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8" r:id="rId4"/>
  </p:sldMasterIdLst>
  <p:notesMasterIdLst>
    <p:notesMasterId r:id="rId12"/>
  </p:notesMasterIdLst>
  <p:handoutMasterIdLst>
    <p:handoutMasterId r:id="rId13"/>
  </p:handoutMasterIdLst>
  <p:sldIdLst>
    <p:sldId id="256" r:id="rId5"/>
    <p:sldId id="257" r:id="rId6"/>
    <p:sldId id="258" r:id="rId7"/>
    <p:sldId id="261" r:id="rId8"/>
    <p:sldId id="262" r:id="rId9"/>
    <p:sldId id="259" r:id="rId10"/>
    <p:sldId id="263"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Georgia" panose="02040502050405020303"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Georgia" panose="02040502050405020303"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Georgia" panose="02040502050405020303"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Georgia" panose="02040502050405020303"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Georgia" panose="02040502050405020303"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Georgia" panose="02040502050405020303"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Georgia" panose="02040502050405020303"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Georgia" panose="02040502050405020303"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Georgia" panose="02040502050405020303"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76"/>
    <a:srgbClr val="008000"/>
    <a:srgbClr val="CCE0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B8C557-ACF2-4EC2-8F97-92825515D283}" v="8" dt="2021-10-14T06:52:21.2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p:restoredTop sz="94666"/>
  </p:normalViewPr>
  <p:slideViewPr>
    <p:cSldViewPr snapToGrid="0" snapToObjects="1">
      <p:cViewPr varScale="1">
        <p:scale>
          <a:sx n="108" d="100"/>
          <a:sy n="108" d="100"/>
        </p:scale>
        <p:origin x="8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2FF7C6-0DC0-4673-814A-E6B729AFAC1D}"/>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id="{A5684609-D3C4-4C99-B08B-E0DFF0AE546B}"/>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33B4F3A4-5C42-4C7B-83C9-19A9E63FF964}" type="datetimeFigureOut">
              <a:rPr lang="en-US" altLang="en-US"/>
              <a:pPr>
                <a:defRPr/>
              </a:pPr>
              <a:t>4/18/2024</a:t>
            </a:fld>
            <a:endParaRPr lang="en-US" altLang="en-US"/>
          </a:p>
        </p:txBody>
      </p:sp>
      <p:sp>
        <p:nvSpPr>
          <p:cNvPr id="4" name="Footer Placeholder 3">
            <a:extLst>
              <a:ext uri="{FF2B5EF4-FFF2-40B4-BE49-F238E27FC236}">
                <a16:creationId xmlns:a16="http://schemas.microsoft.com/office/drawing/2014/main" id="{169B0EB6-3D1F-4F76-9661-5812A70BB3B5}"/>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5" name="Slide Number Placeholder 4">
            <a:extLst>
              <a:ext uri="{FF2B5EF4-FFF2-40B4-BE49-F238E27FC236}">
                <a16:creationId xmlns:a16="http://schemas.microsoft.com/office/drawing/2014/main" id="{F1FEE04D-8519-4000-A46E-BA5EFEE776F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7F759A7F-21DC-40BA-8427-733826986387}"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C314E44-8BBE-456C-ACBC-640A3BE03399}"/>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id="{A88DBF32-D9B4-452E-B7E4-B757B562875C}"/>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44096B13-3824-44AD-BF1D-EAF8C9E2966C}" type="datetimeFigureOut">
              <a:rPr lang="en-US" altLang="en-US"/>
              <a:pPr>
                <a:defRPr/>
              </a:pPr>
              <a:t>4/18/2024</a:t>
            </a:fld>
            <a:endParaRPr lang="en-US" altLang="en-US"/>
          </a:p>
        </p:txBody>
      </p:sp>
      <p:sp>
        <p:nvSpPr>
          <p:cNvPr id="4" name="Slide Image Placeholder 3">
            <a:extLst>
              <a:ext uri="{FF2B5EF4-FFF2-40B4-BE49-F238E27FC236}">
                <a16:creationId xmlns:a16="http://schemas.microsoft.com/office/drawing/2014/main" id="{0B3EC53A-00EE-495D-81E0-0A518C8F97E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A5C1311-703D-4D0B-B1CC-9AB52E0C2BE6}"/>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endParaRPr lang="en-US" altLang="en-US" noProof="0"/>
          </a:p>
        </p:txBody>
      </p:sp>
      <p:sp>
        <p:nvSpPr>
          <p:cNvPr id="6" name="Footer Placeholder 5">
            <a:extLst>
              <a:ext uri="{FF2B5EF4-FFF2-40B4-BE49-F238E27FC236}">
                <a16:creationId xmlns:a16="http://schemas.microsoft.com/office/drawing/2014/main" id="{93069527-3350-40A8-AD04-5344E2F6F7B8}"/>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43C7DBB2-9D46-4141-A86B-322A070B7E3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12D5DD1-5DCA-4EBF-918D-42E7140CC5C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EC8BF50E-6B75-4F37-AC59-1CF43D531D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2580AD8B-7259-483C-B7EA-796495F5D2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5CDCABE1-602E-47AF-8684-AA6EF9A786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0156CDC-2D10-461D-92BE-1CB7E9C1FF16}" type="slidenum">
              <a:rPr lang="en-US" altLang="en-US"/>
              <a:pPr>
                <a:spcBef>
                  <a:spcPct val="0"/>
                </a:spcBef>
              </a:pPr>
              <a:t>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Mod Title Slide">
    <p:bg>
      <p:bgPr>
        <a:solidFill>
          <a:srgbClr val="CCE0D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B29223-FC92-42D2-A589-5A4509D5CE86}"/>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5" name="Rectangle 19">
            <a:extLst>
              <a:ext uri="{FF2B5EF4-FFF2-40B4-BE49-F238E27FC236}">
                <a16:creationId xmlns:a16="http://schemas.microsoft.com/office/drawing/2014/main" id="{C6B74AE3-A879-4142-A435-DA887D61C2AF}"/>
              </a:ext>
            </a:extLst>
          </p:cNvPr>
          <p:cNvSpPr>
            <a:spLocks noChangeArrowheads="1"/>
          </p:cNvSpPr>
          <p:nvPr/>
        </p:nvSpPr>
        <p:spPr bwMode="white">
          <a:xfrm>
            <a:off x="8991600" y="3175"/>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6" name="Rectangle 20">
            <a:extLst>
              <a:ext uri="{FF2B5EF4-FFF2-40B4-BE49-F238E27FC236}">
                <a16:creationId xmlns:a16="http://schemas.microsoft.com/office/drawing/2014/main" id="{083D5235-48CD-4DF9-8A39-46AD298B1882}"/>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7" name="Rectangle 23">
            <a:extLst>
              <a:ext uri="{FF2B5EF4-FFF2-40B4-BE49-F238E27FC236}">
                <a16:creationId xmlns:a16="http://schemas.microsoft.com/office/drawing/2014/main" id="{B9541A36-6105-4BCA-A4AD-96CA0907C52F}"/>
              </a:ext>
            </a:extLst>
          </p:cNvPr>
          <p:cNvSpPr>
            <a:spLocks noChangeArrowheads="1"/>
          </p:cNvSpPr>
          <p:nvPr/>
        </p:nvSpPr>
        <p:spPr bwMode="white">
          <a:xfrm>
            <a:off x="0" y="0"/>
            <a:ext cx="9144000" cy="25146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 name="Rectangle 9">
            <a:extLst>
              <a:ext uri="{FF2B5EF4-FFF2-40B4-BE49-F238E27FC236}">
                <a16:creationId xmlns:a16="http://schemas.microsoft.com/office/drawing/2014/main" id="{80497036-13AA-430D-AC03-DEE159B639D1}"/>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1" name="Straight Connector 10">
            <a:extLst>
              <a:ext uri="{FF2B5EF4-FFF2-40B4-BE49-F238E27FC236}">
                <a16:creationId xmlns:a16="http://schemas.microsoft.com/office/drawing/2014/main" id="{19AD0367-6188-4432-9830-5074D4030C38}"/>
              </a:ext>
            </a:extLst>
          </p:cNvPr>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sz="1800">
              <a:latin typeface="+mn-lt"/>
              <a:ea typeface="+mn-ea"/>
            </a:endParaRPr>
          </a:p>
        </p:txBody>
      </p:sp>
      <p:sp>
        <p:nvSpPr>
          <p:cNvPr id="12" name="Rectangle 11">
            <a:extLst>
              <a:ext uri="{FF2B5EF4-FFF2-40B4-BE49-F238E27FC236}">
                <a16:creationId xmlns:a16="http://schemas.microsoft.com/office/drawing/2014/main" id="{66C0C76E-4DE5-4DB4-A9A3-A6028A213F16}"/>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3" name="Oval 12">
            <a:extLst>
              <a:ext uri="{FF2B5EF4-FFF2-40B4-BE49-F238E27FC236}">
                <a16:creationId xmlns:a16="http://schemas.microsoft.com/office/drawing/2014/main" id="{F15911A1-0E26-44D4-A282-9AE8103F3904}"/>
              </a:ext>
            </a:extLst>
          </p:cNvPr>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pic>
        <p:nvPicPr>
          <p:cNvPr id="14" name="Picture 3">
            <a:extLst>
              <a:ext uri="{FF2B5EF4-FFF2-40B4-BE49-F238E27FC236}">
                <a16:creationId xmlns:a16="http://schemas.microsoft.com/office/drawing/2014/main" id="{27154120-1BD2-4CD3-8A4E-5C699ABA3C4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7138" y="296863"/>
            <a:ext cx="1376362"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Oval 14">
            <a:extLst>
              <a:ext uri="{FF2B5EF4-FFF2-40B4-BE49-F238E27FC236}">
                <a16:creationId xmlns:a16="http://schemas.microsoft.com/office/drawing/2014/main" id="{C744EF31-6A6A-4086-BB92-F20E61A6BEBF}"/>
              </a:ext>
            </a:extLst>
          </p:cNvPr>
          <p:cNvSpPr/>
          <p:nvPr userDrawn="1"/>
        </p:nvSpPr>
        <p:spPr>
          <a:xfrm>
            <a:off x="4362450" y="22352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9" name="Subtitle 8"/>
          <p:cNvSpPr>
            <a:spLocks noGrp="1"/>
          </p:cNvSpPr>
          <p:nvPr>
            <p:ph type="subTitle" idx="1"/>
          </p:nvPr>
        </p:nvSpPr>
        <p:spPr>
          <a:xfrm>
            <a:off x="685800" y="5297129"/>
            <a:ext cx="7086600" cy="907604"/>
          </a:xfrm>
        </p:spPr>
        <p:txBody>
          <a:bodyPr/>
          <a:lstStyle>
            <a:lvl1pPr marL="0" indent="0" algn="ctr">
              <a:buNone/>
              <a:defRPr lang="en-US" sz="1600" b="0" cap="none" dirty="0">
                <a:solidFill>
                  <a:srgbClr val="000000"/>
                </a:solidFill>
                <a:latin typeface="Arial"/>
                <a:cs typeface="Aria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GB"/>
              <a:t>Click to edit Master subtitle style</a:t>
            </a:r>
            <a:endParaRPr lang="en-US" dirty="0"/>
          </a:p>
        </p:txBody>
      </p:sp>
      <p:sp>
        <p:nvSpPr>
          <p:cNvPr id="8" name="Title 7"/>
          <p:cNvSpPr>
            <a:spLocks noGrp="1"/>
          </p:cNvSpPr>
          <p:nvPr>
            <p:ph type="ctrTitle"/>
          </p:nvPr>
        </p:nvSpPr>
        <p:spPr>
          <a:xfrm>
            <a:off x="685800" y="381000"/>
            <a:ext cx="7772400" cy="1752600"/>
          </a:xfrm>
        </p:spPr>
        <p:txBody>
          <a:bodyPr/>
          <a:lstStyle>
            <a:lvl1pPr algn="l">
              <a:defRPr sz="4400">
                <a:solidFill>
                  <a:schemeClr val="accent1"/>
                </a:solidFill>
              </a:defRPr>
            </a:lvl1pPr>
          </a:lstStyle>
          <a:p>
            <a:r>
              <a:rPr lang="en-GB"/>
              <a:t>Click to edit Master title style</a:t>
            </a:r>
            <a:endParaRPr lang="en-US" dirty="0"/>
          </a:p>
        </p:txBody>
      </p:sp>
    </p:spTree>
    <p:extLst>
      <p:ext uri="{BB962C8B-B14F-4D97-AF65-F5344CB8AC3E}">
        <p14:creationId xmlns:p14="http://schemas.microsoft.com/office/powerpoint/2010/main" val="346549976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od Title and Content">
    <p:bg>
      <p:bgPr>
        <a:solidFill>
          <a:srgbClr val="CCE0D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a:solidFill>
                  <a:srgbClr val="008576"/>
                </a:solidFill>
                <a:latin typeface="Arial"/>
              </a:defRPr>
            </a:lvl1pPr>
          </a:lstStyle>
          <a:p>
            <a:r>
              <a:rPr lang="en-GB" dirty="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lvl3pPr>
              <a:buClr>
                <a:srgbClr val="008576"/>
              </a:buClr>
              <a:defRPr/>
            </a:lvl3pPr>
            <a:lvl4pPr>
              <a:buClr>
                <a:srgbClr val="008576"/>
              </a:buClr>
              <a:buSzPct val="100000"/>
              <a:defRPr/>
            </a:lvl4pPr>
            <a:lvl5pPr>
              <a:buClr>
                <a:srgbClr val="008576"/>
              </a:buClr>
              <a:buSzPct val="8000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29197031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13">
            <a:extLst>
              <a:ext uri="{FF2B5EF4-FFF2-40B4-BE49-F238E27FC236}">
                <a16:creationId xmlns:a16="http://schemas.microsoft.com/office/drawing/2014/main" id="{58EF8C62-0043-474B-9257-69238C20BAF9}"/>
              </a:ext>
            </a:extLst>
          </p:cNvPr>
          <p:cNvSpPr>
            <a:spLocks noChangeShapeType="1"/>
          </p:cNvSpPr>
          <p:nvPr/>
        </p:nvSpPr>
        <p:spPr bwMode="auto">
          <a:xfrm flipV="1">
            <a:off x="4572000" y="2200275"/>
            <a:ext cx="0" cy="4187825"/>
          </a:xfrm>
          <a:prstGeom prst="line">
            <a:avLst/>
          </a:prstGeom>
          <a:noFill/>
          <a:ln w="9525">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 name="Rectangle 19">
            <a:extLst>
              <a:ext uri="{FF2B5EF4-FFF2-40B4-BE49-F238E27FC236}">
                <a16:creationId xmlns:a16="http://schemas.microsoft.com/office/drawing/2014/main" id="{2E07C44E-959A-404B-8ABF-8BF2251878B6}"/>
              </a:ext>
            </a:extLst>
          </p:cNvPr>
          <p:cNvSpPr>
            <a:spLocks noChangeArrowheads="1"/>
          </p:cNvSpPr>
          <p:nvPr/>
        </p:nvSpPr>
        <p:spPr bwMode="white">
          <a:xfrm>
            <a:off x="0" y="0"/>
            <a:ext cx="9144000" cy="14478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9" name="Rectangle 20">
            <a:extLst>
              <a:ext uri="{FF2B5EF4-FFF2-40B4-BE49-F238E27FC236}">
                <a16:creationId xmlns:a16="http://schemas.microsoft.com/office/drawing/2014/main" id="{B362ABF0-E3F5-4126-98F4-8048712F0FA4}"/>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 name="Rectangle 23">
            <a:extLst>
              <a:ext uri="{FF2B5EF4-FFF2-40B4-BE49-F238E27FC236}">
                <a16:creationId xmlns:a16="http://schemas.microsoft.com/office/drawing/2014/main" id="{33249E71-AF5A-4831-B19E-FABD9AE0D584}"/>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1" name="Rectangle 24">
            <a:extLst>
              <a:ext uri="{FF2B5EF4-FFF2-40B4-BE49-F238E27FC236}">
                <a16:creationId xmlns:a16="http://schemas.microsoft.com/office/drawing/2014/main" id="{034C573A-DB1E-4C63-900D-1AD0D76D45B0}"/>
              </a:ext>
            </a:extLst>
          </p:cNvPr>
          <p:cNvSpPr>
            <a:spLocks noChangeArrowheads="1"/>
          </p:cNvSpPr>
          <p:nvPr/>
        </p:nvSpPr>
        <p:spPr bwMode="white">
          <a:xfrm>
            <a:off x="8991600" y="0"/>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2" name="Rectangle 11">
            <a:extLst>
              <a:ext uri="{FF2B5EF4-FFF2-40B4-BE49-F238E27FC236}">
                <a16:creationId xmlns:a16="http://schemas.microsoft.com/office/drawing/2014/main" id="{C1F41642-336C-4E7D-8E31-92DDB0F047AD}"/>
              </a:ext>
            </a:extLst>
          </p:cNvPr>
          <p:cNvSpPr/>
          <p:nvPr/>
        </p:nvSpPr>
        <p:spPr>
          <a:xfrm>
            <a:off x="152400" y="1371600"/>
            <a:ext cx="8832850" cy="914400"/>
          </a:xfrm>
          <a:prstGeom prst="rect">
            <a:avLst/>
          </a:prstGeom>
          <a:solidFill>
            <a:srgbClr val="008000"/>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13" name="Rectangle 12">
            <a:extLst>
              <a:ext uri="{FF2B5EF4-FFF2-40B4-BE49-F238E27FC236}">
                <a16:creationId xmlns:a16="http://schemas.microsoft.com/office/drawing/2014/main" id="{9CB61BC6-06B6-4BCA-B905-115B65976AE4}"/>
              </a:ext>
            </a:extLst>
          </p:cNvPr>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4" name="Straight Connector 13">
            <a:extLst>
              <a:ext uri="{FF2B5EF4-FFF2-40B4-BE49-F238E27FC236}">
                <a16:creationId xmlns:a16="http://schemas.microsoft.com/office/drawing/2014/main" id="{B0BA3E3E-4077-4A76-8662-DFC8CF00B4D8}"/>
              </a:ext>
            </a:extLst>
          </p:cNvPr>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sz="1800">
              <a:latin typeface="+mn-lt"/>
              <a:ea typeface="+mn-ea"/>
            </a:endParaRPr>
          </a:p>
        </p:txBody>
      </p:sp>
      <p:sp>
        <p:nvSpPr>
          <p:cNvPr id="15" name="Rectangle 14">
            <a:extLst>
              <a:ext uri="{FF2B5EF4-FFF2-40B4-BE49-F238E27FC236}">
                <a16:creationId xmlns:a16="http://schemas.microsoft.com/office/drawing/2014/main" id="{4B5E8417-2677-4169-80A2-355AD681F51B}"/>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6" name="Oval 15">
            <a:extLst>
              <a:ext uri="{FF2B5EF4-FFF2-40B4-BE49-F238E27FC236}">
                <a16:creationId xmlns:a16="http://schemas.microsoft.com/office/drawing/2014/main" id="{B8D10595-0218-44A2-BF37-E07EB3D4E720}"/>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17" name="Rectangle 16">
            <a:extLst>
              <a:ext uri="{FF2B5EF4-FFF2-40B4-BE49-F238E27FC236}">
                <a16:creationId xmlns:a16="http://schemas.microsoft.com/office/drawing/2014/main" id="{FFE64636-BCE8-456C-B5C2-F2C3A86048B2}"/>
              </a:ext>
            </a:extLst>
          </p:cNvPr>
          <p:cNvSpPr/>
          <p:nvPr/>
        </p:nvSpPr>
        <p:spPr>
          <a:xfrm>
            <a:off x="152400" y="1371600"/>
            <a:ext cx="8832850" cy="914400"/>
          </a:xfrm>
          <a:prstGeom prst="rect">
            <a:avLst/>
          </a:prstGeom>
          <a:solidFill>
            <a:srgbClr val="008000"/>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18" name="Rectangle 17">
            <a:extLst>
              <a:ext uri="{FF2B5EF4-FFF2-40B4-BE49-F238E27FC236}">
                <a16:creationId xmlns:a16="http://schemas.microsoft.com/office/drawing/2014/main" id="{2E8402F6-424C-477C-B8DC-B40764B4AA5B}"/>
              </a:ext>
            </a:extLst>
          </p:cNvPr>
          <p:cNvSpPr/>
          <p:nvPr/>
        </p:nvSpPr>
        <p:spPr>
          <a:xfrm>
            <a:off x="152400" y="1371600"/>
            <a:ext cx="8832850" cy="914400"/>
          </a:xfrm>
          <a:prstGeom prst="rect">
            <a:avLst/>
          </a:prstGeom>
          <a:solidFill>
            <a:srgbClr val="008000"/>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19" name="Rectangle 18">
            <a:extLst>
              <a:ext uri="{FF2B5EF4-FFF2-40B4-BE49-F238E27FC236}">
                <a16:creationId xmlns:a16="http://schemas.microsoft.com/office/drawing/2014/main" id="{8969B56B-ABB6-49C4-A9A7-3A12EE3D6A3C}"/>
              </a:ext>
            </a:extLst>
          </p:cNvPr>
          <p:cNvSpPr/>
          <p:nvPr userDrawn="1"/>
        </p:nvSpPr>
        <p:spPr>
          <a:xfrm>
            <a:off x="152400" y="1371600"/>
            <a:ext cx="8832850" cy="914400"/>
          </a:xfrm>
          <a:prstGeom prst="rect">
            <a:avLst/>
          </a:prstGeom>
          <a:solidFill>
            <a:srgbClr val="008000"/>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r>
              <a:rPr lang="en-US" dirty="0">
                <a:latin typeface="Arial"/>
              </a:rPr>
              <a:t>Click to edit</a:t>
            </a: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GB"/>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GB"/>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6" name="Content Placeholder 25"/>
          <p:cNvSpPr>
            <a:spLocks noGrp="1"/>
          </p:cNvSpPr>
          <p:nvPr>
            <p:ph sz="quarter" idx="4"/>
          </p:nvPr>
        </p:nvSpPr>
        <p:spPr>
          <a:xfrm>
            <a:off x="4800600" y="2471383"/>
            <a:ext cx="4038600" cy="382219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3" name="Title 22"/>
          <p:cNvSpPr>
            <a:spLocks noGrp="1"/>
          </p:cNvSpPr>
          <p:nvPr>
            <p:ph type="title"/>
          </p:nvPr>
        </p:nvSpPr>
        <p:spPr/>
        <p:txBody>
          <a:bodyPr rtlCol="0">
            <a:normAutofit/>
          </a:bodyPr>
          <a:lstStyle>
            <a:lvl1pPr algn="l">
              <a:defRPr sz="4000">
                <a:solidFill>
                  <a:srgbClr val="008576"/>
                </a:solidFill>
              </a:defRPr>
            </a:lvl1pPr>
          </a:lstStyle>
          <a:p>
            <a:r>
              <a:rPr lang="en-GB" dirty="0"/>
              <a:t>Click to edit Master title style</a:t>
            </a:r>
            <a:endParaRPr lang="en-US" dirty="0"/>
          </a:p>
        </p:txBody>
      </p:sp>
    </p:spTree>
    <p:extLst>
      <p:ext uri="{BB962C8B-B14F-4D97-AF65-F5344CB8AC3E}">
        <p14:creationId xmlns:p14="http://schemas.microsoft.com/office/powerpoint/2010/main" val="274205307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a:solidFill>
                  <a:srgbClr val="008576"/>
                </a:solidFill>
                <a:latin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42325395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a:extLst>
              <a:ext uri="{FF2B5EF4-FFF2-40B4-BE49-F238E27FC236}">
                <a16:creationId xmlns:a16="http://schemas.microsoft.com/office/drawing/2014/main" id="{1460C087-3C8C-420C-A592-381BE47BC41B}"/>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27" name="Rectangle 15">
            <a:extLst>
              <a:ext uri="{FF2B5EF4-FFF2-40B4-BE49-F238E27FC236}">
                <a16:creationId xmlns:a16="http://schemas.microsoft.com/office/drawing/2014/main" id="{BE500628-829F-4B16-BDEE-B94EA21F2973}"/>
              </a:ext>
            </a:extLst>
          </p:cNvPr>
          <p:cNvSpPr>
            <a:spLocks noChangeArrowheads="1"/>
          </p:cNvSpPr>
          <p:nvPr/>
        </p:nvSpPr>
        <p:spPr bwMode="white">
          <a:xfrm>
            <a:off x="0" y="0"/>
            <a:ext cx="9144000" cy="1393825"/>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28" name="Rectangle 17">
            <a:extLst>
              <a:ext uri="{FF2B5EF4-FFF2-40B4-BE49-F238E27FC236}">
                <a16:creationId xmlns:a16="http://schemas.microsoft.com/office/drawing/2014/main" id="{EAA52663-3ED1-432A-A765-1D99950F42ED}"/>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29" name="Rectangle 18">
            <a:extLst>
              <a:ext uri="{FF2B5EF4-FFF2-40B4-BE49-F238E27FC236}">
                <a16:creationId xmlns:a16="http://schemas.microsoft.com/office/drawing/2014/main" id="{A9313209-7CB0-4D93-AE8C-3AD7B0937AD6}"/>
              </a:ext>
            </a:extLst>
          </p:cNvPr>
          <p:cNvSpPr>
            <a:spLocks noChangeArrowheads="1"/>
          </p:cNvSpPr>
          <p:nvPr/>
        </p:nvSpPr>
        <p:spPr bwMode="white">
          <a:xfrm>
            <a:off x="8991600" y="0"/>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9" name="Rectangle 8">
            <a:extLst>
              <a:ext uri="{FF2B5EF4-FFF2-40B4-BE49-F238E27FC236}">
                <a16:creationId xmlns:a16="http://schemas.microsoft.com/office/drawing/2014/main" id="{BB02622C-CDD7-4978-B66A-843690273C71}"/>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8" name="Rectangle 7">
            <a:extLst>
              <a:ext uri="{FF2B5EF4-FFF2-40B4-BE49-F238E27FC236}">
                <a16:creationId xmlns:a16="http://schemas.microsoft.com/office/drawing/2014/main" id="{8F6D1F0C-34BA-49CB-9305-CB6BA411941A}"/>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 name="Straight Connector 9">
            <a:extLst>
              <a:ext uri="{FF2B5EF4-FFF2-40B4-BE49-F238E27FC236}">
                <a16:creationId xmlns:a16="http://schemas.microsoft.com/office/drawing/2014/main" id="{F7457363-0F9B-4430-8E14-73C8ABD64832}"/>
              </a:ext>
            </a:extLst>
          </p:cNvPr>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sz="1800">
              <a:latin typeface="+mn-lt"/>
              <a:ea typeface="+mn-ea"/>
            </a:endParaRPr>
          </a:p>
        </p:txBody>
      </p:sp>
      <p:sp>
        <p:nvSpPr>
          <p:cNvPr id="12" name="Oval 11">
            <a:extLst>
              <a:ext uri="{FF2B5EF4-FFF2-40B4-BE49-F238E27FC236}">
                <a16:creationId xmlns:a16="http://schemas.microsoft.com/office/drawing/2014/main" id="{7ADB043B-E97C-49F7-8BA3-7EA859749EA0}"/>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15" name="Oval 14">
            <a:extLst>
              <a:ext uri="{FF2B5EF4-FFF2-40B4-BE49-F238E27FC236}">
                <a16:creationId xmlns:a16="http://schemas.microsoft.com/office/drawing/2014/main" id="{89AF4A5E-DD03-4803-9E12-AAF7FB4C3B75}"/>
              </a:ext>
            </a:extLst>
          </p:cNvPr>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23" name="Slide Number Placeholder 22">
            <a:extLst>
              <a:ext uri="{FF2B5EF4-FFF2-40B4-BE49-F238E27FC236}">
                <a16:creationId xmlns:a16="http://schemas.microsoft.com/office/drawing/2014/main" id="{7D4BAF9D-6F19-44E9-BE62-3C6001070A59}"/>
              </a:ext>
            </a:extLst>
          </p:cNvPr>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a:solidFill>
                  <a:srgbClr val="7B9899"/>
                </a:solidFill>
              </a:defRPr>
            </a:lvl1pPr>
          </a:lstStyle>
          <a:p>
            <a:pPr>
              <a:defRPr/>
            </a:pPr>
            <a:endParaRPr lang="en-US" altLang="en-US"/>
          </a:p>
          <a:p>
            <a:pPr>
              <a:defRPr/>
            </a:pPr>
            <a:endParaRPr lang="en-US" altLang="en-US"/>
          </a:p>
        </p:txBody>
      </p:sp>
      <p:sp>
        <p:nvSpPr>
          <p:cNvPr id="1036" name="Title Placeholder 21">
            <a:extLst>
              <a:ext uri="{FF2B5EF4-FFF2-40B4-BE49-F238E27FC236}">
                <a16:creationId xmlns:a16="http://schemas.microsoft.com/office/drawing/2014/main" id="{E75CFB55-24E3-4F85-81E2-AF6353E0F3D6}"/>
              </a:ext>
            </a:extLst>
          </p:cNvPr>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endParaRPr lang="en-US" altLang="en-US"/>
          </a:p>
        </p:txBody>
      </p:sp>
      <p:sp>
        <p:nvSpPr>
          <p:cNvPr id="1037" name="Text Placeholder 12">
            <a:extLst>
              <a:ext uri="{FF2B5EF4-FFF2-40B4-BE49-F238E27FC236}">
                <a16:creationId xmlns:a16="http://schemas.microsoft.com/office/drawing/2014/main" id="{9733C626-8363-4F18-BE44-4A39F0688FA9}"/>
              </a:ext>
            </a:extLst>
          </p:cNvPr>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p:txBody>
      </p:sp>
      <p:sp>
        <p:nvSpPr>
          <p:cNvPr id="3" name="TextBox 2">
            <a:extLst>
              <a:ext uri="{FF2B5EF4-FFF2-40B4-BE49-F238E27FC236}">
                <a16:creationId xmlns:a16="http://schemas.microsoft.com/office/drawing/2014/main" id="{5CE0ACFF-CD52-CB97-94D3-0F0B77DDAD70}"/>
              </a:ext>
            </a:extLst>
          </p:cNvPr>
          <p:cNvSpPr txBox="1"/>
          <p:nvPr userDrawn="1">
            <p:extLst>
              <p:ext uri="{1162E1C5-73C7-4A58-AE30-91384D911F3F}">
                <p184:classification xmlns:p184="http://schemas.microsoft.com/office/powerpoint/2018/4/main" val="ftr"/>
              </p:ext>
            </p:extLst>
          </p:nvPr>
        </p:nvSpPr>
        <p:spPr>
          <a:xfrm>
            <a:off x="4369562" y="6642100"/>
            <a:ext cx="433388"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cs typeface="Calibri" panose="020F0502020204030204" pitchFamily="34" charset="0"/>
              </a:rPr>
              <a:t>Internal</a:t>
            </a:r>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Lst>
  <p:hf hdr="0" dt="0"/>
  <p:txStyles>
    <p:titleStyle>
      <a:lvl1pPr algn="l" rtl="0" eaLnBrk="0" fontAlgn="base" hangingPunct="0">
        <a:spcBef>
          <a:spcPct val="0"/>
        </a:spcBef>
        <a:spcAft>
          <a:spcPct val="0"/>
        </a:spcAft>
        <a:defRPr sz="4000" kern="1200">
          <a:solidFill>
            <a:srgbClr val="008576"/>
          </a:solidFill>
          <a:latin typeface="Arial"/>
          <a:ea typeface="MS PGothic" panose="020B0600070205080204" pitchFamily="34" charset="-128"/>
          <a:cs typeface="ＭＳ Ｐゴシック" charset="0"/>
        </a:defRPr>
      </a:lvl1pPr>
      <a:lvl2pPr algn="l" rtl="0" eaLnBrk="0" fontAlgn="base" hangingPunct="0">
        <a:spcBef>
          <a:spcPct val="0"/>
        </a:spcBef>
        <a:spcAft>
          <a:spcPct val="0"/>
        </a:spcAft>
        <a:defRPr sz="4000">
          <a:solidFill>
            <a:srgbClr val="008576"/>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4000">
          <a:solidFill>
            <a:srgbClr val="008576"/>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4000">
          <a:solidFill>
            <a:srgbClr val="008576"/>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4000">
          <a:solidFill>
            <a:srgbClr val="008576"/>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4000">
          <a:solidFill>
            <a:srgbClr val="008576"/>
          </a:solidFill>
          <a:latin typeface="Arial" charset="0"/>
          <a:ea typeface="ＭＳ Ｐゴシック" charset="0"/>
          <a:cs typeface="ＭＳ Ｐゴシック" charset="0"/>
        </a:defRPr>
      </a:lvl6pPr>
      <a:lvl7pPr marL="914400" algn="l" rtl="0" fontAlgn="base">
        <a:spcBef>
          <a:spcPct val="0"/>
        </a:spcBef>
        <a:spcAft>
          <a:spcPct val="0"/>
        </a:spcAft>
        <a:defRPr sz="4000">
          <a:solidFill>
            <a:srgbClr val="008576"/>
          </a:solidFill>
          <a:latin typeface="Arial" charset="0"/>
          <a:ea typeface="ＭＳ Ｐゴシック" charset="0"/>
          <a:cs typeface="ＭＳ Ｐゴシック" charset="0"/>
        </a:defRPr>
      </a:lvl7pPr>
      <a:lvl8pPr marL="1371600" algn="l" rtl="0" fontAlgn="base">
        <a:spcBef>
          <a:spcPct val="0"/>
        </a:spcBef>
        <a:spcAft>
          <a:spcPct val="0"/>
        </a:spcAft>
        <a:defRPr sz="4000">
          <a:solidFill>
            <a:srgbClr val="008576"/>
          </a:solidFill>
          <a:latin typeface="Arial" charset="0"/>
          <a:ea typeface="ＭＳ Ｐゴシック" charset="0"/>
          <a:cs typeface="ＭＳ Ｐゴシック" charset="0"/>
        </a:defRPr>
      </a:lvl8pPr>
      <a:lvl9pPr marL="1828800" algn="l" rtl="0" fontAlgn="base">
        <a:spcBef>
          <a:spcPct val="0"/>
        </a:spcBef>
        <a:spcAft>
          <a:spcPct val="0"/>
        </a:spcAft>
        <a:defRPr sz="4000">
          <a:solidFill>
            <a:srgbClr val="008576"/>
          </a:solidFill>
          <a:latin typeface="Arial" charset="0"/>
          <a:ea typeface="ＭＳ Ｐゴシック" charset="0"/>
          <a:cs typeface="ＭＳ Ｐゴシック" charset="0"/>
        </a:defRPr>
      </a:lvl9pPr>
    </p:titleStyle>
    <p:bodyStyle>
      <a:lvl1pPr marL="273050" indent="-273050" algn="l" rtl="0" eaLnBrk="0" fontAlgn="base" hangingPunct="0">
        <a:spcBef>
          <a:spcPct val="20000"/>
        </a:spcBef>
        <a:spcAft>
          <a:spcPct val="0"/>
        </a:spcAft>
        <a:buClr>
          <a:srgbClr val="008576"/>
        </a:buClr>
        <a:buSzPct val="85000"/>
        <a:buFont typeface="Wingdings 2" panose="05020102010507070707" pitchFamily="18" charset="2"/>
        <a:buChar char=""/>
        <a:defRPr sz="2800" kern="1200">
          <a:solidFill>
            <a:schemeClr val="tx1"/>
          </a:solidFill>
          <a:latin typeface="Arial"/>
          <a:ea typeface="MS PGothic" panose="020B0600070205080204" pitchFamily="34" charset="-128"/>
          <a:cs typeface="Arial"/>
        </a:defRPr>
      </a:lvl1pPr>
      <a:lvl2pPr marL="547688" indent="-273050" algn="l" rtl="0" eaLnBrk="0" fontAlgn="base" hangingPunct="0">
        <a:spcBef>
          <a:spcPct val="20000"/>
        </a:spcBef>
        <a:spcAft>
          <a:spcPct val="0"/>
        </a:spcAft>
        <a:buClr>
          <a:srgbClr val="008576"/>
        </a:buClr>
        <a:buSzPct val="70000"/>
        <a:buFont typeface="Wingdings" panose="05000000000000000000" pitchFamily="2" charset="2"/>
        <a:buChar char=""/>
        <a:defRPr sz="2000" kern="1200">
          <a:solidFill>
            <a:srgbClr val="000000"/>
          </a:solidFill>
          <a:latin typeface="Arial"/>
          <a:ea typeface="MS PGothic" panose="020B0600070205080204" pitchFamily="34" charset="-128"/>
          <a:cs typeface="Arial"/>
        </a:defRPr>
      </a:lvl2pPr>
      <a:lvl3pPr marL="822325" indent="-228600" algn="l" rtl="0" eaLnBrk="0" fontAlgn="base" hangingPunct="0">
        <a:spcBef>
          <a:spcPct val="20000"/>
        </a:spcBef>
        <a:spcAft>
          <a:spcPct val="0"/>
        </a:spcAft>
        <a:buClr>
          <a:srgbClr val="8CADAE"/>
        </a:buClr>
        <a:buSzPct val="75000"/>
        <a:buFont typeface="Wingdings" panose="05000000000000000000" pitchFamily="2" charset="2"/>
        <a:buChar char="§"/>
        <a:defRPr sz="2000" kern="1200">
          <a:solidFill>
            <a:srgbClr val="000000"/>
          </a:solidFill>
          <a:latin typeface="Arial"/>
          <a:ea typeface="MS PGothic" panose="020B0600070205080204" pitchFamily="34" charset="-128"/>
          <a:cs typeface="Arial"/>
        </a:defRPr>
      </a:lvl3pPr>
      <a:lvl4pPr marL="1096963" indent="-228600" algn="l" rtl="0" eaLnBrk="0" fontAlgn="base" hangingPunct="0">
        <a:spcBef>
          <a:spcPct val="20000"/>
        </a:spcBef>
        <a:spcAft>
          <a:spcPct val="0"/>
        </a:spcAft>
        <a:buClr>
          <a:srgbClr val="8C7B70"/>
        </a:buClr>
        <a:buSzPct val="70000"/>
        <a:buFont typeface="Arial" panose="020B0604020202020204" pitchFamily="34" charset="0"/>
        <a:buChar char="•"/>
        <a:defRPr sz="2000" kern="1200">
          <a:solidFill>
            <a:srgbClr val="000000"/>
          </a:solidFill>
          <a:latin typeface="Arial"/>
          <a:ea typeface="MS PGothic" panose="020B0600070205080204" pitchFamily="34" charset="-128"/>
          <a:cs typeface="Arial"/>
        </a:defRPr>
      </a:lvl4pPr>
      <a:lvl5pPr marL="1371600" indent="-228600" algn="l" rtl="0" eaLnBrk="0" fontAlgn="base" hangingPunct="0">
        <a:spcBef>
          <a:spcPct val="20000"/>
        </a:spcBef>
        <a:spcAft>
          <a:spcPct val="0"/>
        </a:spcAft>
        <a:buClr>
          <a:srgbClr val="8FB08C"/>
        </a:buClr>
        <a:buFont typeface="Arial" panose="020B0604020202020204" pitchFamily="34" charset="0"/>
        <a:buChar char="•"/>
        <a:defRPr sz="2000" kern="1200">
          <a:solidFill>
            <a:srgbClr val="000000"/>
          </a:solidFill>
          <a:latin typeface="Arial"/>
          <a:ea typeface="MS PGothic" panose="020B0600070205080204" pitchFamily="34" charset="-128"/>
          <a:cs typeface="Arial"/>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enquiries@gasgovernance.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E0DA"/>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74A6841-560C-4DF6-A845-17B7A10838FD}"/>
              </a:ext>
            </a:extLst>
          </p:cNvPr>
          <p:cNvSpPr>
            <a:spLocks noGrp="1"/>
          </p:cNvSpPr>
          <p:nvPr>
            <p:ph type="subTitle" idx="1"/>
          </p:nvPr>
        </p:nvSpPr>
        <p:spPr>
          <a:xfrm>
            <a:off x="685800" y="5297488"/>
            <a:ext cx="7086600" cy="906462"/>
          </a:xfrm>
        </p:spPr>
        <p:txBody>
          <a:bodyPr>
            <a:normAutofit/>
          </a:bodyPr>
          <a:lstStyle/>
          <a:p>
            <a:pPr algn="l" eaLnBrk="1" fontAlgn="auto" hangingPunct="1">
              <a:spcAft>
                <a:spcPts val="0"/>
              </a:spcAft>
              <a:buFont typeface="Wingdings 2"/>
              <a:buNone/>
              <a:defRPr/>
            </a:pPr>
            <a:r>
              <a:rPr sz="1800" dirty="0">
                <a:solidFill>
                  <a:srgbClr val="008000"/>
                </a:solidFill>
                <a:ea typeface="+mj-ea"/>
              </a:rPr>
              <a:t>Proposer: </a:t>
            </a:r>
            <a:r>
              <a:rPr sz="1800" dirty="0">
                <a:solidFill>
                  <a:schemeClr val="tx1"/>
                </a:solidFill>
                <a:ea typeface="+mj-ea"/>
              </a:rPr>
              <a:t>Francois Gonsior</a:t>
            </a:r>
          </a:p>
          <a:p>
            <a:pPr algn="l" eaLnBrk="1" fontAlgn="auto" hangingPunct="1">
              <a:spcAft>
                <a:spcPts val="0"/>
              </a:spcAft>
              <a:buFont typeface="Wingdings 2"/>
              <a:buNone/>
              <a:defRPr/>
            </a:pPr>
            <a:r>
              <a:rPr sz="1800" dirty="0">
                <a:solidFill>
                  <a:srgbClr val="008000"/>
                </a:solidFill>
                <a:ea typeface="+mj-ea"/>
              </a:rPr>
              <a:t>Panel Date: </a:t>
            </a:r>
            <a:r>
              <a:rPr sz="1800" dirty="0">
                <a:ea typeface="+mj-ea"/>
              </a:rPr>
              <a:t>18.04.2024</a:t>
            </a:r>
          </a:p>
        </p:txBody>
      </p:sp>
      <p:sp>
        <p:nvSpPr>
          <p:cNvPr id="8195" name="Title 1">
            <a:extLst>
              <a:ext uri="{FF2B5EF4-FFF2-40B4-BE49-F238E27FC236}">
                <a16:creationId xmlns:a16="http://schemas.microsoft.com/office/drawing/2014/main" id="{32C534F0-0C06-43B8-B790-3A7E706843ED}"/>
              </a:ext>
            </a:extLst>
          </p:cNvPr>
          <p:cNvSpPr>
            <a:spLocks noGrp="1"/>
          </p:cNvSpPr>
          <p:nvPr>
            <p:ph type="ctrTitle"/>
          </p:nvPr>
        </p:nvSpPr>
        <p:spPr>
          <a:xfrm>
            <a:off x="685800" y="381000"/>
            <a:ext cx="6934200" cy="1752600"/>
          </a:xfrm>
        </p:spPr>
        <p:txBody>
          <a:bodyPr/>
          <a:lstStyle/>
          <a:p>
            <a:pPr eaLnBrk="1" hangingPunct="1"/>
            <a:r>
              <a:rPr lang="en-GB" altLang="en-US" sz="4000" dirty="0">
                <a:solidFill>
                  <a:srgbClr val="008576"/>
                </a:solidFill>
                <a:latin typeface="Arial" panose="020B0604020202020204" pitchFamily="34" charset="0"/>
              </a:rPr>
              <a:t>UNC 0872:</a:t>
            </a:r>
            <a:br>
              <a:rPr lang="en-GB" altLang="en-US" sz="4000" i="1" dirty="0">
                <a:latin typeface="Arial" panose="020B0604020202020204" pitchFamily="34" charset="0"/>
              </a:rPr>
            </a:br>
            <a:r>
              <a:rPr lang="en-GB" altLang="en-US" sz="2400" dirty="0">
                <a:solidFill>
                  <a:srgbClr val="008000"/>
                </a:solidFill>
                <a:latin typeface="Arial" panose="020B0604020202020204" pitchFamily="34" charset="0"/>
              </a:rPr>
              <a:t>Mod Title: </a:t>
            </a:r>
            <a:r>
              <a:rPr lang="en-US" altLang="en-US" sz="2400" dirty="0">
                <a:solidFill>
                  <a:srgbClr val="008000"/>
                </a:solidFill>
                <a:latin typeface="Arial" panose="020B0604020202020204" pitchFamily="34" charset="0"/>
              </a:rPr>
              <a:t>Single-sided Nominations for clearing houses of gas exchanges</a:t>
            </a:r>
          </a:p>
        </p:txBody>
      </p:sp>
      <p:sp>
        <p:nvSpPr>
          <p:cNvPr id="9" name="Oval 8">
            <a:extLst>
              <a:ext uri="{FF2B5EF4-FFF2-40B4-BE49-F238E27FC236}">
                <a16:creationId xmlns:a16="http://schemas.microsoft.com/office/drawing/2014/main" id="{433B517D-DC27-4690-873D-937F0C8F24C0}"/>
              </a:ext>
            </a:extLst>
          </p:cNvPr>
          <p:cNvSpPr/>
          <p:nvPr/>
        </p:nvSpPr>
        <p:spPr>
          <a:xfrm>
            <a:off x="4362450" y="22352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8197" name="Text Box 11">
            <a:extLst>
              <a:ext uri="{FF2B5EF4-FFF2-40B4-BE49-F238E27FC236}">
                <a16:creationId xmlns:a16="http://schemas.microsoft.com/office/drawing/2014/main" id="{5BEB192B-3115-4FF8-A28E-6BDBF99C2ACB}"/>
              </a:ext>
            </a:extLst>
          </p:cNvPr>
          <p:cNvSpPr txBox="1">
            <a:spLocks noChangeArrowheads="1"/>
          </p:cNvSpPr>
          <p:nvPr/>
        </p:nvSpPr>
        <p:spPr bwMode="auto">
          <a:xfrm>
            <a:off x="685800" y="2762250"/>
            <a:ext cx="7772400"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576"/>
              </a:buClr>
              <a:buSzPct val="85000"/>
              <a:buFont typeface="Wingdings 2" panose="05020102010507070707" pitchFamily="18" charset="2"/>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rgbClr val="008576"/>
              </a:buClr>
              <a:buSzPct val="70000"/>
              <a:buFont typeface="Wingdings" panose="05000000000000000000" pitchFamily="2" charset="2"/>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Clr>
                <a:srgbClr val="8CADAE"/>
              </a:buClr>
              <a:buSzPct val="75000"/>
              <a:buFont typeface="Wingdings" panose="05000000000000000000" pitchFamily="2" charset="2"/>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3pPr>
            <a:lvl4pPr marL="1600200" indent="-228600">
              <a:spcBef>
                <a:spcPct val="20000"/>
              </a:spcBef>
              <a:buClr>
                <a:srgbClr val="8C7B70"/>
              </a:buClr>
              <a:buSzPct val="70000"/>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4pPr>
            <a:lvl5pPr marL="2057400" indent="-228600">
              <a:spcBef>
                <a:spcPct val="20000"/>
              </a:spcBef>
              <a:buClr>
                <a:srgbClr val="8FB08C"/>
              </a:buClr>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5pPr>
            <a:lvl6pPr marL="2514600" indent="-228600" eaLnBrk="0" fontAlgn="base" hangingPunct="0">
              <a:spcBef>
                <a:spcPct val="20000"/>
              </a:spcBef>
              <a:spcAft>
                <a:spcPct val="0"/>
              </a:spcAft>
              <a:buClr>
                <a:srgbClr val="8FB08C"/>
              </a:buClr>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6pPr>
            <a:lvl7pPr marL="2971800" indent="-228600" eaLnBrk="0" fontAlgn="base" hangingPunct="0">
              <a:spcBef>
                <a:spcPct val="20000"/>
              </a:spcBef>
              <a:spcAft>
                <a:spcPct val="0"/>
              </a:spcAft>
              <a:buClr>
                <a:srgbClr val="8FB08C"/>
              </a:buClr>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7pPr>
            <a:lvl8pPr marL="3429000" indent="-228600" eaLnBrk="0" fontAlgn="base" hangingPunct="0">
              <a:spcBef>
                <a:spcPct val="20000"/>
              </a:spcBef>
              <a:spcAft>
                <a:spcPct val="0"/>
              </a:spcAft>
              <a:buClr>
                <a:srgbClr val="8FB08C"/>
              </a:buClr>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8pPr>
            <a:lvl9pPr marL="3886200" indent="-228600" eaLnBrk="0" fontAlgn="base" hangingPunct="0">
              <a:spcBef>
                <a:spcPct val="20000"/>
              </a:spcBef>
              <a:spcAft>
                <a:spcPct val="0"/>
              </a:spcAft>
              <a:buClr>
                <a:srgbClr val="8FB08C"/>
              </a:buClr>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ts val="600"/>
              </a:spcBef>
              <a:spcAft>
                <a:spcPts val="600"/>
              </a:spcAft>
              <a:buClrTx/>
              <a:buSzTx/>
              <a:buFontTx/>
              <a:buNone/>
            </a:pPr>
            <a:r>
              <a:rPr lang="en-GB" altLang="en-US" sz="1400" b="1" i="1">
                <a:latin typeface="Times New Roman" panose="02020603050405020304" pitchFamily="18" charset="0"/>
              </a:rPr>
              <a:t>Guidance:</a:t>
            </a:r>
            <a:r>
              <a:rPr lang="en-GB" altLang="en-US" sz="1400" i="1">
                <a:latin typeface="Times New Roman" panose="02020603050405020304" pitchFamily="18" charset="0"/>
              </a:rPr>
              <a:t> </a:t>
            </a:r>
            <a:r>
              <a:rPr lang="en-US" altLang="en-US" sz="1400" i="1">
                <a:latin typeface="Times New Roman" panose="02020603050405020304" pitchFamily="18" charset="0"/>
              </a:rPr>
              <a:t>These slides are meant to provide a brief overview for the UNC Panel, to introduce what is trying to be achieved, to help them understand and decide the best process to be followed for new modifications. Please aim to be as brief as possible and not justify nor make the case for the Modification.</a:t>
            </a:r>
          </a:p>
          <a:p>
            <a:pPr eaLnBrk="1" hangingPunct="1">
              <a:spcBef>
                <a:spcPts val="600"/>
              </a:spcBef>
              <a:spcAft>
                <a:spcPts val="600"/>
              </a:spcAft>
              <a:buClrTx/>
              <a:buSzTx/>
              <a:buFontTx/>
              <a:buNone/>
            </a:pPr>
            <a:r>
              <a:rPr lang="en-GB" altLang="en-US" sz="1400" i="1">
                <a:latin typeface="Times New Roman" panose="02020603050405020304" pitchFamily="18" charset="0"/>
              </a:rPr>
              <a:t>Notes </a:t>
            </a:r>
            <a:r>
              <a:rPr lang="en-US" altLang="en-US" sz="1400" i="1">
                <a:latin typeface="Times New Roman" panose="02020603050405020304" pitchFamily="18" charset="0"/>
              </a:rPr>
              <a:t>are provided in italics and if this template is being used should be removed.</a:t>
            </a:r>
          </a:p>
          <a:p>
            <a:pPr eaLnBrk="1" hangingPunct="1">
              <a:spcBef>
                <a:spcPts val="600"/>
              </a:spcBef>
              <a:spcAft>
                <a:spcPts val="600"/>
              </a:spcAft>
              <a:buClrTx/>
              <a:buSzTx/>
              <a:buFontTx/>
              <a:buNone/>
            </a:pPr>
            <a:r>
              <a:rPr lang="en-GB" altLang="en-US" sz="1400" i="1">
                <a:latin typeface="Times New Roman" panose="02020603050405020304" pitchFamily="18" charset="0"/>
              </a:rPr>
              <a:t>The Joint Office is available to help and support the drafting of any modifications, including guidance on completion of the Modification template and the wider modification process. Contact: </a:t>
            </a:r>
            <a:r>
              <a:rPr lang="en-GB" altLang="en-US" sz="1400" u="sng">
                <a:solidFill>
                  <a:srgbClr val="0000FF"/>
                </a:solidFill>
                <a:latin typeface="Times New Roman" panose="02020603050405020304" pitchFamily="18" charset="0"/>
                <a:hlinkClick r:id="rId2"/>
              </a:rPr>
              <a:t>enquiries@gasgovernance.co.uk</a:t>
            </a:r>
            <a:r>
              <a:rPr lang="en-GB" altLang="en-US" sz="1400">
                <a:latin typeface="Times New Roman" panose="02020603050405020304" pitchFamily="18" charset="0"/>
              </a:rPr>
              <a:t> or 0121 288 2107.</a:t>
            </a:r>
          </a:p>
        </p:txBody>
      </p:sp>
      <p:sp>
        <p:nvSpPr>
          <p:cNvPr id="8198" name="TextBox 3">
            <a:extLst>
              <a:ext uri="{FF2B5EF4-FFF2-40B4-BE49-F238E27FC236}">
                <a16:creationId xmlns:a16="http://schemas.microsoft.com/office/drawing/2014/main" id="{4A9AA686-EEFF-4C28-9C0D-3E8C0F5DD307}"/>
              </a:ext>
            </a:extLst>
          </p:cNvPr>
          <p:cNvSpPr txBox="1">
            <a:spLocks noChangeArrowheads="1"/>
          </p:cNvSpPr>
          <p:nvPr/>
        </p:nvSpPr>
        <p:spPr bwMode="auto">
          <a:xfrm>
            <a:off x="7086600" y="381000"/>
            <a:ext cx="1803400" cy="469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endParaRPr lang="en-US" altLang="en-US"/>
          </a:p>
        </p:txBody>
      </p:sp>
      <p:pic>
        <p:nvPicPr>
          <p:cNvPr id="8199" name="Picture 4">
            <a:extLst>
              <a:ext uri="{FF2B5EF4-FFF2-40B4-BE49-F238E27FC236}">
                <a16:creationId xmlns:a16="http://schemas.microsoft.com/office/drawing/2014/main" id="{A9D194BA-0687-4426-9100-A13A8B7B71D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43700" y="279400"/>
            <a:ext cx="20574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E0DA"/>
        </a:solidFill>
        <a:effectLst/>
      </p:bgPr>
    </p:bg>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260CD41-2708-45FA-873D-DFD65E576D4C}"/>
              </a:ext>
            </a:extLst>
          </p:cNvPr>
          <p:cNvSpPr>
            <a:spLocks noGrp="1"/>
          </p:cNvSpPr>
          <p:nvPr>
            <p:ph type="title"/>
          </p:nvPr>
        </p:nvSpPr>
        <p:spPr/>
        <p:txBody>
          <a:bodyPr/>
          <a:lstStyle/>
          <a:p>
            <a:pPr eaLnBrk="1" hangingPunct="1"/>
            <a:r>
              <a:rPr lang="en-US" altLang="en-US">
                <a:latin typeface="Arial" panose="020B0604020202020204" pitchFamily="34" charset="0"/>
              </a:rPr>
              <a:t>Why change?</a:t>
            </a:r>
          </a:p>
        </p:txBody>
      </p:sp>
      <p:sp>
        <p:nvSpPr>
          <p:cNvPr id="3" name="Content Placeholder 2">
            <a:extLst>
              <a:ext uri="{FF2B5EF4-FFF2-40B4-BE49-F238E27FC236}">
                <a16:creationId xmlns:a16="http://schemas.microsoft.com/office/drawing/2014/main" id="{4520925B-CB6E-4650-8F92-7CDD6B316545}"/>
              </a:ext>
            </a:extLst>
          </p:cNvPr>
          <p:cNvSpPr>
            <a:spLocks noGrp="1"/>
          </p:cNvSpPr>
          <p:nvPr>
            <p:ph sz="quarter" idx="1"/>
          </p:nvPr>
        </p:nvSpPr>
        <p:spPr>
          <a:xfrm>
            <a:off x="301625" y="1527175"/>
            <a:ext cx="8504238" cy="4572000"/>
          </a:xfrm>
        </p:spPr>
        <p:txBody>
          <a:bodyPr>
            <a:normAutofit/>
          </a:bodyPr>
          <a:lstStyle/>
          <a:p>
            <a:pPr marL="0" indent="0" eaLnBrk="1" fontAlgn="auto" hangingPunct="1">
              <a:spcAft>
                <a:spcPts val="0"/>
              </a:spcAft>
              <a:buFont typeface="Wingdings 2"/>
              <a:buNone/>
              <a:defRPr/>
            </a:pPr>
            <a:r>
              <a:rPr lang="en-GB" sz="1400" i="1" dirty="0">
                <a:ea typeface="+mn-ea"/>
              </a:rPr>
              <a:t>Please use bullets to summarise </a:t>
            </a:r>
            <a:r>
              <a:rPr lang="en-GB" sz="1400" i="1" u="sng" dirty="0">
                <a:ea typeface="+mn-ea"/>
              </a:rPr>
              <a:t>w</a:t>
            </a:r>
            <a:r>
              <a:rPr lang="en-US" sz="1400" i="1" u="sng" dirty="0">
                <a:ea typeface="+mn-ea"/>
              </a:rPr>
              <a:t>ha</a:t>
            </a:r>
            <a:r>
              <a:rPr lang="en-US" sz="1400" i="1" dirty="0">
                <a:ea typeface="+mn-ea"/>
              </a:rPr>
              <a:t>t in the UNC is wrong and creating problems</a:t>
            </a:r>
          </a:p>
          <a:p>
            <a:pPr>
              <a:lnSpc>
                <a:spcPts val="1500"/>
              </a:lnSpc>
              <a:spcBef>
                <a:spcPts val="600"/>
              </a:spcBef>
              <a:spcAft>
                <a:spcPts val="600"/>
              </a:spcAft>
            </a:pPr>
            <a:r>
              <a:rPr lang="en-GB"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Single-sided nominations would enormously reduce risk and improve security of the nomination of gas exchange trades.</a:t>
            </a:r>
          </a:p>
          <a:p>
            <a:pPr>
              <a:lnSpc>
                <a:spcPts val="1500"/>
              </a:lnSpc>
              <a:spcBef>
                <a:spcPts val="600"/>
              </a:spcBef>
              <a:spcAft>
                <a:spcPts val="600"/>
              </a:spcAft>
            </a:pPr>
            <a:r>
              <a:rPr lang="en-GB"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Nomination of Clearing Houses is not something that is negotiable, it is just the execution of the contract traded on the exchange, which already is an exchange of will between two market participants.</a:t>
            </a:r>
            <a:r>
              <a:rPr lang="en-GB"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500"/>
              </a:lnSpc>
              <a:spcBef>
                <a:spcPts val="600"/>
              </a:spcBef>
              <a:spcAft>
                <a:spcPts val="600"/>
              </a:spcAft>
            </a:pP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ECC has rights for single-sided nominations in every other gas market but the UK, even Romania </a:t>
            </a:r>
            <a:r>
              <a:rPr lang="en-GB"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which is no EEX market is implementing this principle right now</a:t>
            </a: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It is basically essential for safe trading of gas on exchanges.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500"/>
              </a:lnSpc>
              <a:spcBef>
                <a:spcPts val="600"/>
              </a:spcBef>
              <a:spcAft>
                <a:spcPts val="600"/>
              </a:spcAft>
            </a:pP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Therefore, ECC requests the introduction of single-sided nominations for all clearing houses of gas exchanges.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E0DA"/>
        </a:solidFill>
        <a:effectLst/>
      </p:bgPr>
    </p:bg>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630F787-236D-4EFB-85A3-69C553209744}"/>
              </a:ext>
            </a:extLst>
          </p:cNvPr>
          <p:cNvSpPr>
            <a:spLocks noGrp="1"/>
          </p:cNvSpPr>
          <p:nvPr>
            <p:ph type="title"/>
          </p:nvPr>
        </p:nvSpPr>
        <p:spPr/>
        <p:txBody>
          <a:bodyPr/>
          <a:lstStyle/>
          <a:p>
            <a:pPr eaLnBrk="1" hangingPunct="1"/>
            <a:r>
              <a:rPr lang="en-US" altLang="en-US">
                <a:latin typeface="Arial" panose="020B0604020202020204" pitchFamily="34" charset="0"/>
              </a:rPr>
              <a:t>Options</a:t>
            </a:r>
          </a:p>
        </p:txBody>
      </p:sp>
      <p:sp>
        <p:nvSpPr>
          <p:cNvPr id="11267" name="Content Placeholder 2">
            <a:extLst>
              <a:ext uri="{FF2B5EF4-FFF2-40B4-BE49-F238E27FC236}">
                <a16:creationId xmlns:a16="http://schemas.microsoft.com/office/drawing/2014/main" id="{A621C574-9A7D-470F-B223-BBCF8DBDA0F6}"/>
              </a:ext>
            </a:extLst>
          </p:cNvPr>
          <p:cNvSpPr>
            <a:spLocks noGrp="1"/>
          </p:cNvSpPr>
          <p:nvPr>
            <p:ph sz="quarter" idx="1"/>
          </p:nvPr>
        </p:nvSpPr>
        <p:spPr>
          <a:xfrm>
            <a:off x="301625" y="1527175"/>
            <a:ext cx="8504238" cy="4572000"/>
          </a:xfrm>
        </p:spPr>
        <p:txBody>
          <a:bodyPr/>
          <a:lstStyle/>
          <a:p>
            <a:pPr marL="0" indent="0" eaLnBrk="1" hangingPunct="1">
              <a:buFont typeface="Wingdings 2" panose="05020102010507070707" pitchFamily="18" charset="2"/>
              <a:buNone/>
            </a:pPr>
            <a:r>
              <a:rPr lang="en-GB" altLang="en-US" sz="1400" i="1" dirty="0">
                <a:latin typeface="Arial" panose="020B0604020202020204" pitchFamily="34" charset="0"/>
                <a:cs typeface="Arial" panose="020B0604020202020204" pitchFamily="34" charset="0"/>
              </a:rPr>
              <a:t>Please use bullets to summarise w</a:t>
            </a:r>
            <a:r>
              <a:rPr lang="en-US" altLang="en-US" sz="1400" i="1" dirty="0">
                <a:latin typeface="Arial" panose="020B0604020202020204" pitchFamily="34" charset="0"/>
                <a:cs typeface="Arial" panose="020B0604020202020204" pitchFamily="34" charset="0"/>
              </a:rPr>
              <a:t>hat options have been considered to fix the identified problem. Is a UNC modification the only route? </a:t>
            </a:r>
            <a:endParaRPr lang="en-US" altLang="en-US" sz="2400" i="1" dirty="0">
              <a:latin typeface="Arial" panose="020B0604020202020204" pitchFamily="34" charset="0"/>
              <a:cs typeface="Arial" panose="020B0604020202020204" pitchFamily="34" charset="0"/>
            </a:endParaRPr>
          </a:p>
          <a:p>
            <a:pPr>
              <a:lnSpc>
                <a:spcPts val="1500"/>
              </a:lnSpc>
              <a:spcBef>
                <a:spcPts val="600"/>
              </a:spcBef>
              <a:spcAft>
                <a:spcPts val="600"/>
              </a:spcAft>
            </a:pP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the status quo method the European Commodity Clearing (ECC) nominates the clearing house side, as well as the customers side on behalf, maintaining dedicated accounts also for the customers. By this way “Acquiring Trade Nomination” and “Disposing Trade Nomination” are </a:t>
            </a:r>
            <a:r>
              <a:rPr lang="en-GB"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both</a:t>
            </a: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done by ECC.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500"/>
              </a:lnSpc>
              <a:spcBef>
                <a:spcPts val="600"/>
              </a:spcBef>
              <a:spcAft>
                <a:spcPts val="600"/>
              </a:spcAft>
            </a:pP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These accounts are owned by the customers, but maintained by ECC and must not be touched by the customers to ensure their proper functioning. This is prone to errors due to customers accidentally adjusting their account login data.</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500"/>
              </a:lnSpc>
              <a:spcBef>
                <a:spcPts val="600"/>
              </a:spcBef>
              <a:spcAft>
                <a:spcPts val="600"/>
              </a:spcAft>
            </a:pP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is both an IT security risk as well as a risk for operational stability.</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7A8414A-11B3-4A26-A0F0-73897E0C5275}"/>
              </a:ext>
            </a:extLst>
          </p:cNvPr>
          <p:cNvSpPr>
            <a:spLocks noGrp="1"/>
          </p:cNvSpPr>
          <p:nvPr>
            <p:ph type="title"/>
          </p:nvPr>
        </p:nvSpPr>
        <p:spPr/>
        <p:txBody>
          <a:bodyPr/>
          <a:lstStyle/>
          <a:p>
            <a:pPr eaLnBrk="1" hangingPunct="1"/>
            <a:r>
              <a:rPr lang="en-US" altLang="en-US">
                <a:latin typeface="Arial" panose="020B0604020202020204" pitchFamily="34" charset="0"/>
              </a:rPr>
              <a:t>Solution</a:t>
            </a:r>
          </a:p>
        </p:txBody>
      </p:sp>
      <p:sp>
        <p:nvSpPr>
          <p:cNvPr id="12291" name="Content Placeholder 2">
            <a:extLst>
              <a:ext uri="{FF2B5EF4-FFF2-40B4-BE49-F238E27FC236}">
                <a16:creationId xmlns:a16="http://schemas.microsoft.com/office/drawing/2014/main" id="{10A2AD33-BCF2-4472-B4C2-633915C2CA92}"/>
              </a:ext>
            </a:extLst>
          </p:cNvPr>
          <p:cNvSpPr>
            <a:spLocks noGrp="1"/>
          </p:cNvSpPr>
          <p:nvPr>
            <p:ph sz="quarter" idx="1"/>
          </p:nvPr>
        </p:nvSpPr>
        <p:spPr>
          <a:xfrm>
            <a:off x="301625" y="1527175"/>
            <a:ext cx="8504238" cy="4572000"/>
          </a:xfrm>
        </p:spPr>
        <p:txBody>
          <a:bodyPr/>
          <a:lstStyle/>
          <a:p>
            <a:pPr marL="0" indent="0" eaLnBrk="1" hangingPunct="1">
              <a:buFont typeface="Wingdings 2" panose="05020102010507070707" pitchFamily="18" charset="2"/>
              <a:buNone/>
            </a:pPr>
            <a:r>
              <a:rPr lang="en-GB" altLang="en-US" sz="1400" i="1" dirty="0">
                <a:latin typeface="Arial" panose="020B0604020202020204" pitchFamily="34" charset="0"/>
                <a:cs typeface="Arial" panose="020B0604020202020204" pitchFamily="34" charset="0"/>
              </a:rPr>
              <a:t>Please use bullets to briefly outline the solution contained within the modification.</a:t>
            </a:r>
          </a:p>
          <a:p>
            <a:pPr marR="71755">
              <a:lnSpc>
                <a:spcPts val="1800"/>
              </a:lnSpc>
              <a:spcBef>
                <a:spcPts val="600"/>
              </a:spcBef>
              <a:spcAft>
                <a:spcPts val="60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The following paragraph needs to be accompanied with a paragraph stating the single sided nomination rights for trade nominations of clearing houses of gas exchanges, that in their case it is not necessary that both acquiring and disposing trade nominations must be done. But a way of single-sided nomination of acquiring and disposing transactions.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71755">
              <a:lnSpc>
                <a:spcPts val="1800"/>
              </a:lnSpc>
              <a:spcBef>
                <a:spcPts val="600"/>
              </a:spcBef>
              <a:spcAft>
                <a:spcPts val="600"/>
              </a:spcAft>
            </a:pPr>
            <a:r>
              <a:rPr lang="fr-FR" sz="1600" i="1" dirty="0">
                <a:effectLst/>
                <a:latin typeface="Arial" panose="020B0604020202020204" pitchFamily="34" charset="0"/>
                <a:ea typeface="Times New Roman" panose="02020603050405020304" pitchFamily="18" charset="0"/>
                <a:cs typeface="Arial" panose="020B0604020202020204" pitchFamily="34" charset="0"/>
              </a:rPr>
              <a:t>UNC Uniform Network Code – Transport Principal Document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71755">
              <a:lnSpc>
                <a:spcPts val="1800"/>
              </a:lnSpc>
              <a:spcBef>
                <a:spcPts val="600"/>
              </a:spcBef>
              <a:spcAft>
                <a:spcPts val="600"/>
              </a:spcAft>
            </a:pPr>
            <a:r>
              <a:rPr lang="en-US" sz="1600" i="1" dirty="0">
                <a:effectLst/>
                <a:latin typeface="Arial" panose="020B0604020202020204" pitchFamily="34" charset="0"/>
                <a:ea typeface="Times New Roman" panose="02020603050405020304" pitchFamily="18" charset="0"/>
                <a:cs typeface="Arial" panose="020B0604020202020204" pitchFamily="34" charset="0"/>
              </a:rPr>
              <a:t>Section C – Nominations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71755">
              <a:lnSpc>
                <a:spcPts val="1800"/>
              </a:lnSpc>
              <a:spcBef>
                <a:spcPts val="600"/>
              </a:spcBef>
              <a:spcAft>
                <a:spcPts val="600"/>
              </a:spcAft>
            </a:pPr>
            <a:r>
              <a:rPr lang="en-US" sz="1600" i="1" dirty="0">
                <a:effectLst/>
                <a:latin typeface="Arial" panose="020B0604020202020204" pitchFamily="34" charset="0"/>
                <a:ea typeface="Times New Roman" panose="02020603050405020304" pitchFamily="18" charset="0"/>
                <a:cs typeface="Arial" panose="020B0604020202020204" pitchFamily="34" charset="0"/>
              </a:rPr>
              <a:t>5 Trade Nominations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71755">
              <a:lnSpc>
                <a:spcPts val="1800"/>
              </a:lnSpc>
              <a:spcBef>
                <a:spcPts val="600"/>
              </a:spcBef>
              <a:spcAft>
                <a:spcPts val="600"/>
              </a:spcAft>
            </a:pPr>
            <a:r>
              <a:rPr lang="en-US" sz="1600" i="1" dirty="0">
                <a:effectLst/>
                <a:latin typeface="Arial" panose="020B0604020202020204" pitchFamily="34" charset="0"/>
                <a:ea typeface="Times New Roman" panose="02020603050405020304" pitchFamily="18" charset="0"/>
                <a:cs typeface="Arial" panose="020B0604020202020204" pitchFamily="34" charset="0"/>
              </a:rPr>
              <a:t>“5.1.1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71755">
              <a:lnSpc>
                <a:spcPts val="1800"/>
              </a:lnSpc>
              <a:spcBef>
                <a:spcPts val="600"/>
              </a:spcBef>
              <a:spcAft>
                <a:spcPts val="600"/>
              </a:spcAft>
            </a:pPr>
            <a:r>
              <a:rPr lang="en-US" sz="1600" i="1" dirty="0">
                <a:effectLst/>
                <a:latin typeface="Arial" panose="020B0604020202020204" pitchFamily="34" charset="0"/>
                <a:ea typeface="Times New Roman" panose="02020603050405020304" pitchFamily="18" charset="0"/>
                <a:cs typeface="Arial" panose="020B0604020202020204" pitchFamily="34" charset="0"/>
              </a:rPr>
              <a:t>Where two Users, or (in accordance with paragraph 5.3) National Gas Transmission and a User, agree to do so, they may make in respect of any Day corresponding nominations (respectively a "Disposing Trade Nomination" and an "Acquiring Trade Nomination") for the purposes of paragraph 5.1.3, subject to and in accordance with this paragraph 5.”</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eaLnBrk="1" hangingPunct="1">
              <a:buFont typeface="Wingdings 2" panose="05020102010507070707" pitchFamily="18" charset="2"/>
              <a:buNone/>
            </a:pPr>
            <a:endParaRPr lang="en-US" altLang="en-US"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5D91578-FD7B-4A31-A837-C68E6C0E351C}"/>
              </a:ext>
            </a:extLst>
          </p:cNvPr>
          <p:cNvSpPr>
            <a:spLocks noGrp="1"/>
          </p:cNvSpPr>
          <p:nvPr>
            <p:ph type="title"/>
          </p:nvPr>
        </p:nvSpPr>
        <p:spPr/>
        <p:txBody>
          <a:bodyPr/>
          <a:lstStyle/>
          <a:p>
            <a:pPr eaLnBrk="1" hangingPunct="1"/>
            <a:r>
              <a:rPr lang="en-US" altLang="en-US" dirty="0">
                <a:latin typeface="Arial" panose="020B0604020202020204" pitchFamily="34" charset="0"/>
              </a:rPr>
              <a:t>Is this Modification an Alternative?</a:t>
            </a:r>
          </a:p>
        </p:txBody>
      </p:sp>
      <p:sp>
        <p:nvSpPr>
          <p:cNvPr id="11267" name="Content Placeholder 2">
            <a:extLst>
              <a:ext uri="{FF2B5EF4-FFF2-40B4-BE49-F238E27FC236}">
                <a16:creationId xmlns:a16="http://schemas.microsoft.com/office/drawing/2014/main" id="{E7C14E09-6D21-47D6-AF4F-16E43672576F}"/>
              </a:ext>
            </a:extLst>
          </p:cNvPr>
          <p:cNvSpPr>
            <a:spLocks noGrp="1"/>
          </p:cNvSpPr>
          <p:nvPr>
            <p:ph sz="quarter" idx="1"/>
          </p:nvPr>
        </p:nvSpPr>
        <p:spPr>
          <a:xfrm>
            <a:off x="301625" y="1527175"/>
            <a:ext cx="8504238" cy="4884738"/>
          </a:xfrm>
        </p:spPr>
        <p:txBody>
          <a:bodyPr/>
          <a:lstStyle/>
          <a:p>
            <a:pPr marL="0" indent="0" eaLnBrk="1" hangingPunct="1">
              <a:buFont typeface="Wingdings 2" panose="05020102010507070707" pitchFamily="18" charset="2"/>
              <a:buNone/>
              <a:defRPr/>
            </a:pPr>
            <a:r>
              <a:rPr lang="en-GB" altLang="en-US" sz="1400" i="1" dirty="0">
                <a:latin typeface="Arial" panose="020B0604020202020204" pitchFamily="34" charset="0"/>
                <a:cs typeface="Arial" panose="020B0604020202020204" pitchFamily="34" charset="0"/>
              </a:rPr>
              <a:t>Please answer the questions as far as possible to assist the Panel in determining whether this Modification is an alternative Modification </a:t>
            </a:r>
          </a:p>
          <a:p>
            <a:pPr>
              <a:defRPr/>
            </a:pPr>
            <a:r>
              <a:rPr lang="en-GB" sz="1400" dirty="0"/>
              <a:t>Has the proposed alternative been raised promptly, given the timescales for the original Modification and any subsequent amendment to the original Modification? The Alternative is operationally in use.</a:t>
            </a:r>
          </a:p>
          <a:p>
            <a:pPr>
              <a:defRPr/>
            </a:pPr>
            <a:r>
              <a:rPr lang="en-GB" sz="1400" dirty="0"/>
              <a:t>How much alignment is there between the two timescales? The proposal needs to be developed, and the alternative is live already.</a:t>
            </a:r>
          </a:p>
          <a:p>
            <a:pPr>
              <a:defRPr/>
            </a:pPr>
            <a:r>
              <a:rPr lang="en-GB" sz="1400" dirty="0"/>
              <a:t>How much alignment is there between the scope/features? Is the proposed alternative addressing the same issue with a different approach? It is addressing the problem but with a very inferior solution.</a:t>
            </a:r>
          </a:p>
          <a:p>
            <a:pPr>
              <a:defRPr/>
            </a:pPr>
            <a:r>
              <a:rPr lang="en-GB" sz="1400" dirty="0"/>
              <a:t>Could the two solutions be implemented together or are they mutually exclusive? It makes no sense to have both in place if there is a real Single Side Nomination the synthetical ones is no longer needed.</a:t>
            </a:r>
          </a:p>
          <a:p>
            <a:pPr>
              <a:defRPr/>
            </a:pPr>
            <a:r>
              <a:rPr lang="en-GB" sz="1400" dirty="0"/>
              <a:t>Where has discussion of the alternative solution taken place? (For example, in the relevant workgroup, offline with the proposer of the original Modification and/or as a pre-modification) The alternative solution is in place for quiet some time but due to a rise in volumes and participants if became a bigger issue.</a:t>
            </a:r>
          </a:p>
          <a:p>
            <a:pPr>
              <a:defRPr/>
            </a:pPr>
            <a:r>
              <a:rPr lang="en-GB" sz="1400" dirty="0"/>
              <a:t>What will be the effect on production of Legal Text for the Modifications concerned? Unknown.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E0DA"/>
        </a:solidFill>
        <a:effectLst/>
      </p:bgPr>
    </p:bg>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322E7F9A-A2E4-4387-BBAF-F63DC3B934EB}"/>
              </a:ext>
            </a:extLst>
          </p:cNvPr>
          <p:cNvSpPr>
            <a:spLocks noGrp="1"/>
          </p:cNvSpPr>
          <p:nvPr>
            <p:ph type="title"/>
          </p:nvPr>
        </p:nvSpPr>
        <p:spPr/>
        <p:txBody>
          <a:bodyPr/>
          <a:lstStyle/>
          <a:p>
            <a:pPr eaLnBrk="1" hangingPunct="1"/>
            <a:r>
              <a:rPr lang="en-US" altLang="en-US">
                <a:latin typeface="Arial" panose="020B0604020202020204" pitchFamily="34" charset="0"/>
              </a:rPr>
              <a:t>Recommended Steps</a:t>
            </a:r>
          </a:p>
        </p:txBody>
      </p:sp>
      <p:sp>
        <p:nvSpPr>
          <p:cNvPr id="14339" name="Content Placeholder 2">
            <a:extLst>
              <a:ext uri="{FF2B5EF4-FFF2-40B4-BE49-F238E27FC236}">
                <a16:creationId xmlns:a16="http://schemas.microsoft.com/office/drawing/2014/main" id="{2DFC8DF1-B697-48DC-A0E8-799A54370D75}"/>
              </a:ext>
            </a:extLst>
          </p:cNvPr>
          <p:cNvSpPr>
            <a:spLocks noGrp="1"/>
          </p:cNvSpPr>
          <p:nvPr>
            <p:ph sz="quarter" idx="1"/>
          </p:nvPr>
        </p:nvSpPr>
        <p:spPr>
          <a:xfrm>
            <a:off x="301625" y="1527175"/>
            <a:ext cx="8504238" cy="4572000"/>
          </a:xfrm>
        </p:spPr>
        <p:txBody>
          <a:bodyPr/>
          <a:lstStyle/>
          <a:p>
            <a:pPr marL="0" indent="0" eaLnBrk="1" hangingPunct="1">
              <a:buFont typeface="Wingdings 2" panose="05020102010507070707" pitchFamily="18" charset="2"/>
              <a:buNone/>
            </a:pPr>
            <a:r>
              <a:rPr lang="en-GB" altLang="en-US" sz="1400" i="1" dirty="0">
                <a:latin typeface="Arial" panose="020B0604020202020204" pitchFamily="34" charset="0"/>
                <a:cs typeface="Arial" panose="020B0604020202020204" pitchFamily="34" charset="0"/>
              </a:rPr>
              <a:t>Please use bullets to summarise the recommended steps.  Please indicate how long you think the assessment process should last and if self-governance should apply or not.</a:t>
            </a:r>
            <a:endParaRPr lang="en-GB" altLang="en-US" sz="2400" i="1" dirty="0">
              <a:latin typeface="Arial" panose="020B0604020202020204" pitchFamily="34" charset="0"/>
              <a:cs typeface="Arial" panose="020B0604020202020204" pitchFamily="34" charset="0"/>
            </a:endParaRPr>
          </a:p>
          <a:p>
            <a:pPr marL="0" indent="0" eaLnBrk="1" hangingPunct="1"/>
            <a:r>
              <a:rPr lang="en-GB" altLang="en-US" sz="2400" dirty="0">
                <a:latin typeface="Arial" panose="020B0604020202020204" pitchFamily="34" charset="0"/>
                <a:cs typeface="Arial" panose="020B0604020202020204" pitchFamily="34" charset="0"/>
              </a:rPr>
              <a:t>The Proposer recommends that this modification should be: </a:t>
            </a:r>
            <a:r>
              <a:rPr lang="en-GB" altLang="en-US" sz="1400" i="1" dirty="0">
                <a:latin typeface="Arial" panose="020B0604020202020204" pitchFamily="34" charset="0"/>
                <a:cs typeface="Arial" panose="020B0604020202020204" pitchFamily="34" charset="0"/>
              </a:rPr>
              <a:t>(delete as appropriate)</a:t>
            </a:r>
            <a:endParaRPr lang="en-GB" altLang="en-US" sz="1800" dirty="0">
              <a:latin typeface="Arial" panose="020B0604020202020204" pitchFamily="34" charset="0"/>
              <a:cs typeface="Arial" panose="020B0604020202020204" pitchFamily="34" charset="0"/>
            </a:endParaRPr>
          </a:p>
          <a:p>
            <a:pPr lvl="1" eaLnBrk="1" hangingPunct="1"/>
            <a:r>
              <a:rPr lang="en-GB" altLang="en-US" sz="1800" dirty="0">
                <a:latin typeface="Arial" panose="020B0604020202020204" pitchFamily="34" charset="0"/>
                <a:cs typeface="Arial" panose="020B0604020202020204" pitchFamily="34" charset="0"/>
              </a:rPr>
              <a:t>Subject to Self-Governance</a:t>
            </a:r>
          </a:p>
          <a:p>
            <a:pPr lvl="1" eaLnBrk="1" hangingPunct="1"/>
            <a:r>
              <a:rPr lang="en-GB" altLang="en-US" sz="1800" dirty="0">
                <a:latin typeface="Arial" panose="020B0604020202020204" pitchFamily="34" charset="0"/>
                <a:cs typeface="Arial" panose="020B0604020202020204" pitchFamily="34" charset="0"/>
              </a:rPr>
              <a:t>Workgroup assessment to develop the modification for 2 months</a:t>
            </a:r>
            <a:endParaRPr lang="en-GB" altLang="en-US" sz="1400" i="1" dirty="0">
              <a:solidFill>
                <a:schemeClr val="tx1"/>
              </a:solidFill>
              <a:latin typeface="Arial" panose="020B0604020202020204" pitchFamily="34" charset="0"/>
              <a:cs typeface="Arial" panose="020B0604020202020204" pitchFamily="34" charset="0"/>
            </a:endParaRPr>
          </a:p>
          <a:p>
            <a:pPr lvl="1" eaLnBrk="1" hangingPunct="1"/>
            <a:r>
              <a:rPr lang="en-GB" altLang="en-US" sz="1800" dirty="0">
                <a:latin typeface="Arial" panose="020B0604020202020204" pitchFamily="34" charset="0"/>
                <a:cs typeface="Arial" panose="020B0604020202020204" pitchFamily="34" charset="0"/>
              </a:rPr>
              <a:t>Proceed to Consultation</a:t>
            </a:r>
            <a:endParaRPr lang="en-US" altLang="en-US" sz="2400" dirty="0">
              <a:latin typeface="Arial" panose="020B0604020202020204" pitchFamily="34" charset="0"/>
              <a:cs typeface="Arial" panose="020B0604020202020204" pitchFamily="34" charset="0"/>
            </a:endParaRPr>
          </a:p>
          <a:p>
            <a:pPr marL="0" indent="0" eaLnBrk="1" hangingPunct="1">
              <a:buFont typeface="Wingdings 2" panose="05020102010507070707" pitchFamily="18" charset="2"/>
              <a:buNone/>
            </a:pPr>
            <a:endParaRPr lang="en-US" altLang="en-US" sz="2400" i="1"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1">
            <a:extLst>
              <a:ext uri="{FF2B5EF4-FFF2-40B4-BE49-F238E27FC236}">
                <a16:creationId xmlns:a16="http://schemas.microsoft.com/office/drawing/2014/main" id="{2F295B1D-6BEE-49FD-86AC-3B605A2B9DDA}"/>
              </a:ext>
            </a:extLst>
          </p:cNvPr>
          <p:cNvGraphicFramePr>
            <a:graphicFrameLocks/>
          </p:cNvGraphicFramePr>
          <p:nvPr>
            <p:extLst>
              <p:ext uri="{D42A27DB-BD31-4B8C-83A1-F6EECF244321}">
                <p14:modId xmlns:p14="http://schemas.microsoft.com/office/powerpoint/2010/main" val="3262669642"/>
              </p:ext>
            </p:extLst>
          </p:nvPr>
        </p:nvGraphicFramePr>
        <p:xfrm>
          <a:off x="798786" y="2724438"/>
          <a:ext cx="6201103" cy="1753872"/>
        </p:xfrm>
        <a:graphic>
          <a:graphicData uri="http://schemas.openxmlformats.org/drawingml/2006/table">
            <a:tbl>
              <a:tblPr firstRow="1" firstCol="1" bandRow="1"/>
              <a:tblGrid>
                <a:gridCol w="1841672">
                  <a:extLst>
                    <a:ext uri="{9D8B030D-6E8A-4147-A177-3AD203B41FA5}">
                      <a16:colId xmlns:a16="http://schemas.microsoft.com/office/drawing/2014/main" val="512301683"/>
                    </a:ext>
                  </a:extLst>
                </a:gridCol>
                <a:gridCol w="2034170">
                  <a:extLst>
                    <a:ext uri="{9D8B030D-6E8A-4147-A177-3AD203B41FA5}">
                      <a16:colId xmlns:a16="http://schemas.microsoft.com/office/drawing/2014/main" val="4065528223"/>
                    </a:ext>
                  </a:extLst>
                </a:gridCol>
                <a:gridCol w="2325261">
                  <a:extLst>
                    <a:ext uri="{9D8B030D-6E8A-4147-A177-3AD203B41FA5}">
                      <a16:colId xmlns:a16="http://schemas.microsoft.com/office/drawing/2014/main" val="1203222630"/>
                    </a:ext>
                  </a:extLst>
                </a:gridCol>
              </a:tblGrid>
              <a:tr h="0">
                <a:tc>
                  <a:txBody>
                    <a:bodyPr/>
                    <a:lstStyle/>
                    <a:p>
                      <a:pPr>
                        <a:lnSpc>
                          <a:spcPts val="1500"/>
                        </a:lnSpc>
                        <a:spcBef>
                          <a:spcPts val="300"/>
                        </a:spcBef>
                        <a:spcAft>
                          <a:spcPts val="300"/>
                        </a:spcAft>
                        <a:tabLst>
                          <a:tab pos="457200" algn="l"/>
                        </a:tabLst>
                      </a:pPr>
                      <a:r>
                        <a:rPr lang="en-GB" sz="1100" b="1"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Document ID</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dirty="0">
                          <a:effectLst/>
                          <a:latin typeface="Arial" panose="020B0604020202020204" pitchFamily="34" charset="0"/>
                          <a:ea typeface="Cambria" panose="02040503050406030204" pitchFamily="18" charset="0"/>
                          <a:cs typeface="Times New Roman" panose="02020603050405020304" pitchFamily="18" charset="0"/>
                        </a:rPr>
                        <a:t>Mod Presentation Template</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Title</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dirty="0">
                          <a:effectLst/>
                          <a:latin typeface="Arial" panose="020B0604020202020204" pitchFamily="34" charset="0"/>
                          <a:ea typeface="Cambria" panose="02040503050406030204" pitchFamily="18" charset="0"/>
                          <a:cs typeface="Times New Roman" panose="02020603050405020304" pitchFamily="18" charset="0"/>
                        </a:rPr>
                        <a:t>Mod Presentation Template</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Publication Date</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8447061"/>
                  </a:ext>
                </a:extLst>
              </a:tr>
              <a:tr h="0">
                <a:tc>
                  <a:txBody>
                    <a:bodyPr/>
                    <a:lstStyle/>
                    <a:p>
                      <a:pPr>
                        <a:lnSpc>
                          <a:spcPts val="1500"/>
                        </a:lnSpc>
                        <a:spcBef>
                          <a:spcPts val="300"/>
                        </a:spcBef>
                        <a:spcAft>
                          <a:spcPts val="300"/>
                        </a:spcAft>
                        <a:tabLst>
                          <a:tab pos="457200" algn="l"/>
                        </a:tabLst>
                      </a:pPr>
                      <a:r>
                        <a:rPr lang="en-GB" sz="1100" b="1"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Version</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2.0</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Prepared by</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a:effectLst/>
                          <a:latin typeface="Arial" panose="020B0604020202020204" pitchFamily="34" charset="0"/>
                          <a:ea typeface="Times New Roman" panose="02020603050405020304" pitchFamily="18" charset="0"/>
                          <a:cs typeface="Times New Roman" panose="02020603050405020304" pitchFamily="18" charset="0"/>
                        </a:rPr>
                        <a:t>Helen Cuin</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Date Prepared</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dirty="0">
                          <a:effectLst/>
                          <a:latin typeface="Arial" panose="020B0604020202020204" pitchFamily="34" charset="0"/>
                          <a:ea typeface="Calibri" panose="020F0502020204030204" pitchFamily="34" charset="0"/>
                          <a:cs typeface="Times New Roman" panose="02020603050405020304" pitchFamily="18" charset="0"/>
                        </a:rPr>
                        <a:t>16 September 2020</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054803"/>
                  </a:ext>
                </a:extLst>
              </a:tr>
              <a:tr h="0">
                <a:tc>
                  <a:txBody>
                    <a:bodyPr/>
                    <a:lstStyle/>
                    <a:p>
                      <a:pPr>
                        <a:lnSpc>
                          <a:spcPts val="1500"/>
                        </a:lnSpc>
                        <a:spcBef>
                          <a:spcPts val="300"/>
                        </a:spcBef>
                        <a:spcAft>
                          <a:spcPts val="300"/>
                        </a:spcAft>
                        <a:tabLst>
                          <a:tab pos="457200" algn="l"/>
                        </a:tabLst>
                      </a:pPr>
                      <a:r>
                        <a:rPr lang="en-GB" sz="1100" b="1"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Effective Date</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a:effectLst/>
                          <a:latin typeface="Arial" panose="020B0604020202020204" pitchFamily="34" charset="0"/>
                          <a:ea typeface="Calibri" panose="020F0502020204030204" pitchFamily="34" charset="0"/>
                          <a:cs typeface="Times New Roman" panose="02020603050405020304" pitchFamily="18" charset="0"/>
                        </a:rPr>
                        <a:t>16 September 2020</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Reviewed by</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a:effectLst/>
                          <a:latin typeface="Arial" panose="020B0604020202020204" pitchFamily="34" charset="0"/>
                          <a:ea typeface="Times New Roman" panose="02020603050405020304" pitchFamily="18" charset="0"/>
                          <a:cs typeface="Times New Roman" panose="02020603050405020304" pitchFamily="18" charset="0"/>
                        </a:rPr>
                        <a:t>Helen Cuin</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Date Reviewed</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a:effectLst/>
                          <a:latin typeface="Arial" panose="020B0604020202020204" pitchFamily="34" charset="0"/>
                          <a:ea typeface="Calibri" panose="020F0502020204030204" pitchFamily="34" charset="0"/>
                          <a:cs typeface="Times New Roman" panose="02020603050405020304" pitchFamily="18" charset="0"/>
                        </a:rPr>
                        <a:t>14 October 2021</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5545196"/>
                  </a:ext>
                </a:extLst>
              </a:tr>
              <a:tr h="0">
                <a:tc>
                  <a:txBody>
                    <a:bodyPr/>
                    <a:lstStyle/>
                    <a:p>
                      <a:pPr>
                        <a:lnSpc>
                          <a:spcPts val="1500"/>
                        </a:lnSpc>
                        <a:spcBef>
                          <a:spcPts val="300"/>
                        </a:spcBef>
                        <a:spcAft>
                          <a:spcPts val="300"/>
                        </a:spcAft>
                        <a:tabLst>
                          <a:tab pos="457200" algn="l"/>
                        </a:tabLst>
                      </a:pPr>
                      <a:r>
                        <a:rPr lang="en-GB" sz="1000">
                          <a:effectLst/>
                          <a:latin typeface="Arial" panose="020B0604020202020204" pitchFamily="34" charset="0"/>
                          <a:ea typeface="Times New Roman" panose="02020603050405020304" pitchFamily="18" charset="0"/>
                          <a:cs typeface="Times New Roman" panose="02020603050405020304" pitchFamily="18" charset="0"/>
                        </a:rPr>
                        <a:t> </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Approved by</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a:effectLst/>
                          <a:latin typeface="Arial" panose="020B0604020202020204" pitchFamily="34" charset="0"/>
                          <a:ea typeface="Times New Roman" panose="02020603050405020304" pitchFamily="18" charset="0"/>
                          <a:cs typeface="Times New Roman" panose="02020603050405020304" pitchFamily="18" charset="0"/>
                        </a:rPr>
                        <a:t>TBC</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Date Approved</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dirty="0">
                          <a:effectLst/>
                          <a:latin typeface="Arial" panose="020B0604020202020204" pitchFamily="34" charset="0"/>
                          <a:ea typeface="Calibri" panose="020F0502020204030204" pitchFamily="34" charset="0"/>
                          <a:cs typeface="Times New Roman" panose="02020603050405020304" pitchFamily="18" charset="0"/>
                        </a:rPr>
                        <a:t>TBC</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3269353"/>
                  </a:ext>
                </a:extLst>
              </a:tr>
            </a:tbl>
          </a:graphicData>
        </a:graphic>
      </p:graphicFrame>
      <p:graphicFrame>
        <p:nvGraphicFramePr>
          <p:cNvPr id="4" name="Table 3">
            <a:extLst>
              <a:ext uri="{FF2B5EF4-FFF2-40B4-BE49-F238E27FC236}">
                <a16:creationId xmlns:a16="http://schemas.microsoft.com/office/drawing/2014/main" id="{23AA31D6-C92F-44AC-8C8A-0841CF228C1C}"/>
              </a:ext>
            </a:extLst>
          </p:cNvPr>
          <p:cNvGraphicFramePr>
            <a:graphicFrameLocks noGrp="1"/>
          </p:cNvGraphicFramePr>
          <p:nvPr>
            <p:extLst>
              <p:ext uri="{D42A27DB-BD31-4B8C-83A1-F6EECF244321}">
                <p14:modId xmlns:p14="http://schemas.microsoft.com/office/powerpoint/2010/main" val="369336058"/>
              </p:ext>
            </p:extLst>
          </p:nvPr>
        </p:nvGraphicFramePr>
        <p:xfrm>
          <a:off x="798786" y="5112690"/>
          <a:ext cx="6469380" cy="346457"/>
        </p:xfrm>
        <a:graphic>
          <a:graphicData uri="http://schemas.openxmlformats.org/drawingml/2006/table">
            <a:tbl>
              <a:tblPr firstRow="1" firstCol="1" bandRow="1"/>
              <a:tblGrid>
                <a:gridCol w="738505">
                  <a:extLst>
                    <a:ext uri="{9D8B030D-6E8A-4147-A177-3AD203B41FA5}">
                      <a16:colId xmlns:a16="http://schemas.microsoft.com/office/drawing/2014/main" val="1596505829"/>
                    </a:ext>
                  </a:extLst>
                </a:gridCol>
                <a:gridCol w="1260475">
                  <a:extLst>
                    <a:ext uri="{9D8B030D-6E8A-4147-A177-3AD203B41FA5}">
                      <a16:colId xmlns:a16="http://schemas.microsoft.com/office/drawing/2014/main" val="611936431"/>
                    </a:ext>
                  </a:extLst>
                </a:gridCol>
                <a:gridCol w="1781810">
                  <a:extLst>
                    <a:ext uri="{9D8B030D-6E8A-4147-A177-3AD203B41FA5}">
                      <a16:colId xmlns:a16="http://schemas.microsoft.com/office/drawing/2014/main" val="761783652"/>
                    </a:ext>
                  </a:extLst>
                </a:gridCol>
                <a:gridCol w="2688590">
                  <a:extLst>
                    <a:ext uri="{9D8B030D-6E8A-4147-A177-3AD203B41FA5}">
                      <a16:colId xmlns:a16="http://schemas.microsoft.com/office/drawing/2014/main" val="3374395637"/>
                    </a:ext>
                  </a:extLst>
                </a:gridCol>
              </a:tblGrid>
              <a:tr h="0">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Version</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Date</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Review frequency</a:t>
                      </a:r>
                      <a:r>
                        <a:rPr lang="en-GB" sz="110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Reason for update</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9863429"/>
                  </a:ext>
                </a:extLst>
              </a:tr>
              <a:tr h="0">
                <a:tc>
                  <a:txBody>
                    <a:bodyPr/>
                    <a:lstStyle/>
                    <a:p>
                      <a:pPr>
                        <a:lnSpc>
                          <a:spcPts val="1500"/>
                        </a:lnSpc>
                        <a:spcBef>
                          <a:spcPts val="300"/>
                        </a:spcBef>
                        <a:spcAft>
                          <a:spcPts val="300"/>
                        </a:spcAft>
                        <a:tabLst>
                          <a:tab pos="457200" algn="l"/>
                        </a:tabLst>
                      </a:pPr>
                      <a:r>
                        <a:rPr lang="en-GB" sz="1000" dirty="0">
                          <a:effectLst/>
                          <a:latin typeface="Arial" panose="020B0604020202020204" pitchFamily="34" charset="0"/>
                          <a:ea typeface="Cambria" panose="02040503050406030204" pitchFamily="18" charset="0"/>
                          <a:cs typeface="Times New Roman" panose="02020603050405020304" pitchFamily="18" charset="0"/>
                        </a:rPr>
                        <a:t>2.0</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000" dirty="0">
                          <a:effectLst/>
                          <a:latin typeface="Arial" panose="020B0604020202020204" pitchFamily="34" charset="0"/>
                          <a:ea typeface="Calibri" panose="020F0502020204030204" pitchFamily="34" charset="0"/>
                          <a:cs typeface="Times New Roman" panose="02020603050405020304" pitchFamily="18" charset="0"/>
                        </a:rPr>
                        <a:t>16 September 2020</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000">
                          <a:effectLst/>
                          <a:latin typeface="Arial" panose="020B0604020202020204" pitchFamily="34" charset="0"/>
                          <a:ea typeface="Calibri" panose="020F0502020204030204" pitchFamily="34" charset="0"/>
                          <a:cs typeface="Times New Roman" panose="02020603050405020304" pitchFamily="18" charset="0"/>
                        </a:rPr>
                        <a:t>TBC</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000" dirty="0">
                          <a:effectLst/>
                          <a:latin typeface="Arial" panose="020B0604020202020204" pitchFamily="34" charset="0"/>
                          <a:ea typeface="Calibri" panose="020F0502020204030204" pitchFamily="34" charset="0"/>
                          <a:cs typeface="Times New Roman" panose="02020603050405020304" pitchFamily="18" charset="0"/>
                        </a:rPr>
                        <a:t>Document Control Added</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8740289"/>
                  </a:ext>
                </a:extLst>
              </a:tr>
            </a:tbl>
          </a:graphicData>
        </a:graphic>
      </p:graphicFrame>
      <p:sp>
        <p:nvSpPr>
          <p:cNvPr id="5" name="Rectangle 1">
            <a:extLst>
              <a:ext uri="{FF2B5EF4-FFF2-40B4-BE49-F238E27FC236}">
                <a16:creationId xmlns:a16="http://schemas.microsoft.com/office/drawing/2014/main" id="{11B67602-05CE-484D-8C20-B78867E9F778}"/>
              </a:ext>
            </a:extLst>
          </p:cNvPr>
          <p:cNvSpPr>
            <a:spLocks noChangeArrowheads="1"/>
          </p:cNvSpPr>
          <p:nvPr/>
        </p:nvSpPr>
        <p:spPr bwMode="auto">
          <a:xfrm>
            <a:off x="715987" y="2168530"/>
            <a:ext cx="366638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altLang="en-US" sz="1000" b="0" i="1" u="none" strike="noStrike" cap="none" normalizeH="0" baseline="0" dirty="0">
                <a:ln>
                  <a:noFill/>
                </a:ln>
                <a:solidFill>
                  <a:srgbClr val="00B274"/>
                </a:solidFill>
                <a:effectLst/>
                <a:latin typeface="Calibri" panose="020F0502020204030204" pitchFamily="34" charset="0"/>
                <a:ea typeface="MS Gothic" panose="020B0609070205080204" pitchFamily="49" charset="-128"/>
                <a:cs typeface="Calibri" panose="020F0502020204030204" pitchFamily="34" charset="0"/>
              </a:rPr>
              <a:t>Document Control to be removed upon completion of the template.</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altLang="en-US" sz="1600" b="1" i="0" u="none" strike="noStrike" cap="none" normalizeH="0" baseline="0" dirty="0">
                <a:ln>
                  <a:noFill/>
                </a:ln>
                <a:solidFill>
                  <a:srgbClr val="008576"/>
                </a:solidFill>
                <a:effectLst/>
                <a:latin typeface="Arial" panose="020B0604020202020204" pitchFamily="34" charset="0"/>
                <a:ea typeface="Times New Roman" panose="02020603050405020304" pitchFamily="18" charset="0"/>
                <a:cs typeface="Arial" panose="020B0604020202020204" pitchFamily="34" charset="0"/>
              </a:rPr>
              <a:t>Document Control Sheet</a:t>
            </a:r>
            <a:endParaRPr kumimoji="0" lang="en-GB" altLang="en-US" sz="800" b="0" i="0" u="none" strike="noStrike" cap="none" normalizeH="0" baseline="0" dirty="0">
              <a:ln>
                <a:noFill/>
              </a:ln>
              <a:solidFill>
                <a:schemeClr val="tx1"/>
              </a:solidFill>
              <a:effectLst/>
            </a:endParaRPr>
          </a:p>
        </p:txBody>
      </p:sp>
      <p:sp>
        <p:nvSpPr>
          <p:cNvPr id="6" name="TextBox 5">
            <a:extLst>
              <a:ext uri="{FF2B5EF4-FFF2-40B4-BE49-F238E27FC236}">
                <a16:creationId xmlns:a16="http://schemas.microsoft.com/office/drawing/2014/main" id="{554591D1-1BFF-4A65-86F7-08D06046F5A8}"/>
              </a:ext>
            </a:extLst>
          </p:cNvPr>
          <p:cNvSpPr txBox="1"/>
          <p:nvPr/>
        </p:nvSpPr>
        <p:spPr>
          <a:xfrm>
            <a:off x="677334" y="4610834"/>
            <a:ext cx="6101254" cy="36933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altLang="en-US" sz="1800" b="1" i="0" u="none" strike="noStrike" cap="none" normalizeH="0" baseline="0" dirty="0">
                <a:ln>
                  <a:noFill/>
                </a:ln>
                <a:solidFill>
                  <a:srgbClr val="008576"/>
                </a:solidFill>
                <a:effectLst/>
                <a:latin typeface="Arial" panose="020B0604020202020204" pitchFamily="34" charset="0"/>
                <a:ea typeface="Times New Roman" panose="02020603050405020304" pitchFamily="18" charset="0"/>
                <a:cs typeface="Arial" panose="020B0604020202020204" pitchFamily="34" charset="0"/>
              </a:rPr>
              <a:t>Revision History</a:t>
            </a:r>
            <a:endParaRPr kumimoji="0" lang="en-GB"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3162065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pe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5F1071FEC59E41A820E9294AE07AB1" ma:contentTypeVersion="18" ma:contentTypeDescription="Create a new document." ma:contentTypeScope="" ma:versionID="190ef5233fd3a09b260ed5dc2bc97577">
  <xsd:schema xmlns:xsd="http://www.w3.org/2001/XMLSchema" xmlns:xs="http://www.w3.org/2001/XMLSchema" xmlns:p="http://schemas.microsoft.com/office/2006/metadata/properties" xmlns:ns2="028dae23-1077-43f0-af6a-f64793792108" xmlns:ns3="3ee84ff3-1fa2-4b0e-bbc1-9d3729ac2ba9" targetNamespace="http://schemas.microsoft.com/office/2006/metadata/properties" ma:root="true" ma:fieldsID="319b8ff1b527c1cfdcb8d9938a8ecff6" ns2:_="" ns3:_="">
    <xsd:import namespace="028dae23-1077-43f0-af6a-f64793792108"/>
    <xsd:import namespace="3ee84ff3-1fa2-4b0e-bbc1-9d3729ac2ba9"/>
    <xsd:element name="properties">
      <xsd:complexType>
        <xsd:sequence>
          <xsd:element name="documentManagement">
            <xsd:complexType>
              <xsd:all>
                <xsd:element ref="ns2:Sign_x002d_off_x0020_status" minOccurs="0"/>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_Flow_SignoffStatu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8dae23-1077-43f0-af6a-f64793792108" elementFormDefault="qualified">
    <xsd:import namespace="http://schemas.microsoft.com/office/2006/documentManagement/types"/>
    <xsd:import namespace="http://schemas.microsoft.com/office/infopath/2007/PartnerControls"/>
    <xsd:element name="Sign_x002d_off_x0020_status" ma:index="8" nillable="true" ma:displayName="Sign-off status" ma:list="UserInfo" ma:SharePointGroup="0" ma:internalName="Sign_x002d_off_x0020_status"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format="Dropdown" ma:internalName="Sign_x002d_off_x0020_status0">
      <xsd:simpleType>
        <xsd:restriction base="dms:Text">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ee84ff3-1fa2-4b0e-bbc1-9d3729ac2ba9" xsi:nil="true"/>
    <lcf76f155ced4ddcb4097134ff3c332f xmlns="028dae23-1077-43f0-af6a-f64793792108">
      <Terms xmlns="http://schemas.microsoft.com/office/infopath/2007/PartnerControls"/>
    </lcf76f155ced4ddcb4097134ff3c332f>
    <_Flow_SignoffStatus xmlns="028dae23-1077-43f0-af6a-f64793792108" xsi:nil="true"/>
    <Sign_x002d_off_x0020_status xmlns="028dae23-1077-43f0-af6a-f64793792108">
      <UserInfo>
        <DisplayName/>
        <AccountId xsi:nil="true"/>
        <AccountType/>
      </UserInfo>
    </Sign_x002d_off_x0020_status>
  </documentManagement>
</p:properties>
</file>

<file path=customXml/itemProps1.xml><?xml version="1.0" encoding="utf-8"?>
<ds:datastoreItem xmlns:ds="http://schemas.openxmlformats.org/officeDocument/2006/customXml" ds:itemID="{66C1334C-D6B7-49EE-956B-FB1DA81EF931}">
  <ds:schemaRefs>
    <ds:schemaRef ds:uri="http://schemas.microsoft.com/sharepoint/v3/contenttype/forms"/>
  </ds:schemaRefs>
</ds:datastoreItem>
</file>

<file path=customXml/itemProps2.xml><?xml version="1.0" encoding="utf-8"?>
<ds:datastoreItem xmlns:ds="http://schemas.openxmlformats.org/officeDocument/2006/customXml" ds:itemID="{07C3D34E-D841-429F-9A3F-B51728D95D28}"/>
</file>

<file path=customXml/itemProps3.xml><?xml version="1.0" encoding="utf-8"?>
<ds:datastoreItem xmlns:ds="http://schemas.openxmlformats.org/officeDocument/2006/customXml" ds:itemID="{38CCFE44-0BC1-4F7E-842C-0C57D10B73C5}">
  <ds:schemaRefs>
    <ds:schemaRef ds:uri="http://schemas.microsoft.com/office/2006/metadata/properties"/>
    <ds:schemaRef ds:uri="http://schemas.microsoft.com/office/infopath/2007/PartnerControls"/>
    <ds:schemaRef ds:uri="ca249c35-2c41-4717-8384-495d9b737fa7"/>
    <ds:schemaRef ds:uri="3ee84ff3-1fa2-4b0e-bbc1-9d3729ac2ba9"/>
  </ds:schemaRefs>
</ds:datastoreItem>
</file>

<file path=docProps/app.xml><?xml version="1.0" encoding="utf-8"?>
<Properties xmlns="http://schemas.openxmlformats.org/officeDocument/2006/extended-properties" xmlns:vt="http://schemas.openxmlformats.org/officeDocument/2006/docPropsVTypes">
  <Template>Mod Presentation Template End.thmx</Template>
  <TotalTime>0</TotalTime>
  <Words>930</Words>
  <Application>Microsoft Office PowerPoint</Application>
  <PresentationFormat>On-screen Show (4:3)</PresentationFormat>
  <Paragraphs>73</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Cambria</vt:lpstr>
      <vt:lpstr>Georgia</vt:lpstr>
      <vt:lpstr>Times New Roman</vt:lpstr>
      <vt:lpstr>Wingdings</vt:lpstr>
      <vt:lpstr>Wingdings 2</vt:lpstr>
      <vt:lpstr>Open</vt:lpstr>
      <vt:lpstr>UNC 0872: Mod Title: Single-sided Nominations for clearing houses of gas exchanges</vt:lpstr>
      <vt:lpstr>Why change?</vt:lpstr>
      <vt:lpstr>Options</vt:lpstr>
      <vt:lpstr>Solution</vt:lpstr>
      <vt:lpstr>Is this Modification an Alternative?</vt:lpstr>
      <vt:lpstr>Recommended Steps</vt:lpstr>
      <vt:lpstr>PowerPoint Presentation</vt:lpstr>
    </vt:vector>
  </TitlesOfParts>
  <Manager/>
  <Company>Joint Office of Gas Transporters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 Presentation Template</dc:title>
  <dc:subject/>
  <dc:creator>Helen Cuin</dc:creator>
  <cp:keywords/>
  <dc:description/>
  <cp:lastModifiedBy>Francois Gonsior</cp:lastModifiedBy>
  <cp:revision>48</cp:revision>
  <dcterms:created xsi:type="dcterms:W3CDTF">2013-11-25T10:20:55Z</dcterms:created>
  <dcterms:modified xsi:type="dcterms:W3CDTF">2024-04-18T08:07:08Z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0x0101008A4021FE4EE17B41A5E67D1EB75DD99E</vt:lpwstr>
  </property>
  <property fmtid="{D5CDD505-2E9C-101B-9397-08002B2CF9AE}" pid="3" name="MediaServiceImageTags">
    <vt:lpwstr/>
  </property>
  <property fmtid="{D5CDD505-2E9C-101B-9397-08002B2CF9AE}" pid="4" name="MSIP_Label_2e952e98-911c-4aff-840a-f71bc6baaf7f_Enabled">
    <vt:lpwstr>true</vt:lpwstr>
  </property>
  <property fmtid="{D5CDD505-2E9C-101B-9397-08002B2CF9AE}" pid="5" name="MSIP_Label_2e952e98-911c-4aff-840a-f71bc6baaf7f_SetDate">
    <vt:lpwstr>2024-04-18T08:06:26Z</vt:lpwstr>
  </property>
  <property fmtid="{D5CDD505-2E9C-101B-9397-08002B2CF9AE}" pid="6" name="MSIP_Label_2e952e98-911c-4aff-840a-f71bc6baaf7f_Method">
    <vt:lpwstr>Standard</vt:lpwstr>
  </property>
  <property fmtid="{D5CDD505-2E9C-101B-9397-08002B2CF9AE}" pid="7" name="MSIP_Label_2e952e98-911c-4aff-840a-f71bc6baaf7f_Name">
    <vt:lpwstr>2e952e98-911c-4aff-840a-f71bc6baaf7f</vt:lpwstr>
  </property>
  <property fmtid="{D5CDD505-2E9C-101B-9397-08002B2CF9AE}" pid="8" name="MSIP_Label_2e952e98-911c-4aff-840a-f71bc6baaf7f_SiteId">
    <vt:lpwstr>e00ddcdf-1e0f-4be5-a37a-894a4731986a</vt:lpwstr>
  </property>
  <property fmtid="{D5CDD505-2E9C-101B-9397-08002B2CF9AE}" pid="9" name="MSIP_Label_2e952e98-911c-4aff-840a-f71bc6baaf7f_ActionId">
    <vt:lpwstr>45f4ef78-6fc2-4486-ab9c-90d6edd47d1b</vt:lpwstr>
  </property>
  <property fmtid="{D5CDD505-2E9C-101B-9397-08002B2CF9AE}" pid="10" name="MSIP_Label_2e952e98-911c-4aff-840a-f71bc6baaf7f_ContentBits">
    <vt:lpwstr>2</vt:lpwstr>
  </property>
  <property fmtid="{D5CDD505-2E9C-101B-9397-08002B2CF9AE}" pid="11" name="ClassificationContentMarkingFooterLocations">
    <vt:lpwstr>Open:3</vt:lpwstr>
  </property>
  <property fmtid="{D5CDD505-2E9C-101B-9397-08002B2CF9AE}" pid="12" name="ClassificationContentMarkingFooterText">
    <vt:lpwstr>Internal</vt:lpwstr>
  </property>
</Properties>
</file>