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BAB9E3-9014-47F8-8725-1721861F85A7}" v="2" dt="2024-01-05T09:55:38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1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Hobbins (National Gas)" userId="b3d12ff8-466c-4703-a3c5-a2ea9fa13e92" providerId="ADAL" clId="{F7BAB9E3-9014-47F8-8725-1721861F85A7}"/>
    <pc:docChg chg="custSel modSld">
      <pc:chgData name="Phil Hobbins (National Gas)" userId="b3d12ff8-466c-4703-a3c5-a2ea9fa13e92" providerId="ADAL" clId="{F7BAB9E3-9014-47F8-8725-1721861F85A7}" dt="2024-01-09T08:53:55.966" v="528" actId="6549"/>
      <pc:docMkLst>
        <pc:docMk/>
      </pc:docMkLst>
      <pc:sldChg chg="modSp mod">
        <pc:chgData name="Phil Hobbins (National Gas)" userId="b3d12ff8-466c-4703-a3c5-a2ea9fa13e92" providerId="ADAL" clId="{F7BAB9E3-9014-47F8-8725-1721861F85A7}" dt="2024-01-09T08:53:55.966" v="528" actId="6549"/>
        <pc:sldMkLst>
          <pc:docMk/>
          <pc:sldMk cId="1942274918" sldId="256"/>
        </pc:sldMkLst>
        <pc:spChg chg="mod">
          <ac:chgData name="Phil Hobbins (National Gas)" userId="b3d12ff8-466c-4703-a3c5-a2ea9fa13e92" providerId="ADAL" clId="{F7BAB9E3-9014-47F8-8725-1721861F85A7}" dt="2024-01-09T08:53:19.077" v="527" actId="20577"/>
          <ac:spMkLst>
            <pc:docMk/>
            <pc:sldMk cId="1942274918" sldId="256"/>
            <ac:spMk id="6" creationId="{C7C91142-0D56-481E-9D28-B4B533E782C2}"/>
          </ac:spMkLst>
        </pc:spChg>
        <pc:graphicFrameChg chg="mod modGraphic">
          <ac:chgData name="Phil Hobbins (National Gas)" userId="b3d12ff8-466c-4703-a3c5-a2ea9fa13e92" providerId="ADAL" clId="{F7BAB9E3-9014-47F8-8725-1721861F85A7}" dt="2024-01-09T08:53:55.966" v="528" actId="6549"/>
          <ac:graphicFrameMkLst>
            <pc:docMk/>
            <pc:sldMk cId="1942274918" sldId="256"/>
            <ac:graphicFrameMk id="9" creationId="{5042EEB0-1D88-42BB-84FB-583764AD1CC7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CE1DD-BD7E-4E7D-A68E-D29EB6996E3F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995F8-C98A-4F87-A3F2-6B8053916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95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70DE-168B-443E-A2AD-7D6277B3F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D48F4C-FD88-468A-97C5-BF0646BEC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03034-3824-4DDB-9BA5-D62137386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6BC1-DFD0-4CA4-B367-5AFB59DD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B87EC-3478-49B2-B93B-229467CA9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27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29EF-5B34-4A22-B33A-29F738D4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AB582E-56C8-435C-A88A-DD5098C93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BF7E8-9219-4FC5-A0E4-9DB06F2A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9FA82-218B-424F-8140-37DA08FC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CEF33-DF55-49F3-965B-AA4834B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96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BACCF-89DA-4A3E-8818-D13DEF74D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A9F1E6-B334-4DB3-AC91-A6CE79E22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24010-0D96-4F70-A20A-07F4158F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96275-019A-489C-B989-EF0809017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A3677-76B3-4041-B3C5-0ED9BA0F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874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thi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10B7E9B-0261-49B5-A2C6-B6AD28AD27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9368988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15" imgH="416" progId="TCLayout.ActiveDocument.1">
                  <p:embed/>
                </p:oleObj>
              </mc:Choice>
              <mc:Fallback>
                <p:oleObj name="think-cell Slide" r:id="rId3" imgW="415" imgH="41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910B7E9B-0261-49B5-A2C6-B6AD28AD27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11329827" cy="574516"/>
          </a:xfrm>
          <a:prstGeom prst="rect">
            <a:avLst/>
          </a:prstGeom>
        </p:spPr>
        <p:txBody>
          <a:bodyPr vert="horz" lIns="0" rIns="0" anchor="ctr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429B08D-5D31-47A4-BCD5-9DA711EF234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9685" y="933449"/>
            <a:ext cx="11330516" cy="277824"/>
          </a:xfrm>
          <a:solidFill>
            <a:schemeClr val="bg1"/>
          </a:solidFill>
        </p:spPr>
        <p:txBody>
          <a:bodyPr tIns="36000" bIns="36000"/>
          <a:lstStyle>
            <a:lvl1pPr>
              <a:spcAft>
                <a:spcPts val="0"/>
              </a:spcAft>
              <a:defRPr sz="1333" b="1">
                <a:solidFill>
                  <a:schemeClr val="tx1"/>
                </a:solidFill>
              </a:defRPr>
            </a:lvl1pPr>
            <a:lvl2pPr>
              <a:spcAft>
                <a:spcPts val="0"/>
              </a:spcAft>
              <a:defRPr sz="1333"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 sz="1333"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sz="1333">
                <a:solidFill>
                  <a:schemeClr val="tx1"/>
                </a:solidFill>
              </a:defRPr>
            </a:lvl4pPr>
            <a:lvl5pPr>
              <a:spcAft>
                <a:spcPts val="0"/>
              </a:spcAft>
              <a:defRPr sz="1333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[insert strapline]</a:t>
            </a:r>
            <a:endParaRPr lang="en-GB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A022E23A-1DCF-4B57-9392-F79FFF48278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9685" y="5877984"/>
            <a:ext cx="11330516" cy="216269"/>
          </a:xfrm>
          <a:solidFill>
            <a:schemeClr val="bg1"/>
          </a:solidFill>
        </p:spPr>
        <p:txBody>
          <a:bodyPr tIns="36000" bIns="36000"/>
          <a:lstStyle>
            <a:lvl1pPr>
              <a:spcAft>
                <a:spcPts val="0"/>
              </a:spcAft>
              <a:defRPr sz="933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spcAft>
                <a:spcPts val="0"/>
              </a:spcAft>
              <a:defRPr sz="1333">
                <a:solidFill>
                  <a:schemeClr val="tx1"/>
                </a:solidFill>
              </a:defRPr>
            </a:lvl2pPr>
            <a:lvl3pPr>
              <a:spcAft>
                <a:spcPts val="0"/>
              </a:spcAft>
              <a:defRPr sz="1333">
                <a:solidFill>
                  <a:schemeClr val="tx1"/>
                </a:solidFill>
              </a:defRPr>
            </a:lvl3pPr>
            <a:lvl4pPr>
              <a:spcAft>
                <a:spcPts val="0"/>
              </a:spcAft>
              <a:defRPr sz="1333">
                <a:solidFill>
                  <a:schemeClr val="tx1"/>
                </a:solidFill>
              </a:defRPr>
            </a:lvl4pPr>
            <a:lvl5pPr>
              <a:spcAft>
                <a:spcPts val="0"/>
              </a:spcAft>
              <a:defRPr sz="1333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[Notes &amp; Sources]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169AB-54C0-442F-AC85-7CB9ABC55F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0374" y="152400"/>
            <a:ext cx="3975100" cy="20518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GB"/>
              <a:t>Monthly Business Unit Entity Review</a:t>
            </a:r>
          </a:p>
        </p:txBody>
      </p:sp>
    </p:spTree>
    <p:extLst>
      <p:ext uri="{BB962C8B-B14F-4D97-AF65-F5344CB8AC3E}">
        <p14:creationId xmlns:p14="http://schemas.microsoft.com/office/powerpoint/2010/main" val="419652150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A4984479-1823-4BDB-AAA8-6F7D67888FD9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 bwMode="gray">
          <a:xfrm>
            <a:off x="5188815" y="1"/>
            <a:ext cx="6613725" cy="3306863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0 h 5000"/>
              <a:gd name="connsiteX1" fmla="*/ 10000 w 10000"/>
              <a:gd name="connsiteY1" fmla="*/ 0 h 5000"/>
              <a:gd name="connsiteX2" fmla="*/ 5000 w 10000"/>
              <a:gd name="connsiteY2" fmla="*/ 5000 h 5000"/>
              <a:gd name="connsiteX3" fmla="*/ 0 w 10000"/>
              <a:gd name="connsiteY3" fmla="*/ 0 h 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5000">
                <a:moveTo>
                  <a:pt x="0" y="0"/>
                </a:moveTo>
                <a:lnTo>
                  <a:pt x="10000" y="0"/>
                </a:lnTo>
                <a:lnTo>
                  <a:pt x="5000" y="5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algn="ctr">
              <a:defRPr/>
            </a:lvl1pPr>
          </a:lstStyle>
          <a:p>
            <a:endParaRPr lang="en-GB"/>
          </a:p>
        </p:txBody>
      </p:sp>
      <p:sp>
        <p:nvSpPr>
          <p:cNvPr id="14" name="Picture Placeholder 12">
            <a:extLst>
              <a:ext uri="{FF2B5EF4-FFF2-40B4-BE49-F238E27FC236}">
                <a16:creationId xmlns:a16="http://schemas.microsoft.com/office/drawing/2014/main" id="{8BD2EEFA-8252-4979-8B48-D13EEB8A4E19}"/>
              </a:ext>
            </a:extLst>
          </p:cNvPr>
          <p:cNvSpPr>
            <a:spLocks noGrp="1" noChangeAspect="1"/>
          </p:cNvSpPr>
          <p:nvPr>
            <p:ph type="pic" sz="quarter" idx="12" hasCustomPrompt="1"/>
          </p:nvPr>
        </p:nvSpPr>
        <p:spPr bwMode="gray">
          <a:xfrm>
            <a:off x="3039545" y="3550800"/>
            <a:ext cx="6614400" cy="3307200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5000"/>
              <a:gd name="connsiteX1" fmla="*/ 5000 w 10000"/>
              <a:gd name="connsiteY1" fmla="*/ 0 h 5000"/>
              <a:gd name="connsiteX2" fmla="*/ 10000 w 10000"/>
              <a:gd name="connsiteY2" fmla="*/ 5000 h 5000"/>
              <a:gd name="connsiteX3" fmla="*/ 0 w 10000"/>
              <a:gd name="connsiteY3" fmla="*/ 5000 h 5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5000">
                <a:moveTo>
                  <a:pt x="0" y="5000"/>
                </a:moveTo>
                <a:lnTo>
                  <a:pt x="5000" y="0"/>
                </a:lnTo>
                <a:lnTo>
                  <a:pt x="10000" y="5000"/>
                </a:lnTo>
                <a:lnTo>
                  <a:pt x="0" y="5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endParaRPr lang="en-GB"/>
          </a:p>
        </p:txBody>
      </p:sp>
      <p:sp>
        <p:nvSpPr>
          <p:cNvPr id="15" name="Picture Placeholder 12">
            <a:extLst>
              <a:ext uri="{FF2B5EF4-FFF2-40B4-BE49-F238E27FC236}">
                <a16:creationId xmlns:a16="http://schemas.microsoft.com/office/drawing/2014/main" id="{4A49F27C-7E3B-4D20-B431-E1FC318DDF6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 bwMode="gray">
          <a:xfrm>
            <a:off x="6461380" y="2468831"/>
            <a:ext cx="1920000" cy="1920000"/>
          </a:xfrm>
          <a:prstGeom prst="flowChartDecision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>
              <a:defRPr sz="1867"/>
            </a:lvl1pPr>
          </a:lstStyle>
          <a:p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410241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sp>
        <p:nvSpPr>
          <p:cNvPr id="10" name="Round Diagonal Corner Rectangle 4">
            <a:extLst>
              <a:ext uri="{FF2B5EF4-FFF2-40B4-BE49-F238E27FC236}">
                <a16:creationId xmlns:a16="http://schemas.microsoft.com/office/drawing/2014/main" id="{16DC8360-D4F7-405A-BF06-04DDCFD5DEFE}"/>
              </a:ext>
            </a:extLst>
          </p:cNvPr>
          <p:cNvSpPr/>
          <p:nvPr userDrawn="1"/>
        </p:nvSpPr>
        <p:spPr>
          <a:xfrm>
            <a:off x="12275234" y="1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43984353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+ Gas Transmiss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6EA4CB8-B76A-4A4F-B30A-6D19D7F519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4416E-20A7-468D-9CF8-500D2A91B3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B6D58862-146A-4EE8-ADC1-F3A18F91FACA}"/>
              </a:ext>
            </a:extLst>
          </p:cNvPr>
          <p:cNvSpPr>
            <a:spLocks noGrp="1" noChangeAspect="1"/>
          </p:cNvSpPr>
          <p:nvPr>
            <p:ph type="pic" sz="quarter" idx="16" hasCustomPrompt="1"/>
          </p:nvPr>
        </p:nvSpPr>
        <p:spPr bwMode="gray">
          <a:xfrm>
            <a:off x="4132615" y="-12668"/>
            <a:ext cx="8074880" cy="6877307"/>
          </a:xfrm>
          <a:custGeom>
            <a:avLst/>
            <a:gdLst>
              <a:gd name="connsiteX0" fmla="*/ 0 w 10000"/>
              <a:gd name="connsiteY0" fmla="*/ 5000 h 10000"/>
              <a:gd name="connsiteX1" fmla="*/ 5000 w 10000"/>
              <a:gd name="connsiteY1" fmla="*/ 0 h 10000"/>
              <a:gd name="connsiteX2" fmla="*/ 10000 w 10000"/>
              <a:gd name="connsiteY2" fmla="*/ 5000 h 10000"/>
              <a:gd name="connsiteX3" fmla="*/ 5000 w 10000"/>
              <a:gd name="connsiteY3" fmla="*/ 10000 h 10000"/>
              <a:gd name="connsiteX4" fmla="*/ 0 w 10000"/>
              <a:gd name="connsiteY4" fmla="*/ 5000 h 10000"/>
              <a:gd name="connsiteX0" fmla="*/ 0 w 10000"/>
              <a:gd name="connsiteY0" fmla="*/ 5000 h 10000"/>
              <a:gd name="connsiteX1" fmla="*/ 2078 w 10000"/>
              <a:gd name="connsiteY1" fmla="*/ 2934 h 10000"/>
              <a:gd name="connsiteX2" fmla="*/ 5000 w 10000"/>
              <a:gd name="connsiteY2" fmla="*/ 0 h 10000"/>
              <a:gd name="connsiteX3" fmla="*/ 10000 w 10000"/>
              <a:gd name="connsiteY3" fmla="*/ 5000 h 10000"/>
              <a:gd name="connsiteX4" fmla="*/ 5000 w 10000"/>
              <a:gd name="connsiteY4" fmla="*/ 10000 h 10000"/>
              <a:gd name="connsiteX5" fmla="*/ 0 w 10000"/>
              <a:gd name="connsiteY5" fmla="*/ 5000 h 10000"/>
              <a:gd name="connsiteX0" fmla="*/ 0 w 10000"/>
              <a:gd name="connsiteY0" fmla="*/ 2066 h 7066"/>
              <a:gd name="connsiteX1" fmla="*/ 2078 w 10000"/>
              <a:gd name="connsiteY1" fmla="*/ 0 h 7066"/>
              <a:gd name="connsiteX2" fmla="*/ 6120 w 10000"/>
              <a:gd name="connsiteY2" fmla="*/ 38 h 7066"/>
              <a:gd name="connsiteX3" fmla="*/ 10000 w 10000"/>
              <a:gd name="connsiteY3" fmla="*/ 2066 h 7066"/>
              <a:gd name="connsiteX4" fmla="*/ 5000 w 10000"/>
              <a:gd name="connsiteY4" fmla="*/ 7066 h 7066"/>
              <a:gd name="connsiteX5" fmla="*/ 0 w 10000"/>
              <a:gd name="connsiteY5" fmla="*/ 2066 h 7066"/>
              <a:gd name="connsiteX0" fmla="*/ 0 w 10000"/>
              <a:gd name="connsiteY0" fmla="*/ 2924 h 10000"/>
              <a:gd name="connsiteX1" fmla="*/ 2078 w 10000"/>
              <a:gd name="connsiteY1" fmla="*/ 0 h 10000"/>
              <a:gd name="connsiteX2" fmla="*/ 6493 w 10000"/>
              <a:gd name="connsiteY2" fmla="*/ 10 h 10000"/>
              <a:gd name="connsiteX3" fmla="*/ 10000 w 10000"/>
              <a:gd name="connsiteY3" fmla="*/ 2924 h 10000"/>
              <a:gd name="connsiteX4" fmla="*/ 5000 w 10000"/>
              <a:gd name="connsiteY4" fmla="*/ 10000 h 10000"/>
              <a:gd name="connsiteX5" fmla="*/ 0 w 10000"/>
              <a:gd name="connsiteY5" fmla="*/ 2924 h 10000"/>
              <a:gd name="connsiteX0" fmla="*/ 0 w 10000"/>
              <a:gd name="connsiteY0" fmla="*/ 2924 h 10000"/>
              <a:gd name="connsiteX1" fmla="*/ 2078 w 10000"/>
              <a:gd name="connsiteY1" fmla="*/ 0 h 10000"/>
              <a:gd name="connsiteX2" fmla="*/ 6493 w 10000"/>
              <a:gd name="connsiteY2" fmla="*/ 10 h 10000"/>
              <a:gd name="connsiteX3" fmla="*/ 10000 w 10000"/>
              <a:gd name="connsiteY3" fmla="*/ 2924 h 10000"/>
              <a:gd name="connsiteX4" fmla="*/ 5000 w 10000"/>
              <a:gd name="connsiteY4" fmla="*/ 10000 h 10000"/>
              <a:gd name="connsiteX5" fmla="*/ 3431 w 10000"/>
              <a:gd name="connsiteY5" fmla="*/ 7773 h 10000"/>
              <a:gd name="connsiteX6" fmla="*/ 0 w 10000"/>
              <a:gd name="connsiteY6" fmla="*/ 2924 h 10000"/>
              <a:gd name="connsiteX0" fmla="*/ 0 w 10000"/>
              <a:gd name="connsiteY0" fmla="*/ 2924 h 7773"/>
              <a:gd name="connsiteX1" fmla="*/ 2078 w 10000"/>
              <a:gd name="connsiteY1" fmla="*/ 0 h 7773"/>
              <a:gd name="connsiteX2" fmla="*/ 6493 w 10000"/>
              <a:gd name="connsiteY2" fmla="*/ 10 h 7773"/>
              <a:gd name="connsiteX3" fmla="*/ 10000 w 10000"/>
              <a:gd name="connsiteY3" fmla="*/ 2924 h 7773"/>
              <a:gd name="connsiteX4" fmla="*/ 5731 w 10000"/>
              <a:gd name="connsiteY4" fmla="*/ 7710 h 7773"/>
              <a:gd name="connsiteX5" fmla="*/ 3431 w 10000"/>
              <a:gd name="connsiteY5" fmla="*/ 7773 h 7773"/>
              <a:gd name="connsiteX6" fmla="*/ 0 w 10000"/>
              <a:gd name="connsiteY6" fmla="*/ 2924 h 7773"/>
              <a:gd name="connsiteX0" fmla="*/ 0 w 10000"/>
              <a:gd name="connsiteY0" fmla="*/ 3762 h 10004"/>
              <a:gd name="connsiteX1" fmla="*/ 2078 w 10000"/>
              <a:gd name="connsiteY1" fmla="*/ 0 h 10004"/>
              <a:gd name="connsiteX2" fmla="*/ 6493 w 10000"/>
              <a:gd name="connsiteY2" fmla="*/ 13 h 10004"/>
              <a:gd name="connsiteX3" fmla="*/ 10000 w 10000"/>
              <a:gd name="connsiteY3" fmla="*/ 3762 h 10004"/>
              <a:gd name="connsiteX4" fmla="*/ 6509 w 10000"/>
              <a:gd name="connsiteY4" fmla="*/ 10004 h 10004"/>
              <a:gd name="connsiteX5" fmla="*/ 3431 w 10000"/>
              <a:gd name="connsiteY5" fmla="*/ 10000 h 10004"/>
              <a:gd name="connsiteX6" fmla="*/ 0 w 10000"/>
              <a:gd name="connsiteY6" fmla="*/ 3762 h 10004"/>
              <a:gd name="connsiteX0" fmla="*/ 0 w 6509"/>
              <a:gd name="connsiteY0" fmla="*/ 3762 h 10004"/>
              <a:gd name="connsiteX1" fmla="*/ 2078 w 6509"/>
              <a:gd name="connsiteY1" fmla="*/ 0 h 10004"/>
              <a:gd name="connsiteX2" fmla="*/ 6493 w 6509"/>
              <a:gd name="connsiteY2" fmla="*/ 13 h 10004"/>
              <a:gd name="connsiteX3" fmla="*/ 6509 w 6509"/>
              <a:gd name="connsiteY3" fmla="*/ 10004 h 10004"/>
              <a:gd name="connsiteX4" fmla="*/ 3431 w 6509"/>
              <a:gd name="connsiteY4" fmla="*/ 10000 h 10004"/>
              <a:gd name="connsiteX5" fmla="*/ 0 w 6509"/>
              <a:gd name="connsiteY5" fmla="*/ 3762 h 10004"/>
              <a:gd name="connsiteX0" fmla="*/ 0 w 10000"/>
              <a:gd name="connsiteY0" fmla="*/ 3762 h 10002"/>
              <a:gd name="connsiteX1" fmla="*/ 3193 w 10000"/>
              <a:gd name="connsiteY1" fmla="*/ 2 h 10002"/>
              <a:gd name="connsiteX2" fmla="*/ 9975 w 10000"/>
              <a:gd name="connsiteY2" fmla="*/ 0 h 10002"/>
              <a:gd name="connsiteX3" fmla="*/ 10000 w 10000"/>
              <a:gd name="connsiteY3" fmla="*/ 10002 h 10002"/>
              <a:gd name="connsiteX4" fmla="*/ 5271 w 10000"/>
              <a:gd name="connsiteY4" fmla="*/ 9998 h 10002"/>
              <a:gd name="connsiteX5" fmla="*/ 0 w 10000"/>
              <a:gd name="connsiteY5" fmla="*/ 3762 h 10002"/>
              <a:gd name="connsiteX0" fmla="*/ 0 w 9987"/>
              <a:gd name="connsiteY0" fmla="*/ 3762 h 10047"/>
              <a:gd name="connsiteX1" fmla="*/ 3193 w 9987"/>
              <a:gd name="connsiteY1" fmla="*/ 2 h 10047"/>
              <a:gd name="connsiteX2" fmla="*/ 9975 w 9987"/>
              <a:gd name="connsiteY2" fmla="*/ 0 h 10047"/>
              <a:gd name="connsiteX3" fmla="*/ 9987 w 9987"/>
              <a:gd name="connsiteY3" fmla="*/ 10047 h 10047"/>
              <a:gd name="connsiteX4" fmla="*/ 5271 w 9987"/>
              <a:gd name="connsiteY4" fmla="*/ 9998 h 10047"/>
              <a:gd name="connsiteX5" fmla="*/ 0 w 9987"/>
              <a:gd name="connsiteY5" fmla="*/ 3762 h 10047"/>
              <a:gd name="connsiteX0" fmla="*/ 0 w 10000"/>
              <a:gd name="connsiteY0" fmla="*/ 3744 h 10000"/>
              <a:gd name="connsiteX1" fmla="*/ 3197 w 10000"/>
              <a:gd name="connsiteY1" fmla="*/ 2 h 10000"/>
              <a:gd name="connsiteX2" fmla="*/ 9988 w 10000"/>
              <a:gd name="connsiteY2" fmla="*/ 0 h 10000"/>
              <a:gd name="connsiteX3" fmla="*/ 10000 w 10000"/>
              <a:gd name="connsiteY3" fmla="*/ 10000 h 10000"/>
              <a:gd name="connsiteX4" fmla="*/ 5291 w 10000"/>
              <a:gd name="connsiteY4" fmla="*/ 9966 h 10000"/>
              <a:gd name="connsiteX5" fmla="*/ 0 w 10000"/>
              <a:gd name="connsiteY5" fmla="*/ 3744 h 10000"/>
              <a:gd name="connsiteX0" fmla="*/ 0 w 10000"/>
              <a:gd name="connsiteY0" fmla="*/ 3744 h 10000"/>
              <a:gd name="connsiteX1" fmla="*/ 3197 w 10000"/>
              <a:gd name="connsiteY1" fmla="*/ 2 h 10000"/>
              <a:gd name="connsiteX2" fmla="*/ 9988 w 10000"/>
              <a:gd name="connsiteY2" fmla="*/ 0 h 10000"/>
              <a:gd name="connsiteX3" fmla="*/ 10000 w 10000"/>
              <a:gd name="connsiteY3" fmla="*/ 10000 h 10000"/>
              <a:gd name="connsiteX4" fmla="*/ 5291 w 10000"/>
              <a:gd name="connsiteY4" fmla="*/ 9996 h 10000"/>
              <a:gd name="connsiteX5" fmla="*/ 0 w 10000"/>
              <a:gd name="connsiteY5" fmla="*/ 3744 h 10000"/>
              <a:gd name="connsiteX0" fmla="*/ 0 w 10110"/>
              <a:gd name="connsiteY0" fmla="*/ 3596 h 10000"/>
              <a:gd name="connsiteX1" fmla="*/ 3307 w 10110"/>
              <a:gd name="connsiteY1" fmla="*/ 2 h 10000"/>
              <a:gd name="connsiteX2" fmla="*/ 10098 w 10110"/>
              <a:gd name="connsiteY2" fmla="*/ 0 h 10000"/>
              <a:gd name="connsiteX3" fmla="*/ 10110 w 10110"/>
              <a:gd name="connsiteY3" fmla="*/ 10000 h 10000"/>
              <a:gd name="connsiteX4" fmla="*/ 5401 w 10110"/>
              <a:gd name="connsiteY4" fmla="*/ 9996 h 10000"/>
              <a:gd name="connsiteX5" fmla="*/ 0 w 10110"/>
              <a:gd name="connsiteY5" fmla="*/ 3596 h 10000"/>
              <a:gd name="connsiteX0" fmla="*/ 0 w 10110"/>
              <a:gd name="connsiteY0" fmla="*/ 3612 h 10016"/>
              <a:gd name="connsiteX1" fmla="*/ 3040 w 10110"/>
              <a:gd name="connsiteY1" fmla="*/ 0 h 10016"/>
              <a:gd name="connsiteX2" fmla="*/ 10098 w 10110"/>
              <a:gd name="connsiteY2" fmla="*/ 16 h 10016"/>
              <a:gd name="connsiteX3" fmla="*/ 10110 w 10110"/>
              <a:gd name="connsiteY3" fmla="*/ 10016 h 10016"/>
              <a:gd name="connsiteX4" fmla="*/ 5401 w 10110"/>
              <a:gd name="connsiteY4" fmla="*/ 10012 h 10016"/>
              <a:gd name="connsiteX5" fmla="*/ 0 w 10110"/>
              <a:gd name="connsiteY5" fmla="*/ 3612 h 10016"/>
              <a:gd name="connsiteX0" fmla="*/ 0 w 10110"/>
              <a:gd name="connsiteY0" fmla="*/ 3612 h 10016"/>
              <a:gd name="connsiteX1" fmla="*/ 3040 w 10110"/>
              <a:gd name="connsiteY1" fmla="*/ 0 h 10016"/>
              <a:gd name="connsiteX2" fmla="*/ 10098 w 10110"/>
              <a:gd name="connsiteY2" fmla="*/ 16 h 10016"/>
              <a:gd name="connsiteX3" fmla="*/ 10110 w 10110"/>
              <a:gd name="connsiteY3" fmla="*/ 10016 h 10016"/>
              <a:gd name="connsiteX4" fmla="*/ 6061 w 10110"/>
              <a:gd name="connsiteY4" fmla="*/ 9624 h 10016"/>
              <a:gd name="connsiteX5" fmla="*/ 0 w 10110"/>
              <a:gd name="connsiteY5" fmla="*/ 3612 h 10016"/>
              <a:gd name="connsiteX0" fmla="*/ 0 w 10110"/>
              <a:gd name="connsiteY0" fmla="*/ 3612 h 10016"/>
              <a:gd name="connsiteX1" fmla="*/ 3040 w 10110"/>
              <a:gd name="connsiteY1" fmla="*/ 0 h 10016"/>
              <a:gd name="connsiteX2" fmla="*/ 10098 w 10110"/>
              <a:gd name="connsiteY2" fmla="*/ 16 h 10016"/>
              <a:gd name="connsiteX3" fmla="*/ 10110 w 10110"/>
              <a:gd name="connsiteY3" fmla="*/ 10016 h 10016"/>
              <a:gd name="connsiteX4" fmla="*/ 5590 w 10110"/>
              <a:gd name="connsiteY4" fmla="*/ 9975 h 10016"/>
              <a:gd name="connsiteX5" fmla="*/ 0 w 10110"/>
              <a:gd name="connsiteY5" fmla="*/ 3612 h 10016"/>
              <a:gd name="connsiteX0" fmla="*/ 0 w 9987"/>
              <a:gd name="connsiteY0" fmla="*/ 3507 h 10016"/>
              <a:gd name="connsiteX1" fmla="*/ 2917 w 9987"/>
              <a:gd name="connsiteY1" fmla="*/ 0 h 10016"/>
              <a:gd name="connsiteX2" fmla="*/ 9975 w 9987"/>
              <a:gd name="connsiteY2" fmla="*/ 16 h 10016"/>
              <a:gd name="connsiteX3" fmla="*/ 9987 w 9987"/>
              <a:gd name="connsiteY3" fmla="*/ 10016 h 10016"/>
              <a:gd name="connsiteX4" fmla="*/ 5467 w 9987"/>
              <a:gd name="connsiteY4" fmla="*/ 9975 h 10016"/>
              <a:gd name="connsiteX5" fmla="*/ 0 w 9987"/>
              <a:gd name="connsiteY5" fmla="*/ 3507 h 10016"/>
              <a:gd name="connsiteX0" fmla="*/ 0 w 10000"/>
              <a:gd name="connsiteY0" fmla="*/ 3501 h 10000"/>
              <a:gd name="connsiteX1" fmla="*/ 2921 w 10000"/>
              <a:gd name="connsiteY1" fmla="*/ 0 h 10000"/>
              <a:gd name="connsiteX2" fmla="*/ 9988 w 10000"/>
              <a:gd name="connsiteY2" fmla="*/ 16 h 10000"/>
              <a:gd name="connsiteX3" fmla="*/ 10000 w 10000"/>
              <a:gd name="connsiteY3" fmla="*/ 10000 h 10000"/>
              <a:gd name="connsiteX4" fmla="*/ 5474 w 10000"/>
              <a:gd name="connsiteY4" fmla="*/ 9959 h 10000"/>
              <a:gd name="connsiteX5" fmla="*/ 0 w 10000"/>
              <a:gd name="connsiteY5" fmla="*/ 3501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0" y="3501"/>
                </a:moveTo>
                <a:cubicBezTo>
                  <a:pt x="23" y="3463"/>
                  <a:pt x="1947" y="1167"/>
                  <a:pt x="2921" y="0"/>
                </a:cubicBezTo>
                <a:lnTo>
                  <a:pt x="9988" y="16"/>
                </a:lnTo>
                <a:cubicBezTo>
                  <a:pt x="9996" y="3324"/>
                  <a:pt x="9992" y="6692"/>
                  <a:pt x="10000" y="10000"/>
                </a:cubicBezTo>
                <a:lnTo>
                  <a:pt x="5474" y="9959"/>
                </a:lnTo>
                <a:lnTo>
                  <a:pt x="0" y="35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GB"/>
              <a:t> </a:t>
            </a: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96378259-38E9-45E5-B3A5-E2A8A5A3E8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9" name="Round Diagonal Corner Rectangle 4">
            <a:extLst>
              <a:ext uri="{FF2B5EF4-FFF2-40B4-BE49-F238E27FC236}">
                <a16:creationId xmlns:a16="http://schemas.microsoft.com/office/drawing/2014/main" id="{DE53115C-105A-4CE7-BEF2-2D7D7A9604F8}"/>
              </a:ext>
            </a:extLst>
          </p:cNvPr>
          <p:cNvSpPr/>
          <p:nvPr userDrawn="1"/>
        </p:nvSpPr>
        <p:spPr>
          <a:xfrm>
            <a:off x="12275234" y="1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1A4C1D0B-5407-4DAA-8724-B6778E12A96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3171" y="277363"/>
            <a:ext cx="2315292" cy="68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7088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163299118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B84C7-DE56-467F-A671-09B09F12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8A934-572E-43ED-A066-CE42CC183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64586-D467-4C73-8D0E-03EF912D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C3AA3-5CC4-41A4-B14B-2782DF25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8C873-721B-471C-8E9B-C7919B9E6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6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B250B-D35F-4CDF-BA96-2106A030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75E6A-2B2E-452C-BA4D-1A416CF78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33814-D9EC-4624-9196-97154C87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3F05F-786C-4400-9316-AD132AEF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D1900-74DF-421C-B905-00A16409B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14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8AFEF-6DBF-4CCB-BDA7-5C1C18D2F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484E5-EADD-4937-AA64-7EED7FB46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0C5B9-BE0E-4890-A8EA-EBD127807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C9657-4BFA-4FE8-9F6C-8703CA33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01840-A43B-4E4E-9190-BFEEBD857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CC2B-1086-4519-96E0-F37742B99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8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1CC01-0EB9-4452-ABE5-AB8D9498D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96E848-2456-4ED4-8E17-31E03B7D4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AC7201-11E3-4978-8CFC-06723D02B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5C3313-776D-4CAE-AE4A-D48A81F02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C616E-0EC6-467D-95BA-CF3CBD53B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08D73-DD50-48D8-802F-10024110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CA1DC6-0213-4352-B069-7CCC7C9C6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201459-C656-4AAE-8745-6234256E6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001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57B3C-57DA-43C2-850F-D3BD4315E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B62164-D627-43CD-87AE-02355E8D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EF8A6C-72DF-4779-80B5-4B4E38AF5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417F0-D974-45F0-9A2D-7CA01384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3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A6BD67-E1D1-4F28-9030-F5D825C2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C7100-F3F7-44B1-8FE5-A5793297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95802-56B4-479D-BCB4-07AC74F56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5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2B670-527F-4877-89DC-B84D1CE49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5039-134C-4BF2-BAC1-22C7FC6FE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1CE7D-6DDF-47EF-85F2-91BAD287BE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AFAC8-6339-46AA-A138-BA7DDE5D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720F1-ED08-4796-B8E6-EA36721C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ABEBF-E4ED-435D-896B-4BDE937D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82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6176D-8144-4D38-8299-5768D6A7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9EBC97-720D-426C-8845-739471469F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F2B33-DDC0-4F6C-B42C-BB491B5CB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C501D-A32F-4CFA-A6B0-103DE117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CB748-4087-4B56-BA02-51AD2D2D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BFC020-B843-4FB3-80D8-C2C3A04AF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96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4E603E-4AB7-4038-84C4-CFFB5E06D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8ABFF4-CE7B-4C62-8530-DD4A09FF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DA42E-A472-499D-839C-0BA203E25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749E-11D7-45EA-BD88-10AA2AB60A6D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F2FA1-FF10-4ED5-9E6A-99570E03F6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757A5-EB78-49E9-85E5-A0EA740DB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A01-E63A-4062-BFFC-C61258A476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72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B379F84-8717-4C01-93B9-75BA9DD9D5A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90859033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38" imgH="338" progId="TCLayout.ActiveDocument.1">
                  <p:embed/>
                </p:oleObj>
              </mc:Choice>
              <mc:Fallback>
                <p:oleObj name="think-cell Slide" r:id="rId7" imgW="338" imgH="33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B379F84-8717-4C01-93B9-75BA9DD9D5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9"/>
            <a:ext cx="11331253" cy="266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15" name="Footer Placeholder 1">
            <a:extLst>
              <a:ext uri="{FF2B5EF4-FFF2-40B4-BE49-F238E27FC236}">
                <a16:creationId xmlns:a16="http://schemas.microsoft.com/office/drawing/2014/main" id="{01B748B1-7CAE-484E-8ECE-6E06755B0EDE}"/>
              </a:ext>
            </a:extLst>
          </p:cNvPr>
          <p:cNvSpPr txBox="1">
            <a:spLocks/>
          </p:cNvSpPr>
          <p:nvPr userDrawn="1"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  <p:sp>
        <p:nvSpPr>
          <p:cNvPr id="16" name="Footer Placeholder 1">
            <a:extLst>
              <a:ext uri="{FF2B5EF4-FFF2-40B4-BE49-F238E27FC236}">
                <a16:creationId xmlns:a16="http://schemas.microsoft.com/office/drawing/2014/main" id="{5DA78824-42DC-4915-8BE4-6470BDD7839E}"/>
              </a:ext>
            </a:extLst>
          </p:cNvPr>
          <p:cNvSpPr txBox="1">
            <a:spLocks/>
          </p:cNvSpPr>
          <p:nvPr userDrawn="1"/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>
              <a:tabLst>
                <a:tab pos="989013" algn="l"/>
              </a:tabLst>
              <a:defRPr lang="en-GB" sz="1100" b="0"/>
            </a:lvl1pPr>
            <a:lvl2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270000" indent="-2700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</a:defRPr>
            </a:lvl3pPr>
            <a:lvl4pPr marL="540000" indent="-2700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-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810000" indent="-2700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◦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0" indent="-2700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rabicPeriod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540000" indent="-2700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alphaLcPeriod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810000" indent="-27000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Font typeface="+mj-lt"/>
              <a:buAutoNum type="romanLcPeriod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0" indent="0" algn="l" rtl="0" eaLnBrk="1" fontAlgn="base" hangingPunct="1">
              <a:spcBef>
                <a:spcPct val="0"/>
              </a:spcBef>
              <a:spcAft>
                <a:spcPts val="600"/>
              </a:spcAft>
              <a:buClr>
                <a:schemeClr val="tx1"/>
              </a:buClr>
              <a:buFontTx/>
              <a:buNone/>
              <a:defRPr sz="2400">
                <a:solidFill>
                  <a:schemeClr val="accent2"/>
                </a:solidFill>
                <a:latin typeface="+mn-lt"/>
                <a:ea typeface="+mn-ea"/>
              </a:defRPr>
            </a:lvl9pPr>
          </a:lstStyle>
          <a:p>
            <a:r>
              <a:rPr lang="en-GB" sz="1467"/>
              <a:t>| Highly Confidential | March 2022</a:t>
            </a:r>
          </a:p>
        </p:txBody>
      </p:sp>
    </p:spTree>
    <p:extLst>
      <p:ext uri="{BB962C8B-B14F-4D97-AF65-F5344CB8AC3E}">
        <p14:creationId xmlns:p14="http://schemas.microsoft.com/office/powerpoint/2010/main" val="90964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333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333">
          <a:solidFill>
            <a:srgbClr val="000000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800"/>
        </a:spcAft>
        <a:buClr>
          <a:srgbClr val="000000"/>
        </a:buClr>
        <a:buFont typeface="Arial" panose="020B0604020202020204" pitchFamily="34" charset="0"/>
        <a:buChar char="•"/>
        <a:defRPr sz="1333">
          <a:solidFill>
            <a:srgbClr val="000000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800"/>
        </a:spcAft>
        <a:buClr>
          <a:srgbClr val="000000"/>
        </a:buClr>
        <a:buFont typeface="Arial" panose="020B0604020202020204" pitchFamily="34" charset="0"/>
        <a:buChar char="-"/>
        <a:defRPr sz="1333">
          <a:solidFill>
            <a:srgbClr val="000000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800"/>
        </a:spcAft>
        <a:buClr>
          <a:srgbClr val="000000"/>
        </a:buClr>
        <a:buFont typeface="Arial" panose="020B0604020202020204" pitchFamily="34" charset="0"/>
        <a:buChar char="◦"/>
        <a:defRPr sz="1333">
          <a:solidFill>
            <a:srgbClr val="000000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800"/>
        </a:spcAft>
        <a:buClr>
          <a:srgbClr val="000000"/>
        </a:buClr>
        <a:buFont typeface="+mj-lt"/>
        <a:buAutoNum type="arabicPeriod"/>
        <a:defRPr sz="1333">
          <a:solidFill>
            <a:srgbClr val="000000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800"/>
        </a:spcAft>
        <a:buClr>
          <a:srgbClr val="000000"/>
        </a:buClr>
        <a:buFont typeface="+mj-lt"/>
        <a:buAutoNum type="alphaLcPeriod"/>
        <a:defRPr sz="1333">
          <a:solidFill>
            <a:srgbClr val="000000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800"/>
        </a:spcAft>
        <a:buClr>
          <a:srgbClr val="000000"/>
        </a:buClr>
        <a:buFont typeface="+mj-lt"/>
        <a:buAutoNum type="romanLcPeriod"/>
        <a:defRPr sz="1333">
          <a:solidFill>
            <a:srgbClr val="000000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1333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2767">
          <p15:clr>
            <a:srgbClr val="F26B43"/>
          </p15:clr>
        </p15:guide>
        <p15:guide id="4" pos="5556">
          <p15:clr>
            <a:srgbClr val="F26B43"/>
          </p15:clr>
        </p15:guide>
        <p15:guide id="6" orient="horz" pos="2981">
          <p15:clr>
            <a:srgbClr val="F26B43"/>
          </p15:clr>
        </p15:guide>
        <p15:guide id="8" pos="204">
          <p15:clr>
            <a:srgbClr val="F26B43"/>
          </p15:clr>
        </p15:guide>
        <p15:guide id="13" pos="2993">
          <p15:clr>
            <a:srgbClr val="F26B43"/>
          </p15:clr>
        </p15:guide>
        <p15:guide id="14" orient="horz" pos="169">
          <p15:clr>
            <a:srgbClr val="F26B43"/>
          </p15:clr>
        </p15:guide>
        <p15:guide id="15" orient="horz" pos="441">
          <p15:clr>
            <a:srgbClr val="F26B43"/>
          </p15:clr>
        </p15:guide>
        <p15:guide id="20" orient="horz" pos="2777">
          <p15:clr>
            <a:srgbClr val="F26B43"/>
          </p15:clr>
        </p15:guide>
        <p15:guide id="21" orient="horz" pos="6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hilip.Hobbins@nationalgrid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7C91142-0D56-481E-9D28-B4B533E782C2}"/>
              </a:ext>
            </a:extLst>
          </p:cNvPr>
          <p:cNvSpPr txBox="1">
            <a:spLocks/>
          </p:cNvSpPr>
          <p:nvPr/>
        </p:nvSpPr>
        <p:spPr>
          <a:xfrm>
            <a:off x="187569" y="320937"/>
            <a:ext cx="11572631" cy="574516"/>
          </a:xfrm>
          <a:prstGeom prst="rect">
            <a:avLst/>
          </a:prstGeom>
        </p:spPr>
        <p:txBody>
          <a:bodyPr vert="horz" lIns="0" rIns="0" anchor="ctr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67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5pPr>
            <a:lvl6pPr marL="457143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6pPr>
            <a:lvl7pPr marL="914286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7pPr>
            <a:lvl8pPr marL="137143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8pPr>
            <a:lvl9pPr marL="1828573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79C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chemeClr val="accent6"/>
                </a:solidFill>
                <a:latin typeface="Tenorite" panose="00000500000000000000" pitchFamily="2" charset="0"/>
              </a:rPr>
              <a:t>Exec Summary | 0866: Amendments to Demand Side Response Arrangements</a:t>
            </a:r>
          </a:p>
        </p:txBody>
      </p:sp>
      <p:graphicFrame>
        <p:nvGraphicFramePr>
          <p:cNvPr id="9" name="Table 26">
            <a:extLst>
              <a:ext uri="{FF2B5EF4-FFF2-40B4-BE49-F238E27FC236}">
                <a16:creationId xmlns:a16="http://schemas.microsoft.com/office/drawing/2014/main" id="{5042EEB0-1D88-42BB-84FB-583764AD1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289528"/>
              </p:ext>
            </p:extLst>
          </p:nvPr>
        </p:nvGraphicFramePr>
        <p:xfrm>
          <a:off x="187569" y="1043912"/>
          <a:ext cx="11777852" cy="5493154"/>
        </p:xfrm>
        <a:graphic>
          <a:graphicData uri="http://schemas.openxmlformats.org/drawingml/2006/table">
            <a:tbl>
              <a:tblPr firstRow="1" bandRow="1"/>
              <a:tblGrid>
                <a:gridCol w="2694932">
                  <a:extLst>
                    <a:ext uri="{9D8B030D-6E8A-4147-A177-3AD203B41FA5}">
                      <a16:colId xmlns:a16="http://schemas.microsoft.com/office/drawing/2014/main" val="1943755194"/>
                    </a:ext>
                  </a:extLst>
                </a:gridCol>
                <a:gridCol w="9082920">
                  <a:extLst>
                    <a:ext uri="{9D8B030D-6E8A-4147-A177-3AD203B41FA5}">
                      <a16:colId xmlns:a16="http://schemas.microsoft.com/office/drawing/2014/main" val="2908287467"/>
                    </a:ext>
                  </a:extLst>
                </a:gridCol>
              </a:tblGrid>
              <a:tr h="3551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lang="en-GB" sz="1300" dirty="0">
                          <a:latin typeface="Tenorite" panose="00000500000000000000" pitchFamily="2" charset="0"/>
                        </a:rPr>
                        <a:t>Agenda Item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lang="en-GB" sz="1300" dirty="0">
                          <a:latin typeface="Tenorite" panose="00000500000000000000" pitchFamily="2" charset="0"/>
                        </a:rPr>
                        <a:t>Key Messages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373104"/>
                  </a:ext>
                </a:extLst>
              </a:tr>
              <a:tr h="36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>
                        <a:latin typeface="Tenorite" panose="00000500000000000000" pitchFamily="2" charset="0"/>
                      </a:endParaRPr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>
                        <a:latin typeface="Tenorite" panose="00000500000000000000" pitchFamily="2" charset="0"/>
                      </a:endParaRPr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047865"/>
                  </a:ext>
                </a:extLst>
              </a:tr>
              <a:tr h="36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>
                        <a:latin typeface="Tenorite" panose="00000500000000000000" pitchFamily="2" charset="0"/>
                      </a:endParaRPr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>
                        <a:latin typeface="Tenorite" panose="00000500000000000000" pitchFamily="2" charset="0"/>
                      </a:endParaRPr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956734"/>
                  </a:ext>
                </a:extLst>
              </a:tr>
              <a:tr h="10605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</a:rPr>
                        <a:t>Purpose of modification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Amend the timings and content of the DSR Options procurement tender process;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Change how the process of exercise of a DSR Option works, including how the ‘starting point’ for demand reduction is determined;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Enable Class 2 Consumers to contract directly with NGT for DSR Options;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Amend the credit rules for Consumer DSR;  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Amend liabilities for failure to deliver when a DSR Option is exercised.  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358643"/>
                  </a:ext>
                </a:extLst>
              </a:tr>
              <a:tr h="6659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enorite" panose="00000500000000000000" pitchFamily="2" charset="0"/>
                        </a:rPr>
                        <a:t>Impacted parties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High: Large Industrial and Commercial Consumers</a:t>
                      </a:r>
                      <a:r>
                        <a:rPr lang="en-GB" sz="1100" b="0" kern="1200" noProof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, NGT </a:t>
                      </a:r>
                      <a:endParaRPr lang="en-GB" sz="1100" b="0" kern="1200" noProof="0" dirty="0">
                        <a:solidFill>
                          <a:srgbClr val="000000"/>
                        </a:solidFill>
                        <a:latin typeface="Tenorite" panose="00000500000000000000" pitchFamily="2" charset="0"/>
                        <a:ea typeface="ＭＳ Ｐゴシック"/>
                        <a:cs typeface="+mn-cs"/>
                      </a:endParaRP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Low: Shippers, GDNs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GB" sz="1100" b="0" kern="1200" noProof="0" dirty="0">
                        <a:solidFill>
                          <a:srgbClr val="000000"/>
                        </a:solidFill>
                        <a:latin typeface="Tenorite" panose="00000500000000000000" pitchFamily="2" charset="0"/>
                        <a:ea typeface="ＭＳ Ｐゴシック"/>
                        <a:cs typeface="+mn-cs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099562"/>
                  </a:ext>
                </a:extLst>
              </a:tr>
              <a:tr h="12319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</a:rPr>
                        <a:t>How does this modification achieve its purpose and the relevant objectives?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This Modification seeks to enable greater participation in gas DSR arrangements than would otherwise be the case, which can help mitigate the risk of a network gas supply emergency and is therefore beneficial for the following relevant objectives:</a:t>
                      </a:r>
                      <a:endParaRPr lang="en-GB" sz="1100" b="0" kern="1200" noProof="0" dirty="0">
                        <a:solidFill>
                          <a:srgbClr val="000000"/>
                        </a:solidFill>
                        <a:latin typeface="Tenorite" panose="00000500000000000000" pitchFamily="2" charset="0"/>
                        <a:ea typeface="ＭＳ Ｐゴシック"/>
                        <a:cs typeface="+mn-cs"/>
                      </a:endParaRP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(a) efficient and economic operation of the pipe-line system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(b) coordinated, efficient and economic operation of (i) the combined pipe-line system, and/or (ii) the pipeline system of one or more other relevant gas transporters. </a:t>
                      </a:r>
                      <a:endParaRPr lang="en-GB" sz="1100" b="0" kern="1200" dirty="0">
                        <a:solidFill>
                          <a:srgbClr val="000000"/>
                        </a:solidFill>
                        <a:latin typeface="Tenorite" panose="00000500000000000000" pitchFamily="2" charset="0"/>
                        <a:ea typeface="ＭＳ Ｐゴシック"/>
                        <a:cs typeface="+mn-cs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551366"/>
                  </a:ext>
                </a:extLst>
              </a:tr>
              <a:tr h="8657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</a:rPr>
                        <a:t>Consumer benefit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Positive impacts are expected in the following areas: improved safety and reliability, lower bills than would otherwise be the case, improved quality of service and benefits for society as a whole.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GB" sz="1100" b="0" kern="1200" noProof="0" dirty="0">
                        <a:solidFill>
                          <a:srgbClr val="000000"/>
                        </a:solidFill>
                        <a:latin typeface="Tenorite" panose="00000500000000000000" pitchFamily="2" charset="0"/>
                        <a:ea typeface="ＭＳ Ｐゴシック"/>
                        <a:cs typeface="+mn-cs"/>
                      </a:endParaRP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612037"/>
                  </a:ext>
                </a:extLst>
              </a:tr>
              <a:tr h="6041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Governance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This Modification has been submitted seeking self-governance procedures.   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00192"/>
                  </a:ext>
                </a:extLst>
              </a:tr>
              <a:tr h="5616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enorite" panose="00000500000000000000" pitchFamily="2" charset="0"/>
                        </a:rPr>
                        <a:t>Contact for more information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rgbClr val="55555A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Phil Hobbins: </a:t>
                      </a: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  <a:hlinkClick r:id="rId2"/>
                        </a:rPr>
                        <a:t>Philip.Hobbins@nationalgas.com</a:t>
                      </a:r>
                      <a:r>
                        <a:rPr lang="en-GB" sz="1100" b="0" kern="1200" noProof="0" dirty="0">
                          <a:solidFill>
                            <a:srgbClr val="000000"/>
                          </a:solidFill>
                          <a:latin typeface="Tenorite" panose="00000500000000000000" pitchFamily="2" charset="0"/>
                          <a:ea typeface="ＭＳ Ｐゴシック"/>
                          <a:cs typeface="+mn-cs"/>
                        </a:rPr>
                        <a:t> 07966 865623</a:t>
                      </a:r>
                    </a:p>
                  </a:txBody>
                  <a:tcPr marL="121920" marR="121920" marT="60960" marB="60960" anchor="ctr">
                    <a:lnL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FFFFFF">
                          <a:lumMod val="8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672087"/>
                  </a:ext>
                </a:extLst>
              </a:tr>
              <a:tr h="36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/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 dirty="0"/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757806"/>
                  </a:ext>
                </a:extLst>
              </a:tr>
              <a:tr h="369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/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endParaRPr lang="en-GB" sz="100" dirty="0"/>
                    </a:p>
                  </a:txBody>
                  <a:tcPr marL="121920" marR="121920" marT="0" marB="0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555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2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2749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G_PPT_16x9_Generic_template-blue">
  <a:themeElements>
    <a:clrScheme name="Custom 39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8" id="{2E1335F5-A6FF-4385-AA21-184CED8F7688}" vid="{A4258E04-E9F4-4910-80DC-E91B97E7876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4021FE4EE17B41A5E67D1EB75DD99E" ma:contentTypeVersion="16" ma:contentTypeDescription="Create a new document." ma:contentTypeScope="" ma:versionID="b63732eef84c191d3b2a3d6d305a2642">
  <xsd:schema xmlns:xsd="http://www.w3.org/2001/XMLSchema" xmlns:xs="http://www.w3.org/2001/XMLSchema" xmlns:p="http://schemas.microsoft.com/office/2006/metadata/properties" xmlns:ns2="ca249c35-2c41-4717-8384-495d9b737fa7" xmlns:ns3="3ee84ff3-1fa2-4b0e-bbc1-9d3729ac2ba9" targetNamespace="http://schemas.microsoft.com/office/2006/metadata/properties" ma:root="true" ma:fieldsID="696ea29742212e641569a7fd00dfef9c" ns2:_="" ns3:_="">
    <xsd:import namespace="ca249c35-2c41-4717-8384-495d9b737fa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49c35-2c41-4717-8384-495d9b737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_Flow_SignoffStatus" ma:index="17" nillable="true" ma:displayName="Sign-off status" ma:internalName="Sign_x002d_off_x0020_status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F94F12-FBA5-4E33-8609-3ABE87ED7ED8}"/>
</file>

<file path=customXml/itemProps2.xml><?xml version="1.0" encoding="utf-8"?>
<ds:datastoreItem xmlns:ds="http://schemas.openxmlformats.org/officeDocument/2006/customXml" ds:itemID="{FCA5378A-250D-43B7-A64C-FD733C31B98C}"/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Tenorite</vt:lpstr>
      <vt:lpstr>Wingdings</vt:lpstr>
      <vt:lpstr>Office Theme</vt:lpstr>
      <vt:lpstr>NG_PPT_16x9_Generic_template-blue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Bates, Joshua</dc:creator>
  <cp:lastModifiedBy>Phil Hobbins (National Gas)</cp:lastModifiedBy>
  <cp:revision>5</cp:revision>
  <dcterms:created xsi:type="dcterms:W3CDTF">2022-09-30T08:15:05Z</dcterms:created>
  <dcterms:modified xsi:type="dcterms:W3CDTF">2024-01-09T08:54:06Z</dcterms:modified>
</cp:coreProperties>
</file>