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12"/>
  </p:notesMasterIdLst>
  <p:handoutMasterIdLst>
    <p:handoutMasterId r:id="rId13"/>
  </p:handoutMasterIdLst>
  <p:sldIdLst>
    <p:sldId id="555" r:id="rId5"/>
    <p:sldId id="562" r:id="rId6"/>
    <p:sldId id="557" r:id="rId7"/>
    <p:sldId id="561" r:id="rId8"/>
    <p:sldId id="560" r:id="rId9"/>
    <p:sldId id="565" r:id="rId10"/>
    <p:sldId id="550" r:id="rId11"/>
  </p:sldIdLst>
  <p:sldSz cx="9144000" cy="6858000" type="screen4x3"/>
  <p:notesSz cx="6670675" cy="9777413"/>
  <p:defaultTextStyle>
    <a:defPPr>
      <a:defRPr lang="en-GB"/>
    </a:defPPr>
    <a:lvl1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1800" b="1">
        <a:solidFill>
          <a:schemeClr val="accent1"/>
        </a:solidFill>
        <a:latin typeface="+mn-lt"/>
        <a:ea typeface="+mn-ea"/>
        <a:cs typeface="+mn-cs"/>
      </a:defRPr>
    </a:lvl1pPr>
    <a:lvl2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1800">
        <a:solidFill>
          <a:schemeClr val="tx1"/>
        </a:solidFill>
        <a:latin typeface="+mn-lt"/>
        <a:ea typeface="+mn-ea"/>
      </a:defRPr>
    </a:lvl2pPr>
    <a:lvl3pPr marL="27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•"/>
      <a:defRPr sz="1800">
        <a:solidFill>
          <a:schemeClr val="tx1"/>
        </a:solidFill>
        <a:latin typeface="+mn-lt"/>
        <a:ea typeface="+mn-ea"/>
      </a:defRPr>
    </a:lvl3pPr>
    <a:lvl4pPr marL="54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-"/>
      <a:defRPr sz="1800">
        <a:solidFill>
          <a:schemeClr val="tx1"/>
        </a:solidFill>
        <a:latin typeface="+mn-lt"/>
        <a:ea typeface="+mn-ea"/>
      </a:defRPr>
    </a:lvl4pPr>
    <a:lvl5pPr marL="81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Arial" panose="020B0604020202020204" pitchFamily="34" charset="0"/>
      <a:buChar char="◦"/>
      <a:defRPr sz="1800">
        <a:solidFill>
          <a:schemeClr val="tx1"/>
        </a:solidFill>
        <a:latin typeface="+mn-lt"/>
        <a:ea typeface="+mn-ea"/>
      </a:defRPr>
    </a:lvl5pPr>
    <a:lvl6pPr marL="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arabicPeriod"/>
      <a:defRPr sz="1800">
        <a:solidFill>
          <a:schemeClr val="tx1"/>
        </a:solidFill>
        <a:latin typeface="+mn-lt"/>
        <a:ea typeface="+mn-ea"/>
      </a:defRPr>
    </a:lvl6pPr>
    <a:lvl7pPr marL="54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alphaLcPeriod"/>
      <a:defRPr sz="1800">
        <a:solidFill>
          <a:schemeClr val="tx1"/>
        </a:solidFill>
        <a:latin typeface="+mn-lt"/>
        <a:ea typeface="+mn-ea"/>
      </a:defRPr>
    </a:lvl7pPr>
    <a:lvl8pPr marL="810000" indent="-270000" algn="l" rtl="0" eaLnBrk="1" fontAlgn="base" hangingPunct="1">
      <a:spcBef>
        <a:spcPct val="0"/>
      </a:spcBef>
      <a:spcAft>
        <a:spcPts val="600"/>
      </a:spcAft>
      <a:buClr>
        <a:schemeClr val="accent1"/>
      </a:buClr>
      <a:buFont typeface="+mj-lt"/>
      <a:buAutoNum type="romanLcPeriod"/>
      <a:defRPr sz="1800">
        <a:solidFill>
          <a:schemeClr val="tx1"/>
        </a:solidFill>
        <a:latin typeface="+mn-lt"/>
        <a:ea typeface="+mn-ea"/>
      </a:defRPr>
    </a:lvl8pPr>
    <a:lvl9pPr marL="0" indent="0" algn="l" rtl="0" eaLnBrk="1" fontAlgn="base" hangingPunct="1">
      <a:spcBef>
        <a:spcPct val="0"/>
      </a:spcBef>
      <a:spcAft>
        <a:spcPts val="600"/>
      </a:spcAft>
      <a:buClr>
        <a:schemeClr val="tx1"/>
      </a:buClr>
      <a:buFontTx/>
      <a:buNone/>
      <a:defRPr sz="2400">
        <a:solidFill>
          <a:schemeClr val="accent2"/>
        </a:solidFill>
        <a:latin typeface="+mn-lt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2" pos="748" userDrawn="1">
          <p15:clr>
            <a:srgbClr val="A4A3A4"/>
          </p15:clr>
        </p15:guide>
        <p15:guide id="3" orient="horz" pos="2886" userDrawn="1">
          <p15:clr>
            <a:srgbClr val="A4A3A4"/>
          </p15:clr>
        </p15:guide>
        <p15:guide id="4" orient="horz" pos="11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rah McGugan" initials="ZM" lastIdx="1" clrIdx="0">
    <p:extLst>
      <p:ext uri="{19B8F6BF-5375-455C-9EA6-DF929625EA0E}">
        <p15:presenceInfo xmlns:p15="http://schemas.microsoft.com/office/powerpoint/2012/main" userId="S-1-5-21-4161563473-2938609101-4020916863-12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215" autoAdjust="0"/>
  </p:normalViewPr>
  <p:slideViewPr>
    <p:cSldViewPr snapToGrid="0">
      <p:cViewPr varScale="1">
        <p:scale>
          <a:sx n="72" d="100"/>
          <a:sy n="72" d="100"/>
        </p:scale>
        <p:origin x="672" y="72"/>
      </p:cViewPr>
      <p:guideLst>
        <p:guide pos="748"/>
        <p:guide orient="horz" pos="2886"/>
        <p:guide orient="horz" pos="11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916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761" y="1"/>
            <a:ext cx="2890915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D8211FFE-B3EB-1B4F-A849-3CF65CAE83E6}" type="datetime1">
              <a:rPr lang="en-GB" smtClean="0"/>
              <a:t>31/10/2019</a:t>
            </a:fld>
            <a:endParaRPr lang="en-US" dirty="0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89191"/>
            <a:ext cx="2890916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761" y="9289191"/>
            <a:ext cx="2890915" cy="48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fld id="{350ECF5C-888C-41F6-A366-B80CE9FF0D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178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312" y="1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1C4EFE-BC34-5643-BA96-233A28E9007A}" type="datetime1">
              <a:rPr lang="en-GB" smtClean="0"/>
              <a:t>31/10/2019</a:t>
            </a:fld>
            <a:endParaRPr lang="en-GB" dirty="0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358" y="4644596"/>
            <a:ext cx="5335961" cy="439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7575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312" y="9287575"/>
            <a:ext cx="2890916" cy="48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779895-3E67-4CB8-BE0C-23F3FD5FF7F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162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08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61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158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696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5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3" algn="l" defTabSz="12190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D47BFF-EB9B-48D5-85DC-0693B2A4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8C6DC-682E-4721-829A-31576897B2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35370447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830" y="3044279"/>
            <a:ext cx="3941783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30" y="1052526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52700" y="6368"/>
            <a:ext cx="50913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grpSp>
        <p:nvGrpSpPr>
          <p:cNvPr id="26" name="Group 25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27" name="Freeform: Shape 26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reeform: Shape 27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reeform: Shape 28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39" name="Round Diagonal Corner Rectangle 4">
            <a:extLst>
              <a:ext uri="{FF2B5EF4-FFF2-40B4-BE49-F238E27FC236}">
                <a16:creationId xmlns:a16="http://schemas.microsoft.com/office/drawing/2014/main" id="{F9165663-BF58-46EF-B3DC-0074C1C16B3C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40960178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830" y="3044279"/>
            <a:ext cx="3941783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30" y="1052526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52700" y="6368"/>
            <a:ext cx="50913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grpSp>
        <p:nvGrpSpPr>
          <p:cNvPr id="28" name="Group 2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29" name="Freeform: Shape 2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CDB012FC-6F5E-4773-A9A9-508871AE1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4" y="303494"/>
            <a:ext cx="1969293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11A5033A-EBCF-4E8C-B1A9-EE8B023E8BCD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82827366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830" y="3044279"/>
            <a:ext cx="3941783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30" y="1052526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52700" y="6368"/>
            <a:ext cx="50913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grpSp>
        <p:nvGrpSpPr>
          <p:cNvPr id="28" name="Group 2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29" name="Freeform: Shape 2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87724E65-2B53-4366-B770-73083FC3AD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4" y="303494"/>
            <a:ext cx="1969293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8CEA045E-A87B-4469-A789-0B95D1052D03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79089614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830" y="3044279"/>
            <a:ext cx="3941783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30" y="1052526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52700" y="6368"/>
            <a:ext cx="50913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grpSp>
        <p:nvGrpSpPr>
          <p:cNvPr id="28" name="Group 2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29" name="Freeform: Shape 2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11A5033A-EBCF-4E8C-B1A9-EE8B023E8BCD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78" y="357188"/>
            <a:ext cx="1763750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4190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0830" y="3044279"/>
            <a:ext cx="3941783" cy="769441"/>
          </a:xfrm>
        </p:spPr>
        <p:txBody>
          <a:bodyPr/>
          <a:lstStyle>
            <a:lvl1pPr>
              <a:spcAft>
                <a:spcPts val="0"/>
              </a:spcAft>
              <a:def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 heading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30" y="1052526"/>
            <a:ext cx="2598742" cy="1769715"/>
          </a:xfrm>
        </p:spPr>
        <p:txBody>
          <a:bodyPr anchor="b" anchorCtr="0"/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</a:t>
            </a:r>
            <a:endParaRPr lang="en-GB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9CC1F6E-8547-404B-8A3D-7CD83974A0B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052700" y="6368"/>
            <a:ext cx="5091300" cy="6851632"/>
          </a:xfrm>
          <a:custGeom>
            <a:avLst/>
            <a:gdLst>
              <a:gd name="connsiteX0" fmla="*/ 2375514 w 5091300"/>
              <a:gd name="connsiteY0" fmla="*/ 0 h 6851632"/>
              <a:gd name="connsiteX1" fmla="*/ 5091300 w 5091300"/>
              <a:gd name="connsiteY1" fmla="*/ 0 h 6851632"/>
              <a:gd name="connsiteX2" fmla="*/ 5091300 w 5091300"/>
              <a:gd name="connsiteY2" fmla="*/ 6851632 h 6851632"/>
              <a:gd name="connsiteX3" fmla="*/ 4476116 w 5091300"/>
              <a:gd name="connsiteY3" fmla="*/ 6851632 h 6851632"/>
              <a:gd name="connsiteX4" fmla="*/ 0 w 5091300"/>
              <a:gd name="connsiteY4" fmla="*/ 2375516 h 685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1300" h="6851632">
                <a:moveTo>
                  <a:pt x="2375514" y="0"/>
                </a:moveTo>
                <a:lnTo>
                  <a:pt x="5091300" y="0"/>
                </a:lnTo>
                <a:lnTo>
                  <a:pt x="5091300" y="6851632"/>
                </a:lnTo>
                <a:lnTo>
                  <a:pt x="4476116" y="6851632"/>
                </a:lnTo>
                <a:lnTo>
                  <a:pt x="0" y="23755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grpSp>
        <p:nvGrpSpPr>
          <p:cNvPr id="27" name="Group 26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28" name="Freeform: Shape 27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reeform: Shape 28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: Shape 6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: Shape 61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: Shape 62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: Shape 6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: Shape 64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: Shape 65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: Shape 66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: Shape 67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A3532B68-E55F-4BD0-A158-E8EF4BE55C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3" y="303494"/>
            <a:ext cx="1307829" cy="582935"/>
          </a:xfrm>
          <a:prstGeom prst="rect">
            <a:avLst/>
          </a:prstGeom>
        </p:spPr>
      </p:pic>
      <p:sp>
        <p:nvSpPr>
          <p:cNvPr id="40" name="Round Diagonal Corner Rectangle 4">
            <a:extLst>
              <a:ext uri="{FF2B5EF4-FFF2-40B4-BE49-F238E27FC236}">
                <a16:creationId xmlns:a16="http://schemas.microsoft.com/office/drawing/2014/main" id="{D3A1E4EA-0077-42A5-956F-3A4718FA49A8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83441184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2091BDE-8D32-45BA-8B05-DD4216B1638A}"/>
              </a:ext>
            </a:extLst>
          </p:cNvPr>
          <p:cNvGrpSpPr/>
          <p:nvPr userDrawn="1"/>
        </p:nvGrpSpPr>
        <p:grpSpPr bwMode="black">
          <a:xfrm>
            <a:off x="2105025" y="2909034"/>
            <a:ext cx="4933950" cy="1039932"/>
            <a:chOff x="2910342" y="325575"/>
            <a:chExt cx="5928968" cy="124965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57378A6-C5A9-4A2C-B31B-EA15D5A0FE13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02F4F1-BC64-4B71-9E4E-AFA3BA5D9284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17A2B2C-D6F2-4479-9425-86B568230B87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011773E-597C-481D-B648-114EC7522986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8185BD-C34B-4E50-90A0-42A4AABFD6F8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69029C-5A60-4376-BC7D-F118160FFE0E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08901CA-EBBA-48C9-A455-39FED58F1C74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3D44C5A-5300-472D-9CB9-D76132F9DEE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A8FA55-DAA9-461E-9FED-A9A1B659EA7A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610353-9575-4653-839D-B8325BE73337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21885C5-7DDB-4A16-922D-087FA03AE3A9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B5B5E7-4134-45F5-B9B2-F95F687266C2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31FF1B-C914-46E6-BBAB-45FCEF2DDEC6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4338027-A927-4C3D-AF95-4646D340421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04EA4F8-DD37-473D-9F06-72E6DF74F66B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6486B9F-0ACD-42EC-8AD3-D7C9EE2BF62A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96A062-93F0-4915-9B7C-6CB09526FC4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5C7FBC-AB52-40CB-921A-5ACB3377FDD1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81DC520-5E27-419C-8EC0-F520CA9211F2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975089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28516" y="1411200"/>
            <a:ext cx="257714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0296C7D-4998-43C3-A68E-A9F4AFC7DB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84313" y="14112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D11B3BD-BF31-4BBD-BF46-6431C9CDC5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1411200"/>
            <a:ext cx="2592000" cy="1877437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8C172-F8CF-46F7-804C-835BAF38DD6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4CB7E3-3CBF-4FC0-B591-EFD19DEE9303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21" name="Guidance note">
              <a:extLst>
                <a:ext uri="{FF2B5EF4-FFF2-40B4-BE49-F238E27FC236}">
                  <a16:creationId xmlns:a16="http://schemas.microsoft.com/office/drawing/2014/main" id="{35EF926C-1DDE-46E4-BD27-7719DB8BB06E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9069B99-5D1F-4756-A4F4-167DDC6068DA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3" name="Picture 3">
                <a:extLst>
                  <a:ext uri="{FF2B5EF4-FFF2-40B4-BE49-F238E27FC236}">
                    <a16:creationId xmlns:a16="http://schemas.microsoft.com/office/drawing/2014/main" id="{90E25129-C1EA-45CE-B1F6-5EC7F7DD81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0">
                <a:extLst>
                  <a:ext uri="{FF2B5EF4-FFF2-40B4-BE49-F238E27FC236}">
                    <a16:creationId xmlns:a16="http://schemas.microsoft.com/office/drawing/2014/main" id="{EA946D07-5A29-4C97-AC0C-943F2A00EB24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Round Diagonal Corner Rectangle 4">
            <a:extLst>
              <a:ext uri="{FF2B5EF4-FFF2-40B4-BE49-F238E27FC236}">
                <a16:creationId xmlns:a16="http://schemas.microsoft.com/office/drawing/2014/main" id="{7EE67CE3-FDDB-4176-BB90-0273EDA20B17}"/>
              </a:ext>
            </a:extLst>
          </p:cNvPr>
          <p:cNvSpPr/>
          <p:nvPr userDrawn="1"/>
        </p:nvSpPr>
        <p:spPr>
          <a:xfrm>
            <a:off x="9206425" y="2140326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7855971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65F1B84-9A40-42D8-B3EE-41F4BD7CFE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1411288"/>
            <a:ext cx="5435599" cy="188477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480D57-B2D8-4496-806A-1824358683A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BA43E0-9E3A-46EC-91D4-D70A0E6E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697EB0-B117-49FF-A917-A125A4BD1ADE}"/>
              </a:ext>
            </a:extLst>
          </p:cNvPr>
          <p:cNvGrpSpPr/>
          <p:nvPr userDrawn="1"/>
        </p:nvGrpSpPr>
        <p:grpSpPr>
          <a:xfrm>
            <a:off x="9206425" y="0"/>
            <a:ext cx="2029736" cy="2104028"/>
            <a:chOff x="3528102" y="847657"/>
            <a:chExt cx="2029736" cy="2104028"/>
          </a:xfrm>
        </p:grpSpPr>
        <p:sp>
          <p:nvSpPr>
            <p:cNvPr id="13" name="Guidance note">
              <a:extLst>
                <a:ext uri="{FF2B5EF4-FFF2-40B4-BE49-F238E27FC236}">
                  <a16:creationId xmlns:a16="http://schemas.microsoft.com/office/drawing/2014/main" id="{65D2E8E2-B939-47BE-ABAD-FE4F177614F2}"/>
                </a:ext>
              </a:extLst>
            </p:cNvPr>
            <p:cNvSpPr/>
            <p:nvPr/>
          </p:nvSpPr>
          <p:spPr>
            <a:xfrm>
              <a:off x="3528102" y="847657"/>
              <a:ext cx="2029736" cy="2104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8" marR="0" lvl="2" indent="-90488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2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8" marR="0" lvl="2" indent="-904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C7CE35-7986-402F-8390-31B932649199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5" name="Picture 3">
                <a:extLst>
                  <a:ext uri="{FF2B5EF4-FFF2-40B4-BE49-F238E27FC236}">
                    <a16:creationId xmlns:a16="http://schemas.microsoft.com/office/drawing/2014/main" id="{22217A6C-310C-4BB8-A473-2B80591878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ounded Rectangle 20">
                <a:extLst>
                  <a:ext uri="{FF2B5EF4-FFF2-40B4-BE49-F238E27FC236}">
                    <a16:creationId xmlns:a16="http://schemas.microsoft.com/office/drawing/2014/main" id="{41C254A7-0433-4311-BD85-C0B8DE54934A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7408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2000" y="1411200"/>
            <a:ext cx="8280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600AF-67DA-4103-ADCF-D04CEE1258D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11" name="Guidance note">
            <a:extLst>
              <a:ext uri="{FF2B5EF4-FFF2-40B4-BE49-F238E27FC236}">
                <a16:creationId xmlns:a16="http://schemas.microsoft.com/office/drawing/2014/main" id="{E500F763-0BC0-4580-A71D-6F0F9287C7D7}"/>
              </a:ext>
            </a:extLst>
          </p:cNvPr>
          <p:cNvSpPr/>
          <p:nvPr userDrawn="1"/>
        </p:nvSpPr>
        <p:spPr>
          <a:xfrm>
            <a:off x="9206425" y="48036"/>
            <a:ext cx="2029736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242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13" y="2571750"/>
            <a:ext cx="3923922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56532" y="0"/>
            <a:ext cx="3987469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03654" y="3530261"/>
            <a:ext cx="6140346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38695" y="2452280"/>
            <a:ext cx="19476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A5F86E-6E6F-45E1-A5F2-EB103742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14" y="1417313"/>
            <a:ext cx="39525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5" name="Group 34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36" name="Freeform: Shape 35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: Shape 38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8" name="Round Diagonal Corner Rectangle 4">
            <a:extLst>
              <a:ext uri="{FF2B5EF4-FFF2-40B4-BE49-F238E27FC236}">
                <a16:creationId xmlns:a16="http://schemas.microsoft.com/office/drawing/2014/main" id="{1586E4B4-C3F2-47FA-A1C5-5090AA07DFEA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64019964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13" y="2571750"/>
            <a:ext cx="3923922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56532" y="0"/>
            <a:ext cx="3987469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03654" y="3530261"/>
            <a:ext cx="6140346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38695" y="2452280"/>
            <a:ext cx="19476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1D9830BC-D2EF-4C82-9C84-9290ADDE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14" y="1417313"/>
            <a:ext cx="39525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8" name="Group 3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39" name="Freeform: Shape 3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8FC637FA-B805-44DF-B633-71443FECF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4" y="303494"/>
            <a:ext cx="1969293" cy="582935"/>
          </a:xfrm>
          <a:prstGeom prst="rect">
            <a:avLst/>
          </a:prstGeom>
        </p:spPr>
      </p:pic>
      <p:sp>
        <p:nvSpPr>
          <p:cNvPr id="29" name="Round Diagonal Corner Rectangle 4">
            <a:extLst>
              <a:ext uri="{FF2B5EF4-FFF2-40B4-BE49-F238E27FC236}">
                <a16:creationId xmlns:a16="http://schemas.microsoft.com/office/drawing/2014/main" id="{CEC8B8EF-BA1E-473C-9371-5D822E3B1243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175973036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13" y="2571750"/>
            <a:ext cx="3923922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56532" y="0"/>
            <a:ext cx="3987469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03654" y="3530261"/>
            <a:ext cx="6140346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38695" y="2452280"/>
            <a:ext cx="19476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549568EC-7896-49C6-B633-53DD6583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14" y="1417313"/>
            <a:ext cx="39525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6" name="Group 35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38" name="Freeform: Shape 37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: Shape 38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62" name="Graphic 61">
            <a:extLst>
              <a:ext uri="{FF2B5EF4-FFF2-40B4-BE49-F238E27FC236}">
                <a16:creationId xmlns:a16="http://schemas.microsoft.com/office/drawing/2014/main" id="{C72F7E97-1443-4A2B-A03E-9D78C5DD4B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4" y="303494"/>
            <a:ext cx="1969293" cy="582935"/>
          </a:xfrm>
          <a:prstGeom prst="rect">
            <a:avLst/>
          </a:prstGeom>
        </p:spPr>
      </p:pic>
      <p:sp>
        <p:nvSpPr>
          <p:cNvPr id="29" name="Round Diagonal Corner Rectangle 4">
            <a:extLst>
              <a:ext uri="{FF2B5EF4-FFF2-40B4-BE49-F238E27FC236}">
                <a16:creationId xmlns:a16="http://schemas.microsoft.com/office/drawing/2014/main" id="{87F5CE5A-52B7-48EE-90F8-13ED9583F3B7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263671795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13" y="2571750"/>
            <a:ext cx="3923922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56532" y="0"/>
            <a:ext cx="3987469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03654" y="3530261"/>
            <a:ext cx="6140346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38695" y="2452280"/>
            <a:ext cx="19476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1D9830BC-D2EF-4C82-9C84-9290ADDE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14" y="1417313"/>
            <a:ext cx="39525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8" name="Group 3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39" name="Freeform: Shape 3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9" name="Round Diagonal Corner Rectangle 4">
            <a:extLst>
              <a:ext uri="{FF2B5EF4-FFF2-40B4-BE49-F238E27FC236}">
                <a16:creationId xmlns:a16="http://schemas.microsoft.com/office/drawing/2014/main" id="{CEC8B8EF-BA1E-473C-9371-5D822E3B1243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78" y="357188"/>
            <a:ext cx="1763750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4211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13" y="2571750"/>
            <a:ext cx="3923922" cy="55399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Date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CE6A32C-CD06-49C3-AFB5-EFD7B362214F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56532" y="0"/>
            <a:ext cx="3987469" cy="3327400"/>
          </a:xfrm>
          <a:custGeom>
            <a:avLst/>
            <a:gdLst>
              <a:gd name="connsiteX0" fmla="*/ 0 w 3987469"/>
              <a:gd name="connsiteY0" fmla="*/ 0 h 3327400"/>
              <a:gd name="connsiteX1" fmla="*/ 3987469 w 3987469"/>
              <a:gd name="connsiteY1" fmla="*/ 0 h 3327400"/>
              <a:gd name="connsiteX2" fmla="*/ 3987469 w 3987469"/>
              <a:gd name="connsiteY2" fmla="*/ 2667331 h 3327400"/>
              <a:gd name="connsiteX3" fmla="*/ 3327400 w 3987469"/>
              <a:gd name="connsiteY3" fmla="*/ 332740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469" h="3327400">
                <a:moveTo>
                  <a:pt x="0" y="0"/>
                </a:moveTo>
                <a:lnTo>
                  <a:pt x="3987469" y="0"/>
                </a:lnTo>
                <a:lnTo>
                  <a:pt x="3987469" y="2667331"/>
                </a:lnTo>
                <a:lnTo>
                  <a:pt x="3327400" y="3327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6BE9F3D-7630-4ED0-8A55-EF85C1A0D8F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03654" y="3530261"/>
            <a:ext cx="6140346" cy="3327739"/>
          </a:xfrm>
          <a:custGeom>
            <a:avLst/>
            <a:gdLst>
              <a:gd name="connsiteX0" fmla="*/ 3327739 w 6140346"/>
              <a:gd name="connsiteY0" fmla="*/ 0 h 3327739"/>
              <a:gd name="connsiteX1" fmla="*/ 6140346 w 6140346"/>
              <a:gd name="connsiteY1" fmla="*/ 2812607 h 3327739"/>
              <a:gd name="connsiteX2" fmla="*/ 6140346 w 6140346"/>
              <a:gd name="connsiteY2" fmla="*/ 3327739 h 3327739"/>
              <a:gd name="connsiteX3" fmla="*/ 0 w 6140346"/>
              <a:gd name="connsiteY3" fmla="*/ 3327739 h 332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346" h="3327739">
                <a:moveTo>
                  <a:pt x="3327739" y="0"/>
                </a:moveTo>
                <a:lnTo>
                  <a:pt x="6140346" y="2812607"/>
                </a:lnTo>
                <a:lnTo>
                  <a:pt x="6140346" y="3327739"/>
                </a:lnTo>
                <a:lnTo>
                  <a:pt x="0" y="3327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49160C1-B1F7-49FF-8654-DF16DE47AF0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38695" y="2452280"/>
            <a:ext cx="1947600" cy="19476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CA4E558A-A36F-41DB-9D1C-8A9CE926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14" y="1417313"/>
            <a:ext cx="3952500" cy="369332"/>
          </a:xfrm>
        </p:spPr>
        <p:txBody>
          <a:bodyPr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38" name="Group 37">
            <a:extLst/>
          </p:cNvPr>
          <p:cNvGrpSpPr/>
          <p:nvPr userDrawn="1"/>
        </p:nvGrpSpPr>
        <p:grpSpPr>
          <a:xfrm>
            <a:off x="426571" y="6133625"/>
            <a:ext cx="1905000" cy="401519"/>
            <a:chOff x="2910342" y="325575"/>
            <a:chExt cx="5928968" cy="1249653"/>
          </a:xfrm>
        </p:grpSpPr>
        <p:sp>
          <p:nvSpPr>
            <p:cNvPr id="39" name="Freeform: Shape 38">
              <a:extLst/>
            </p:cNvPr>
            <p:cNvSpPr/>
            <p:nvPr/>
          </p:nvSpPr>
          <p:spPr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/>
            </p:cNvPr>
            <p:cNvSpPr/>
            <p:nvPr/>
          </p:nvSpPr>
          <p:spPr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/>
            </p:cNvPr>
            <p:cNvSpPr/>
            <p:nvPr/>
          </p:nvSpPr>
          <p:spPr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/>
            </p:cNvPr>
            <p:cNvSpPr/>
            <p:nvPr/>
          </p:nvSpPr>
          <p:spPr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/>
            </p:cNvPr>
            <p:cNvSpPr/>
            <p:nvPr/>
          </p:nvSpPr>
          <p:spPr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/>
            </p:cNvPr>
            <p:cNvSpPr/>
            <p:nvPr/>
          </p:nvSpPr>
          <p:spPr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/>
            </p:cNvPr>
            <p:cNvSpPr/>
            <p:nvPr/>
          </p:nvSpPr>
          <p:spPr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/>
            </p:cNvPr>
            <p:cNvSpPr/>
            <p:nvPr/>
          </p:nvSpPr>
          <p:spPr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/>
            </p:cNvPr>
            <p:cNvSpPr/>
            <p:nvPr/>
          </p:nvSpPr>
          <p:spPr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: Shape 52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: Shape 53">
              <a:extLst/>
            </p:cNvPr>
            <p:cNvSpPr/>
            <p:nvPr/>
          </p:nvSpPr>
          <p:spPr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: Shape 54">
              <a:extLst/>
            </p:cNvPr>
            <p:cNvSpPr/>
            <p:nvPr/>
          </p:nvSpPr>
          <p:spPr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: Shape 55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: Shape 56">
              <a:extLst/>
            </p:cNvPr>
            <p:cNvSpPr/>
            <p:nvPr/>
          </p:nvSpPr>
          <p:spPr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: Shape 57">
              <a:extLst/>
            </p:cNvPr>
            <p:cNvSpPr/>
            <p:nvPr/>
          </p:nvSpPr>
          <p:spPr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: Shape 58">
              <a:extLst/>
            </p:cNvPr>
            <p:cNvSpPr/>
            <p:nvPr/>
          </p:nvSpPr>
          <p:spPr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: Shape 59">
              <a:extLst/>
            </p:cNvPr>
            <p:cNvSpPr/>
            <p:nvPr/>
          </p:nvSpPr>
          <p:spPr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059473A8-6883-41A4-A23D-DD1B1D5F5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3" y="303494"/>
            <a:ext cx="1307829" cy="582935"/>
          </a:xfrm>
          <a:prstGeom prst="rect">
            <a:avLst/>
          </a:prstGeom>
        </p:spPr>
      </p:pic>
      <p:sp>
        <p:nvSpPr>
          <p:cNvPr id="30" name="Round Diagonal Corner Rectangle 4">
            <a:extLst>
              <a:ext uri="{FF2B5EF4-FFF2-40B4-BE49-F238E27FC236}">
                <a16:creationId xmlns:a16="http://schemas.microsoft.com/office/drawing/2014/main" id="{57E0544E-0101-471C-ACC7-BD597E5BCFAE}"/>
              </a:ext>
            </a:extLst>
          </p:cNvPr>
          <p:cNvSpPr/>
          <p:nvPr userDrawn="1"/>
        </p:nvSpPr>
        <p:spPr>
          <a:xfrm>
            <a:off x="9206425" y="0"/>
            <a:ext cx="2030635" cy="21164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2138" tIns="42138" rIns="42138" bIns="42138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90488" marR="0" lvl="2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32483056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361387"/>
            <a:ext cx="828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412481"/>
            <a:ext cx="82804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Heading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72638" y="6352053"/>
            <a:ext cx="534283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100" smtClean="0">
                <a:solidFill>
                  <a:schemeClr val="accent1"/>
                </a:solidFill>
              </a:rPr>
              <a:pPr/>
              <a:t>‹#›</a:t>
            </a:fld>
            <a:endParaRPr lang="en-GB" sz="1100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3858" y="6352053"/>
            <a:ext cx="654760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100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 userDrawn="1"/>
        </p:nvSpPr>
        <p:spPr>
          <a:xfrm>
            <a:off x="431800" y="6352053"/>
            <a:ext cx="912058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989013" algn="l"/>
              </a:tabLst>
            </a:pPr>
            <a:r>
              <a:rPr lang="fr-FR" sz="1100" b="1" dirty="0"/>
              <a:t>National Grid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13" r:id="rId2"/>
    <p:sldLayoutId id="2147483786" r:id="rId3"/>
    <p:sldLayoutId id="2147483814" r:id="rId4"/>
    <p:sldLayoutId id="2147483815" r:id="rId5"/>
    <p:sldLayoutId id="2147483821" r:id="rId6"/>
    <p:sldLayoutId id="2147483820" r:id="rId7"/>
    <p:sldLayoutId id="2147483825" r:id="rId8"/>
    <p:sldLayoutId id="2147483819" r:id="rId9"/>
    <p:sldLayoutId id="2147483816" r:id="rId10"/>
    <p:sldLayoutId id="2147483824" r:id="rId11"/>
    <p:sldLayoutId id="2147483823" r:id="rId12"/>
    <p:sldLayoutId id="2147483826" r:id="rId13"/>
    <p:sldLayoutId id="2147483822" r:id="rId14"/>
    <p:sldLayoutId id="2147483817" r:id="rId15"/>
  </p:sldLayoutIdLst>
  <p:transition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342866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685732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028598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371464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8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7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54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810000" indent="-270000" algn="l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FontTx/>
        <a:buNone/>
        <a:defRPr sz="24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tx1"/>
          </a:solidFill>
          <a:latin typeface="+mn-lt"/>
          <a:ea typeface="+mn-ea"/>
        </a:defRPr>
      </a:lvl2pPr>
      <a:lvl3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+mn-ea"/>
        </a:defRPr>
      </a:lvl4pPr>
      <a:lvl5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◦"/>
        <a:defRPr sz="1200">
          <a:solidFill>
            <a:schemeClr val="tx1"/>
          </a:solidFill>
          <a:latin typeface="+mn-lt"/>
          <a:ea typeface="+mn-ea"/>
        </a:defRPr>
      </a:lvl5pPr>
      <a:lvl6pPr marL="18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rabicPeriod"/>
        <a:defRPr sz="1200">
          <a:solidFill>
            <a:schemeClr val="tx1"/>
          </a:solidFill>
          <a:latin typeface="+mn-lt"/>
          <a:ea typeface="+mn-ea"/>
        </a:defRPr>
      </a:lvl6pPr>
      <a:lvl7pPr marL="36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alphaLcPeriod"/>
        <a:defRPr sz="1200">
          <a:solidFill>
            <a:schemeClr val="tx1"/>
          </a:solidFill>
          <a:latin typeface="+mn-lt"/>
          <a:ea typeface="+mn-ea"/>
        </a:defRPr>
      </a:lvl7pPr>
      <a:lvl8pPr marL="540000" indent="-180000" algn="l" rtl="0" eaLnBrk="1" fontAlgn="base" hangingPunct="1">
        <a:spcBef>
          <a:spcPct val="0"/>
        </a:spcBef>
        <a:spcAft>
          <a:spcPts val="600"/>
        </a:spcAft>
        <a:buClr>
          <a:schemeClr val="accent1"/>
        </a:buClr>
        <a:buFont typeface="+mj-lt"/>
        <a:buAutoNum type="romanLcPeriod"/>
        <a:defRPr sz="12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FontTx/>
        <a:buNone/>
        <a:defRPr sz="1200">
          <a:solidFill>
            <a:schemeClr val="accent2"/>
          </a:solidFill>
          <a:latin typeface="+mn-lt"/>
          <a:ea typeface="+mn-ea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767" userDrawn="1">
          <p15:clr>
            <a:srgbClr val="F26B43"/>
          </p15:clr>
        </p15:guide>
        <p15:guide id="4" pos="5488" userDrawn="1">
          <p15:clr>
            <a:srgbClr val="F26B43"/>
          </p15:clr>
        </p15:guide>
        <p15:guide id="6" orient="horz" pos="3793" userDrawn="1">
          <p15:clr>
            <a:srgbClr val="F26B43"/>
          </p15:clr>
        </p15:guide>
        <p15:guide id="8" pos="272" userDrawn="1">
          <p15:clr>
            <a:srgbClr val="F26B43"/>
          </p15:clr>
        </p15:guide>
        <p15:guide id="13" pos="2993" userDrawn="1">
          <p15:clr>
            <a:srgbClr val="F26B43"/>
          </p15:clr>
        </p15:guide>
        <p15:guide id="14" orient="horz" pos="414" userDrawn="1">
          <p15:clr>
            <a:srgbClr val="F26B43"/>
          </p15:clr>
        </p15:guide>
        <p15:guide id="15" orient="horz" pos="889" userDrawn="1">
          <p15:clr>
            <a:srgbClr val="F26B43"/>
          </p15:clr>
        </p15:guide>
        <p15:guide id="16" pos="2064" userDrawn="1">
          <p15:clr>
            <a:srgbClr val="F26B43"/>
          </p15:clr>
        </p15:guide>
        <p15:guide id="17" pos="3855" userDrawn="1">
          <p15:clr>
            <a:srgbClr val="F26B43"/>
          </p15:clr>
        </p15:guide>
        <p15:guide id="18" pos="3696" userDrawn="1">
          <p15:clr>
            <a:srgbClr val="F26B43"/>
          </p15:clr>
        </p15:guide>
        <p15:guide id="19" pos="1905" userDrawn="1">
          <p15:clr>
            <a:srgbClr val="F26B43"/>
          </p15:clr>
        </p15:guide>
        <p15:guide id="20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0113" y="2571750"/>
            <a:ext cx="3923922" cy="984885"/>
          </a:xfrm>
        </p:spPr>
        <p:txBody>
          <a:bodyPr/>
          <a:lstStyle/>
          <a:p>
            <a:r>
              <a:rPr lang="en-US" dirty="0"/>
              <a:t>Transmission Workgroup</a:t>
            </a:r>
          </a:p>
          <a:p>
            <a:pPr lvl="1"/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November 2019</a:t>
            </a:r>
            <a:endParaRPr lang="en-GB" dirty="0"/>
          </a:p>
          <a:p>
            <a:endParaRPr lang="en-GB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127" t="3262" r="22808" b="2787"/>
          <a:stretch/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182" t="9700" r="1645" b="10503"/>
          <a:stretch/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13819" r="30909" b="17091"/>
          <a:stretch/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0114" y="1417313"/>
            <a:ext cx="3952500" cy="809052"/>
          </a:xfrm>
        </p:spPr>
        <p:txBody>
          <a:bodyPr/>
          <a:lstStyle/>
          <a:p>
            <a:r>
              <a:rPr lang="en-US" dirty="0"/>
              <a:t>Capacity Access Review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8955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E55317-8425-4743-803D-B757134B25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1" y="1384784"/>
            <a:ext cx="8129104" cy="3877985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In October, UNC Panel unanimously voted to send 0705R (Capacity Access Review) to Workgroup.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This November Transmission Workgroup session is the first session to develop our long-term ambition for the future Capacity Access Regime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These slides are designed to prompt discussion, test thoughts and capture ideas.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Result in launching a consultation on the long-term ambition for the access regime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r>
              <a:rPr lang="en-GB" sz="1800" dirty="0">
                <a:solidFill>
                  <a:schemeClr val="accent1"/>
                </a:solidFill>
              </a:rPr>
              <a:t>Aim for this Workgroup: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1"/>
                </a:solidFill>
              </a:rPr>
              <a:t>Determine the future functions of an access regime and how they could be delivered in the future </a:t>
            </a:r>
          </a:p>
          <a:p>
            <a:pPr lvl="1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5689A-C375-43FA-9B00-7F6913C5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1343858" y="6352053"/>
            <a:ext cx="6547605" cy="169277"/>
          </a:xfrm>
        </p:spPr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</a:t>
            </a:r>
            <a:r>
              <a:rPr lang="fr-FR" dirty="0" err="1"/>
              <a:t>Capacity</a:t>
            </a:r>
            <a:r>
              <a:rPr lang="fr-FR" dirty="0"/>
              <a:t> Access </a:t>
            </a:r>
            <a:r>
              <a:rPr lang="fr-FR" dirty="0" err="1"/>
              <a:t>Review</a:t>
            </a:r>
            <a:r>
              <a:rPr lang="fr-FR" dirty="0"/>
              <a:t> Transmission </a:t>
            </a:r>
            <a:r>
              <a:rPr lang="fr-FR" dirty="0" err="1"/>
              <a:t>Workgroup</a:t>
            </a:r>
            <a:r>
              <a:rPr lang="fr-FR" dirty="0"/>
              <a:t> | 7th </a:t>
            </a:r>
            <a:r>
              <a:rPr lang="fr-FR" dirty="0" err="1"/>
              <a:t>November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10586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E55317-8425-4743-803D-B757134B25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960717"/>
            <a:ext cx="8280401" cy="5139869"/>
          </a:xfrm>
        </p:spPr>
        <p:txBody>
          <a:bodyPr/>
          <a:lstStyle/>
          <a:p>
            <a:r>
              <a:rPr lang="en-GB" sz="1600" dirty="0"/>
              <a:t>What are the functions of today’s access regime?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Signal a need for investment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Manage network access where there is a short-term constraint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Provides Users with commercial certainty on network access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Collect transporter allowed revenue </a:t>
            </a:r>
          </a:p>
          <a:p>
            <a:pPr marL="2857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800" dirty="0"/>
          </a:p>
          <a:p>
            <a:r>
              <a:rPr lang="en-GB" sz="1600" dirty="0"/>
              <a:t>EU Legislation:</a:t>
            </a:r>
          </a:p>
          <a:p>
            <a:pPr lvl="1"/>
            <a:r>
              <a:rPr lang="en-GB" sz="1400" dirty="0"/>
              <a:t>CAM Code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GB" sz="1400" dirty="0"/>
              <a:t>Mandates the use of auctions at IPs </a:t>
            </a:r>
          </a:p>
          <a:p>
            <a:pPr marL="0" lvl="2" indent="0">
              <a:buNone/>
            </a:pPr>
            <a:r>
              <a:rPr lang="en-GB" sz="1400" dirty="0"/>
              <a:t>Congestion Management Principles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GB" sz="1400" dirty="0"/>
              <a:t>Auctions used as a way of managing contractual congestion at IPs  </a:t>
            </a:r>
          </a:p>
          <a:p>
            <a:pPr marL="0" lvl="2" indent="0">
              <a:buNone/>
            </a:pPr>
            <a:r>
              <a:rPr lang="en-GB" sz="1400" dirty="0"/>
              <a:t>Tariff Code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Have to collect revenue from capacity based charges </a:t>
            </a:r>
          </a:p>
          <a:p>
            <a:pPr lvl="2">
              <a:spcAft>
                <a:spcPts val="0"/>
              </a:spcAft>
            </a:pPr>
            <a:endParaRPr lang="en-GB" sz="800" dirty="0"/>
          </a:p>
          <a:p>
            <a:pPr lvl="8"/>
            <a:r>
              <a:rPr lang="en-GB" sz="1800" dirty="0"/>
              <a:t>Assumption: The scope of the Access Review should be constrained by EU legislation?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5689A-C375-43FA-9B00-7F6913C5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access regime 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1343858" y="6352053"/>
            <a:ext cx="6547605" cy="169277"/>
          </a:xfrm>
        </p:spPr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</a:t>
            </a:r>
            <a:r>
              <a:rPr lang="fr-FR" dirty="0" err="1"/>
              <a:t>Capacity</a:t>
            </a:r>
            <a:r>
              <a:rPr lang="fr-FR" dirty="0"/>
              <a:t> Access </a:t>
            </a:r>
            <a:r>
              <a:rPr lang="fr-FR" dirty="0" err="1"/>
              <a:t>Review</a:t>
            </a:r>
            <a:r>
              <a:rPr lang="fr-FR" dirty="0"/>
              <a:t> Transmission </a:t>
            </a:r>
            <a:r>
              <a:rPr lang="fr-FR" dirty="0" err="1"/>
              <a:t>Workgroup</a:t>
            </a:r>
            <a:r>
              <a:rPr lang="fr-FR" dirty="0"/>
              <a:t> | 7th </a:t>
            </a:r>
            <a:r>
              <a:rPr lang="fr-FR" dirty="0" err="1"/>
              <a:t>November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888025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E55317-8425-4743-803D-B757134B25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1" y="1013723"/>
            <a:ext cx="8102599" cy="3016210"/>
          </a:xfrm>
        </p:spPr>
        <p:txBody>
          <a:bodyPr/>
          <a:lstStyle/>
          <a:p>
            <a:r>
              <a:rPr lang="en-GB" sz="1600" dirty="0"/>
              <a:t>Does Workgroup believe we still need the functions carried out by the current access regime in the future?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tx1"/>
                </a:solidFill>
              </a:rPr>
              <a:t>Yes</a:t>
            </a:r>
          </a:p>
          <a:p>
            <a:pPr lvl="1"/>
            <a:endParaRPr lang="en-GB" sz="1400" b="1" dirty="0">
              <a:solidFill>
                <a:schemeClr val="accent1"/>
              </a:solidFill>
              <a:cs typeface="+mn-cs"/>
            </a:endParaRPr>
          </a:p>
          <a:p>
            <a:pPr lvl="1"/>
            <a:r>
              <a:rPr lang="en-GB" b="1" dirty="0">
                <a:solidFill>
                  <a:schemeClr val="accent1"/>
                </a:solidFill>
                <a:cs typeface="+mn-cs"/>
              </a:rPr>
              <a:t>What additional functions do Workgroup believe are required from a future access regime? </a:t>
            </a:r>
            <a:endParaRPr lang="en-GB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For example, more adaptable to market developments (e.g. charging review, baselines review) </a:t>
            </a:r>
          </a:p>
          <a:p>
            <a:pPr lvl="1"/>
            <a:endParaRPr lang="en-GB" sz="1400" dirty="0"/>
          </a:p>
          <a:p>
            <a:pPr lvl="5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5689A-C375-43FA-9B00-7F6913C5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access regime 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1343858" y="6352053"/>
            <a:ext cx="6547605" cy="169277"/>
          </a:xfrm>
        </p:spPr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</a:t>
            </a:r>
            <a:r>
              <a:rPr lang="fr-FR" dirty="0" err="1"/>
              <a:t>Capacity</a:t>
            </a:r>
            <a:r>
              <a:rPr lang="fr-FR" dirty="0"/>
              <a:t> Access </a:t>
            </a:r>
            <a:r>
              <a:rPr lang="fr-FR" dirty="0" err="1"/>
              <a:t>Review</a:t>
            </a:r>
            <a:r>
              <a:rPr lang="fr-FR" dirty="0"/>
              <a:t> Transmission </a:t>
            </a:r>
            <a:r>
              <a:rPr lang="fr-FR" dirty="0" err="1"/>
              <a:t>Workgroup</a:t>
            </a:r>
            <a:r>
              <a:rPr lang="fr-FR" dirty="0"/>
              <a:t> | 7th </a:t>
            </a:r>
            <a:r>
              <a:rPr lang="fr-FR" dirty="0" err="1"/>
              <a:t>November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821564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E55317-8425-4743-803D-B757134B25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1" y="989046"/>
            <a:ext cx="8168861" cy="5047536"/>
          </a:xfrm>
        </p:spPr>
        <p:txBody>
          <a:bodyPr/>
          <a:lstStyle/>
          <a:p>
            <a:r>
              <a:rPr lang="en-GB" sz="1600" dirty="0"/>
              <a:t>How do Workgroup believe these functions should be delivered in the future? 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pPr>
              <a:spcAft>
                <a:spcPts val="600"/>
              </a:spcAft>
            </a:pPr>
            <a:endParaRPr lang="en-GB" sz="1600" dirty="0"/>
          </a:p>
          <a:p>
            <a:pPr>
              <a:spcAft>
                <a:spcPts val="600"/>
              </a:spcAft>
            </a:pPr>
            <a:r>
              <a:rPr lang="en-GB" sz="1600" b="0" dirty="0"/>
              <a:t>Examples: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Implicit capacity allocation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Unrestricted entry with NG constraint mechanism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Capacity costs included in commodity prices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5689A-C375-43FA-9B00-7F6913C5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321630"/>
            <a:ext cx="8280400" cy="369332"/>
          </a:xfrm>
        </p:spPr>
        <p:txBody>
          <a:bodyPr/>
          <a:lstStyle/>
          <a:p>
            <a:r>
              <a:rPr lang="en-GB" dirty="0"/>
              <a:t>Alternatives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973821"/>
              </p:ext>
            </p:extLst>
          </p:nvPr>
        </p:nvGraphicFramePr>
        <p:xfrm>
          <a:off x="431801" y="1391287"/>
          <a:ext cx="8076096" cy="3326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024">
                  <a:extLst>
                    <a:ext uri="{9D8B030D-6E8A-4147-A177-3AD203B41FA5}">
                      <a16:colId xmlns:a16="http://schemas.microsoft.com/office/drawing/2014/main" val="3786742264"/>
                    </a:ext>
                  </a:extLst>
                </a:gridCol>
                <a:gridCol w="2019024">
                  <a:extLst>
                    <a:ext uri="{9D8B030D-6E8A-4147-A177-3AD203B41FA5}">
                      <a16:colId xmlns:a16="http://schemas.microsoft.com/office/drawing/2014/main" val="2925427502"/>
                    </a:ext>
                  </a:extLst>
                </a:gridCol>
                <a:gridCol w="2019024">
                  <a:extLst>
                    <a:ext uri="{9D8B030D-6E8A-4147-A177-3AD203B41FA5}">
                      <a16:colId xmlns:a16="http://schemas.microsoft.com/office/drawing/2014/main" val="1117307914"/>
                    </a:ext>
                  </a:extLst>
                </a:gridCol>
                <a:gridCol w="2019024">
                  <a:extLst>
                    <a:ext uri="{9D8B030D-6E8A-4147-A177-3AD203B41FA5}">
                      <a16:colId xmlns:a16="http://schemas.microsoft.com/office/drawing/2014/main" val="337862587"/>
                    </a:ext>
                  </a:extLst>
                </a:gridCol>
              </a:tblGrid>
              <a:tr h="355206">
                <a:tc>
                  <a:txBody>
                    <a:bodyPr/>
                    <a:lstStyle/>
                    <a:p>
                      <a:r>
                        <a:rPr lang="en-GB" dirty="0"/>
                        <a:t>Function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Current Capacity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Reformed Capacity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Something 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889798"/>
                  </a:ext>
                </a:extLst>
              </a:tr>
              <a:tr h="563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Signal a need for investment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48791"/>
                  </a:ext>
                </a:extLst>
              </a:tr>
              <a:tr h="58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Manage network</a:t>
                      </a:r>
                      <a:r>
                        <a:rPr lang="en-GB" sz="1200" b="0" baseline="0" dirty="0"/>
                        <a:t> access where there is a short-term constraint</a:t>
                      </a:r>
                      <a:endParaRPr lang="en-GB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289717"/>
                  </a:ext>
                </a:extLst>
              </a:tr>
              <a:tr h="58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/>
                        <a:t>Provides</a:t>
                      </a:r>
                      <a:r>
                        <a:rPr lang="en-GB" sz="1200" b="0" baseline="0" dirty="0"/>
                        <a:t> Users with</a:t>
                      </a:r>
                      <a:r>
                        <a:rPr lang="en-GB" sz="1200" b="0" dirty="0"/>
                        <a:t> commercial certainty on network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884305"/>
                  </a:ext>
                </a:extLst>
              </a:tr>
              <a:tr h="563806">
                <a:tc>
                  <a:txBody>
                    <a:bodyPr/>
                    <a:lstStyle/>
                    <a:p>
                      <a:r>
                        <a:rPr lang="en-GB" b="0" dirty="0"/>
                        <a:t>Collect transporter</a:t>
                      </a:r>
                      <a:r>
                        <a:rPr lang="en-GB" b="0" baseline="0" dirty="0"/>
                        <a:t> allowed revenue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        </a:t>
                      </a:r>
                      <a:r>
                        <a:rPr lang="en-GB" b="0" baseline="0" dirty="0"/>
                        <a:t>  </a:t>
                      </a:r>
                      <a:r>
                        <a:rPr lang="en-GB" b="0" dirty="0"/>
                        <a:t>*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/>
                        <a:t>             </a:t>
                      </a:r>
                      <a:r>
                        <a:rPr lang="en-GB" b="0" baseline="0" dirty="0"/>
                        <a:t> </a:t>
                      </a:r>
                      <a:r>
                        <a:rPr lang="en-GB" b="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696638"/>
                  </a:ext>
                </a:extLst>
              </a:tr>
              <a:tr h="5638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622542"/>
                  </a:ext>
                </a:extLst>
              </a:tr>
            </a:tbl>
          </a:graphicData>
        </a:graphic>
      </p:graphicFrame>
      <p:pic>
        <p:nvPicPr>
          <p:cNvPr id="8" name="Picture 7" descr="C:\Users\jennifer.randall\AppData\Local\Microsoft\Windows\Temporary Internet Files\Content.IE5\VQV43H0G\green-tick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93" y="3652178"/>
            <a:ext cx="428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Users\jennifer.randall\AppData\Local\Microsoft\Windows\Temporary Internet Files\Content.IE5\VQV43H0G\green-tick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40" y="3659021"/>
            <a:ext cx="428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6149008" y="286006"/>
            <a:ext cx="27166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  <a:buClr>
                <a:schemeClr val="tx1"/>
              </a:buClr>
            </a:pPr>
            <a:r>
              <a:rPr lang="en-GB" sz="1200" b="0" dirty="0">
                <a:solidFill>
                  <a:schemeClr val="tx1"/>
                </a:solidFill>
              </a:rPr>
              <a:t>* If decided that scope of Access Review should be constrained by EU Legislation</a:t>
            </a:r>
            <a:endParaRPr lang="en-GB" sz="1200" b="0" kern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1343858" y="6352053"/>
            <a:ext cx="6547605" cy="169277"/>
          </a:xfrm>
        </p:spPr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</a:t>
            </a:r>
            <a:r>
              <a:rPr lang="fr-FR" dirty="0" err="1"/>
              <a:t>Capacity</a:t>
            </a:r>
            <a:r>
              <a:rPr lang="fr-FR" dirty="0"/>
              <a:t> Access </a:t>
            </a:r>
            <a:r>
              <a:rPr lang="fr-FR" dirty="0" err="1"/>
              <a:t>Review</a:t>
            </a:r>
            <a:r>
              <a:rPr lang="fr-FR" dirty="0"/>
              <a:t> Transmission </a:t>
            </a:r>
            <a:r>
              <a:rPr lang="fr-FR" dirty="0" err="1"/>
              <a:t>Workgroup</a:t>
            </a:r>
            <a:r>
              <a:rPr lang="fr-FR" dirty="0"/>
              <a:t> | 7th </a:t>
            </a:r>
            <a:r>
              <a:rPr lang="fr-FR" dirty="0" err="1"/>
              <a:t>November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99174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431800" y="1411288"/>
            <a:ext cx="8142357" cy="1938992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NG to develop a “mission statement” for the Access Review based on desired future functions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NG to produce Workgroup plan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NG to develop scope of consultation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u="sng" dirty="0"/>
              <a:t>All Workgroup Participants </a:t>
            </a:r>
            <a:r>
              <a:rPr lang="en-GB" dirty="0"/>
              <a:t>to develop options for “Reformed Capacity” and “Something else” alternatives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</a:t>
            </a:r>
            <a:r>
              <a:rPr lang="fr-FR" dirty="0" err="1"/>
              <a:t>Capacity</a:t>
            </a:r>
            <a:r>
              <a:rPr lang="fr-FR" dirty="0"/>
              <a:t> Access </a:t>
            </a:r>
            <a:r>
              <a:rPr lang="fr-FR" dirty="0" err="1"/>
              <a:t>Review</a:t>
            </a:r>
            <a:r>
              <a:rPr lang="fr-FR" dirty="0"/>
              <a:t> Transmission </a:t>
            </a:r>
            <a:r>
              <a:rPr lang="fr-FR" dirty="0" err="1"/>
              <a:t>Workgroup</a:t>
            </a:r>
            <a:r>
              <a:rPr lang="fr-FR" dirty="0"/>
              <a:t> | 7th </a:t>
            </a:r>
            <a:r>
              <a:rPr lang="fr-FR" dirty="0" err="1"/>
              <a:t>November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33757461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FAFF14-AE2A-4DF6-920F-636DC88BB71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597150" y="6351588"/>
            <a:ext cx="6546850" cy="169862"/>
          </a:xfrm>
        </p:spPr>
        <p:txBody>
          <a:bodyPr/>
          <a:lstStyle/>
          <a:p>
            <a:pPr>
              <a:tabLst>
                <a:tab pos="989013" algn="l"/>
              </a:tabLst>
            </a:pPr>
            <a:r>
              <a:rPr lang="fr-FR" dirty="0"/>
              <a:t>| [Insert document title] | [Insert date]</a:t>
            </a:r>
          </a:p>
        </p:txBody>
      </p:sp>
    </p:spTree>
    <p:extLst>
      <p:ext uri="{BB962C8B-B14F-4D97-AF65-F5344CB8AC3E}">
        <p14:creationId xmlns:p14="http://schemas.microsoft.com/office/powerpoint/2010/main" val="28189756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G_PPT_16x9_Generic_template-blue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96D7EB"/>
      </a:hlink>
      <a:folHlink>
        <a:srgbClr val="96D7EB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Transmission WG Slides Nov 2019" id="{0B6A0B8F-BCB9-4409-9A49-42D4274C11F3}" vid="{16721599-6826-4E75-8EFF-1E5B4E87694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BE5FED5DB6544D9FACF5EB6194308A" ma:contentTypeVersion="2" ma:contentTypeDescription="Create a new document." ma:contentTypeScope="" ma:versionID="3d9e2bc97aad436bf7e5afedd19a9ca4">
  <xsd:schema xmlns:xsd="http://www.w3.org/2001/XMLSchema" xmlns:xs="http://www.w3.org/2001/XMLSchema" xmlns:p="http://schemas.microsoft.com/office/2006/metadata/properties" xmlns:ns2="2c4a82d1-790b-4937-b400-0f0f718c57a9" targetNamespace="http://schemas.microsoft.com/office/2006/metadata/properties" ma:root="true" ma:fieldsID="524d516a5fc48f0a31bebfb2190d43e3" ns2:_="">
    <xsd:import namespace="2c4a82d1-790b-4937-b400-0f0f718c57a9"/>
    <xsd:element name="properties">
      <xsd:complexType>
        <xsd:sequence>
          <xsd:element name="documentManagement">
            <xsd:complexType>
              <xsd:all>
                <xsd:element ref="ns2:Folder"/>
                <xsd:element ref="ns2:File_x0020_Own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a82d1-790b-4937-b400-0f0f718c57a9" elementFormDefault="qualified">
    <xsd:import namespace="http://schemas.microsoft.com/office/2006/documentManagement/types"/>
    <xsd:import namespace="http://schemas.microsoft.com/office/infopath/2007/PartnerControls"/>
    <xsd:element name="Folder" ma:index="8" ma:displayName="Folder" ma:format="Dropdown" ma:internalName="Folder">
      <xsd:simpleType>
        <xsd:restriction base="dms:Choice">
          <xsd:enumeration value="SO visual identity"/>
          <xsd:enumeration value="OneSO"/>
        </xsd:restriction>
      </xsd:simpleType>
    </xsd:element>
    <xsd:element name="File_x0020_Owner" ma:index="9" ma:displayName="File Owner" ma:list="UserInfo" ma:SharePointGroup="0" ma:internalName="File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_x0020_Owner xmlns="2c4a82d1-790b-4937-b400-0f0f718c57a9">
      <UserInfo>
        <DisplayName>Moran, Christine</DisplayName>
        <AccountId>357</AccountId>
        <AccountType/>
      </UserInfo>
    </File_x0020_Owner>
    <Folder xmlns="2c4a82d1-790b-4937-b400-0f0f718c57a9">SO visual identity</Folder>
  </documentManagement>
</p:properties>
</file>

<file path=customXml/itemProps1.xml><?xml version="1.0" encoding="utf-8"?>
<ds:datastoreItem xmlns:ds="http://schemas.openxmlformats.org/officeDocument/2006/customXml" ds:itemID="{7A141467-B09B-479B-9E45-9CD45BC9E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a82d1-790b-4937-b400-0f0f718c5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9AFCBE-90F6-4250-A984-4D96E318CF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8F003E-6FE4-4512-814D-E079F6D597A0}">
  <ds:schemaRefs>
    <ds:schemaRef ds:uri="2c4a82d1-790b-4937-b400-0f0f718c57a9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Transmission WG Slides Nov 2019</Template>
  <TotalTime>1498</TotalTime>
  <Words>426</Words>
  <Application>Microsoft Office PowerPoint</Application>
  <PresentationFormat>On-screen Show (4:3)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ＭＳ Ｐゴシック</vt:lpstr>
      <vt:lpstr>Arial</vt:lpstr>
      <vt:lpstr>Calibri</vt:lpstr>
      <vt:lpstr>NG_PPT_16x9_Generic_template-blue</vt:lpstr>
      <vt:lpstr>Capacity Access Review </vt:lpstr>
      <vt:lpstr>Introduction </vt:lpstr>
      <vt:lpstr>Today’s access regime </vt:lpstr>
      <vt:lpstr>Future access regime </vt:lpstr>
      <vt:lpstr>Alternatives </vt:lpstr>
      <vt:lpstr>Next Steps </vt:lpstr>
      <vt:lpstr>PowerPoint Presentation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(on two lines)</dc:title>
  <dc:creator>Randall, Jennifer</dc:creator>
  <cp:lastModifiedBy>Randall, Jennifer</cp:lastModifiedBy>
  <cp:revision>45</cp:revision>
  <cp:lastPrinted>2018-08-10T07:16:05Z</cp:lastPrinted>
  <dcterms:created xsi:type="dcterms:W3CDTF">2019-10-23T08:22:51Z</dcterms:created>
  <dcterms:modified xsi:type="dcterms:W3CDTF">2019-10-31T12:47:31Z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-1751703889</vt:i4>
  </property>
  <property fmtid="{D5CDD505-2E9C-101B-9397-08002B2CF9AE}" pid="4" name="_EmailSubject">
    <vt:lpwstr>EXT || RE: Tx WG Capacity Access Review</vt:lpwstr>
  </property>
  <property fmtid="{D5CDD505-2E9C-101B-9397-08002B2CF9AE}" pid="5" name="_AuthorEmail">
    <vt:lpwstr>Jennifer.Randall@nationalgrid.com</vt:lpwstr>
  </property>
  <property fmtid="{D5CDD505-2E9C-101B-9397-08002B2CF9AE}" pid="6" name="_AuthorEmailDisplayName">
    <vt:lpwstr>Randall, Jennifer</vt:lpwstr>
  </property>
  <property fmtid="{D5CDD505-2E9C-101B-9397-08002B2CF9AE}" pid="7" name="ContentTypeId">
    <vt:lpwstr>0x01010097BE5FED5DB6544D9FACF5EB6194308A</vt:lpwstr>
  </property>
  <property fmtid="{D5CDD505-2E9C-101B-9397-08002B2CF9AE}" pid="8" name="_PreviousAdHocReviewCycleID">
    <vt:i4>-484672431</vt:i4>
  </property>
</Properties>
</file>