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96" r:id="rId5"/>
    <p:sldId id="328" r:id="rId6"/>
    <p:sldId id="323" r:id="rId7"/>
    <p:sldId id="324" r:id="rId8"/>
    <p:sldId id="330" r:id="rId9"/>
    <p:sldId id="331" r:id="rId10"/>
    <p:sldId id="32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40D1F5"/>
    <a:srgbClr val="FFFFFF"/>
    <a:srgbClr val="B1D6E8"/>
    <a:srgbClr val="84B8DA"/>
    <a:srgbClr val="9C4877"/>
    <a:srgbClr val="2B80B1"/>
    <a:srgbClr val="9CCB3B"/>
    <a:srgbClr val="F5835D"/>
    <a:srgbClr val="E7BB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02"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03/07/2019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1779662"/>
            <a:ext cx="9144000" cy="1115566"/>
          </a:xfrm>
        </p:spPr>
        <p:txBody>
          <a:bodyPr>
            <a:normAutofit fontScale="90000"/>
          </a:bodyPr>
          <a:lstStyle/>
          <a:p>
            <a:r>
              <a:rPr lang="en-GB" sz="3600" dirty="0" smtClean="0"/>
              <a:t>0688 Workgroup</a:t>
            </a:r>
            <a:r>
              <a:rPr lang="en-GB" sz="3600" dirty="0" smtClean="0">
                <a:solidFill>
                  <a:srgbClr val="3E5AA8"/>
                </a:solidFill>
              </a:rPr>
              <a:t/>
            </a:r>
            <a:br>
              <a:rPr lang="en-GB" sz="3600" dirty="0" smtClean="0">
                <a:solidFill>
                  <a:srgbClr val="3E5AA8"/>
                </a:solidFill>
              </a:rPr>
            </a:br>
            <a:r>
              <a:rPr lang="en-GB" sz="2400" dirty="0" smtClean="0"/>
              <a:t>Xoserve Actions</a:t>
            </a:r>
            <a:r>
              <a:rPr lang="en-GB" sz="2400" dirty="0" smtClean="0">
                <a:solidFill>
                  <a:srgbClr val="3E5AA8"/>
                </a:solidFill>
              </a:rPr>
              <a:t/>
            </a:r>
            <a:br>
              <a:rPr lang="en-GB" sz="2400" dirty="0" smtClean="0">
                <a:solidFill>
                  <a:srgbClr val="3E5AA8"/>
                </a:solidFill>
              </a:rPr>
            </a:br>
            <a:endParaRPr lang="en-GB" sz="2400" dirty="0" smtClean="0">
              <a:solidFill>
                <a:srgbClr val="3E5AA8"/>
              </a:solidFill>
            </a:endParaRPr>
          </a:p>
        </p:txBody>
      </p:sp>
      <p:sp>
        <p:nvSpPr>
          <p:cNvPr id="4099" name="Subtitle 2"/>
          <p:cNvSpPr>
            <a:spLocks noGrp="1"/>
          </p:cNvSpPr>
          <p:nvPr>
            <p:ph type="subTitle" sz="quarter" idx="1"/>
          </p:nvPr>
        </p:nvSpPr>
        <p:spPr>
          <a:xfrm>
            <a:off x="0" y="2857202"/>
            <a:ext cx="9144000" cy="578644"/>
          </a:xfrm>
        </p:spPr>
        <p:txBody>
          <a:bodyPr/>
          <a:lstStyle/>
          <a:p>
            <a:r>
              <a:rPr lang="en-GB" sz="2800" dirty="0" smtClean="0">
                <a:solidFill>
                  <a:srgbClr val="3E5AA8"/>
                </a:solidFill>
              </a:rPr>
              <a:t>July 2019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3478"/>
            <a:ext cx="8435280" cy="637580"/>
          </a:xfrm>
        </p:spPr>
        <p:txBody>
          <a:bodyPr/>
          <a:lstStyle/>
          <a:p>
            <a:pPr algn="l"/>
            <a:r>
              <a:rPr lang="en-GB" sz="2400" dirty="0" smtClean="0"/>
              <a:t>Action 0503</a:t>
            </a:r>
            <a:endParaRPr lang="en-GB" sz="2400" dirty="0"/>
          </a:p>
        </p:txBody>
      </p:sp>
      <p:sp>
        <p:nvSpPr>
          <p:cNvPr id="3" name="Content Placeholder 2"/>
          <p:cNvSpPr>
            <a:spLocks noGrp="1"/>
          </p:cNvSpPr>
          <p:nvPr>
            <p:ph idx="1"/>
          </p:nvPr>
        </p:nvSpPr>
        <p:spPr>
          <a:xfrm>
            <a:off x="228600" y="825556"/>
            <a:ext cx="8686800" cy="4194466"/>
          </a:xfrm>
        </p:spPr>
        <p:txBody>
          <a:bodyPr/>
          <a:lstStyle/>
          <a:p>
            <a:pPr marL="0" lvl="0" indent="0">
              <a:spcAft>
                <a:spcPts val="0"/>
              </a:spcAft>
              <a:buSzPts val="1000"/>
              <a:buNone/>
            </a:pPr>
            <a:r>
              <a:rPr lang="en-GB" sz="1800" b="1" i="1" dirty="0" smtClean="0">
                <a:solidFill>
                  <a:srgbClr val="3E5AA8"/>
                </a:solidFill>
                <a:latin typeface="Calibri"/>
                <a:ea typeface="Times New Roman"/>
                <a:cs typeface="Calibri"/>
              </a:rPr>
              <a:t>Confirm when the billing procedure commences for the new ‘customer’ </a:t>
            </a:r>
            <a:r>
              <a:rPr lang="en-GB" sz="1800" dirty="0" smtClean="0">
                <a:solidFill>
                  <a:srgbClr val="3E5AA8"/>
                </a:solidFill>
                <a:latin typeface="Calibri"/>
                <a:ea typeface="Times New Roman"/>
                <a:cs typeface="Calibri"/>
              </a:rPr>
              <a:t>[</a:t>
            </a:r>
            <a:r>
              <a:rPr lang="en-GB" sz="1600" dirty="0" smtClean="0">
                <a:solidFill>
                  <a:srgbClr val="3E5AA8"/>
                </a:solidFill>
                <a:latin typeface="Calibri"/>
                <a:ea typeface="Times New Roman"/>
                <a:cs typeface="Calibri"/>
              </a:rPr>
              <a:t>Supplier/Shipper]</a:t>
            </a:r>
            <a:r>
              <a:rPr lang="en-GB" sz="1600" i="1" dirty="0" smtClean="0">
                <a:solidFill>
                  <a:srgbClr val="3E5AA8"/>
                </a:solidFill>
                <a:latin typeface="Calibri"/>
                <a:ea typeface="Times New Roman"/>
                <a:cs typeface="Calibri"/>
              </a:rPr>
              <a:t>  </a:t>
            </a:r>
          </a:p>
          <a:p>
            <a:pPr lvl="0">
              <a:spcAft>
                <a:spcPts val="0"/>
              </a:spcAft>
              <a:buSzPts val="1000"/>
              <a:tabLst>
                <a:tab pos="457200" algn="l"/>
              </a:tabLst>
            </a:pPr>
            <a:endParaRPr lang="en-GB" sz="800" dirty="0">
              <a:solidFill>
                <a:srgbClr val="3E5AA8"/>
              </a:solidFill>
              <a:latin typeface="Calibri"/>
              <a:ea typeface="Times New Roman"/>
              <a:cs typeface="Calibri"/>
            </a:endParaRPr>
          </a:p>
          <a:p>
            <a:pPr lvl="0">
              <a:buSzPts val="1000"/>
              <a:tabLst>
                <a:tab pos="457200" algn="l"/>
              </a:tabLst>
            </a:pPr>
            <a:r>
              <a:rPr lang="en-GB" sz="1800" dirty="0">
                <a:solidFill>
                  <a:srgbClr val="3E5AA8"/>
                </a:solidFill>
                <a:latin typeface="Calibri"/>
                <a:ea typeface="Times New Roman"/>
                <a:cs typeface="Calibri"/>
              </a:rPr>
              <a:t>The failing Supplier and the Supplier of Last Resort (SoLR) may have </a:t>
            </a:r>
            <a:r>
              <a:rPr lang="en-GB" sz="1800" dirty="0" smtClean="0">
                <a:solidFill>
                  <a:srgbClr val="3E5AA8"/>
                </a:solidFill>
                <a:latin typeface="Calibri"/>
                <a:ea typeface="Times New Roman"/>
                <a:cs typeface="Calibri"/>
              </a:rPr>
              <a:t>contractual relationships </a:t>
            </a:r>
            <a:r>
              <a:rPr lang="en-GB" sz="1800" dirty="0">
                <a:solidFill>
                  <a:srgbClr val="3E5AA8"/>
                </a:solidFill>
                <a:latin typeface="Calibri"/>
                <a:ea typeface="Times New Roman"/>
                <a:cs typeface="Calibri"/>
              </a:rPr>
              <a:t>with the same Shipper or, different </a:t>
            </a:r>
            <a:r>
              <a:rPr lang="en-GB" sz="1800" dirty="0" smtClean="0">
                <a:solidFill>
                  <a:srgbClr val="3E5AA8"/>
                </a:solidFill>
                <a:latin typeface="Calibri"/>
                <a:ea typeface="Times New Roman"/>
                <a:cs typeface="Calibri"/>
              </a:rPr>
              <a:t>Shippers   </a:t>
            </a:r>
          </a:p>
          <a:p>
            <a:pPr lvl="0">
              <a:spcAft>
                <a:spcPts val="0"/>
              </a:spcAft>
              <a:buSzPts val="1000"/>
              <a:tabLst>
                <a:tab pos="457200" algn="l"/>
              </a:tabLst>
            </a:pPr>
            <a:r>
              <a:rPr lang="en-GB" sz="1800" dirty="0" smtClean="0">
                <a:solidFill>
                  <a:srgbClr val="3E5AA8"/>
                </a:solidFill>
                <a:latin typeface="Calibri"/>
                <a:ea typeface="Times New Roman"/>
                <a:cs typeface="Calibri"/>
              </a:rPr>
              <a:t>The Shipper (of the failing Supplier) will submit a GEA file into Xoserve systems  with the effective date in line with Ofgem’s notice of SOLR appointment </a:t>
            </a:r>
          </a:p>
          <a:p>
            <a:pPr lvl="0">
              <a:spcAft>
                <a:spcPts val="0"/>
              </a:spcAft>
              <a:buSzPts val="1000"/>
              <a:tabLst>
                <a:tab pos="457200" algn="l"/>
              </a:tabLst>
            </a:pPr>
            <a:r>
              <a:rPr lang="en-GB" sz="1800" dirty="0" smtClean="0">
                <a:solidFill>
                  <a:srgbClr val="3E5AA8"/>
                </a:solidFill>
                <a:latin typeface="Calibri"/>
                <a:ea typeface="Times New Roman"/>
                <a:cs typeface="Calibri"/>
              </a:rPr>
              <a:t>The GEA file notifies Xoserve of the update of the new Supplier ID and associates it to the portfolio (Meter Point Reference Numbers) </a:t>
            </a:r>
          </a:p>
          <a:p>
            <a:pPr lvl="0">
              <a:spcAft>
                <a:spcPts val="0"/>
              </a:spcAft>
              <a:buSzPts val="1000"/>
              <a:tabLst>
                <a:tab pos="457200" algn="l"/>
              </a:tabLst>
            </a:pPr>
            <a:r>
              <a:rPr lang="en-GB" sz="1800" dirty="0" smtClean="0">
                <a:solidFill>
                  <a:srgbClr val="3E5AA8"/>
                </a:solidFill>
                <a:latin typeface="Calibri"/>
                <a:ea typeface="Times New Roman"/>
                <a:cs typeface="Calibri"/>
              </a:rPr>
              <a:t>Invoicing will continue to be attributed to the appointed Shipper. If the portfolio is to change Shipper due to the Suppliers commercial preference the portfolio will be migrated to change ownership via the existing Supply Point </a:t>
            </a:r>
            <a:r>
              <a:rPr lang="en-GB" sz="1800" dirty="0">
                <a:solidFill>
                  <a:srgbClr val="3E5AA8"/>
                </a:solidFill>
                <a:latin typeface="Calibri"/>
                <a:ea typeface="Times New Roman"/>
                <a:cs typeface="Calibri"/>
              </a:rPr>
              <a:t>T</a:t>
            </a:r>
            <a:r>
              <a:rPr lang="en-GB" sz="1800" dirty="0" smtClean="0">
                <a:solidFill>
                  <a:srgbClr val="3E5AA8"/>
                </a:solidFill>
                <a:latin typeface="Calibri"/>
                <a:ea typeface="Times New Roman"/>
                <a:cs typeface="Calibri"/>
              </a:rPr>
              <a:t>ransfer process  </a:t>
            </a:r>
            <a:endParaRPr lang="en-GB" sz="1800" dirty="0">
              <a:solidFill>
                <a:srgbClr val="3E5AA8"/>
              </a:solidFill>
              <a:latin typeface="Calibri"/>
              <a:ea typeface="Times New Roman"/>
              <a:cs typeface="Calibri"/>
            </a:endParaRPr>
          </a:p>
        </p:txBody>
      </p:sp>
    </p:spTree>
    <p:extLst>
      <p:ext uri="{BB962C8B-B14F-4D97-AF65-F5344CB8AC3E}">
        <p14:creationId xmlns:p14="http://schemas.microsoft.com/office/powerpoint/2010/main" val="752352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3478"/>
            <a:ext cx="8435280" cy="637580"/>
          </a:xfrm>
        </p:spPr>
        <p:txBody>
          <a:bodyPr/>
          <a:lstStyle/>
          <a:p>
            <a:pPr algn="l"/>
            <a:r>
              <a:rPr lang="en-GB" sz="2400" dirty="0" smtClean="0"/>
              <a:t>Action 0605</a:t>
            </a:r>
            <a:endParaRPr lang="en-GB" sz="2400" dirty="0"/>
          </a:p>
        </p:txBody>
      </p:sp>
      <p:sp>
        <p:nvSpPr>
          <p:cNvPr id="3" name="Content Placeholder 2"/>
          <p:cNvSpPr>
            <a:spLocks noGrp="1"/>
          </p:cNvSpPr>
          <p:nvPr>
            <p:ph idx="1"/>
          </p:nvPr>
        </p:nvSpPr>
        <p:spPr>
          <a:xfrm>
            <a:off x="228600" y="699542"/>
            <a:ext cx="8686800" cy="4320480"/>
          </a:xfrm>
        </p:spPr>
        <p:txBody>
          <a:bodyPr>
            <a:normAutofit lnSpcReduction="10000"/>
          </a:bodyPr>
          <a:lstStyle/>
          <a:p>
            <a:pPr marL="0" lvl="0" indent="0">
              <a:spcAft>
                <a:spcPts val="0"/>
              </a:spcAft>
              <a:buSzPts val="1000"/>
              <a:buNone/>
            </a:pPr>
            <a:r>
              <a:rPr lang="en-GB" sz="1800" b="1" i="1" dirty="0" smtClean="0">
                <a:solidFill>
                  <a:srgbClr val="3E5AA8"/>
                </a:solidFill>
                <a:latin typeface="Calibri"/>
                <a:ea typeface="Times New Roman"/>
                <a:cs typeface="Calibri"/>
              </a:rPr>
              <a:t>How far back can the transfer of the meter points to the SoLR be backdated?</a:t>
            </a:r>
          </a:p>
          <a:p>
            <a:pPr marL="0" lvl="0" indent="0">
              <a:spcAft>
                <a:spcPts val="0"/>
              </a:spcAft>
              <a:buSzPts val="1000"/>
              <a:buNone/>
            </a:pPr>
            <a:endParaRPr lang="en-GB" sz="800" dirty="0">
              <a:solidFill>
                <a:srgbClr val="3E5AA8"/>
              </a:solidFill>
              <a:latin typeface="Calibri"/>
              <a:ea typeface="Times New Roman"/>
              <a:cs typeface="Calibri"/>
            </a:endParaRPr>
          </a:p>
          <a:p>
            <a:pPr lvl="0">
              <a:buSzPts val="1000"/>
              <a:tabLst>
                <a:tab pos="457200" algn="l"/>
              </a:tabLst>
            </a:pPr>
            <a:r>
              <a:rPr lang="en-GB" sz="1800" dirty="0" smtClean="0">
                <a:solidFill>
                  <a:srgbClr val="3E5AA8"/>
                </a:solidFill>
                <a:latin typeface="Calibri"/>
                <a:ea typeface="Times New Roman"/>
                <a:cs typeface="Calibri"/>
              </a:rPr>
              <a:t>Ofgem notifies industry of: </a:t>
            </a:r>
          </a:p>
          <a:p>
            <a:pPr lvl="1">
              <a:buSzPts val="1000"/>
              <a:tabLst>
                <a:tab pos="457200" algn="l"/>
              </a:tabLst>
            </a:pPr>
            <a:r>
              <a:rPr lang="en-GB" sz="1600" dirty="0" smtClean="0">
                <a:solidFill>
                  <a:srgbClr val="3E5AA8"/>
                </a:solidFill>
                <a:latin typeface="Calibri"/>
                <a:ea typeface="Times New Roman"/>
                <a:cs typeface="Calibri"/>
              </a:rPr>
              <a:t>Failed Supplier; Request customers to take meter readings; this is generally considered the Supplier c</a:t>
            </a:r>
            <a:r>
              <a:rPr lang="en-GB" sz="1600" i="1" dirty="0" smtClean="0">
                <a:solidFill>
                  <a:srgbClr val="3E5AA8"/>
                </a:solidFill>
                <a:latin typeface="Calibri"/>
                <a:ea typeface="Times New Roman"/>
                <a:cs typeface="Calibri"/>
              </a:rPr>
              <a:t>eased </a:t>
            </a:r>
            <a:r>
              <a:rPr lang="en-GB" sz="1600" i="1" smtClean="0">
                <a:solidFill>
                  <a:srgbClr val="3E5AA8"/>
                </a:solidFill>
                <a:latin typeface="Calibri"/>
                <a:ea typeface="Times New Roman"/>
                <a:cs typeface="Calibri"/>
              </a:rPr>
              <a:t>status date</a:t>
            </a:r>
            <a:endParaRPr lang="en-GB" sz="1600" i="1" dirty="0" smtClean="0">
              <a:solidFill>
                <a:srgbClr val="3E5AA8"/>
              </a:solidFill>
              <a:latin typeface="Calibri"/>
              <a:ea typeface="Times New Roman"/>
              <a:cs typeface="Calibri"/>
            </a:endParaRPr>
          </a:p>
          <a:p>
            <a:pPr lvl="1">
              <a:buSzPts val="1000"/>
              <a:tabLst>
                <a:tab pos="457200" algn="l"/>
              </a:tabLst>
            </a:pPr>
            <a:r>
              <a:rPr lang="en-GB" sz="1600" dirty="0" smtClean="0">
                <a:solidFill>
                  <a:srgbClr val="3E5AA8"/>
                </a:solidFill>
                <a:latin typeface="Calibri"/>
                <a:ea typeface="Times New Roman"/>
                <a:cs typeface="Calibri"/>
              </a:rPr>
              <a:t>The SoLR Appointment Date</a:t>
            </a:r>
          </a:p>
          <a:p>
            <a:pPr lvl="0">
              <a:buSzPts val="1000"/>
              <a:tabLst>
                <a:tab pos="457200" algn="l"/>
              </a:tabLst>
            </a:pPr>
            <a:r>
              <a:rPr lang="en-GB" sz="1800" dirty="0" smtClean="0">
                <a:solidFill>
                  <a:srgbClr val="3E5AA8"/>
                </a:solidFill>
                <a:latin typeface="Calibri"/>
                <a:ea typeface="Times New Roman"/>
                <a:cs typeface="Calibri"/>
              </a:rPr>
              <a:t>Xoserve is informed by the Shipper (failing Supplier) the portfolio is to be transferred (GEA file); the date of transfer is the SoLR Appointment Date – not the Supplier </a:t>
            </a:r>
            <a:r>
              <a:rPr lang="en-GB" sz="1800" i="1" dirty="0" smtClean="0">
                <a:solidFill>
                  <a:srgbClr val="3E5AA8"/>
                </a:solidFill>
                <a:latin typeface="Calibri"/>
                <a:ea typeface="Times New Roman"/>
                <a:cs typeface="Calibri"/>
              </a:rPr>
              <a:t>ceased status date</a:t>
            </a:r>
            <a:r>
              <a:rPr lang="en-GB" sz="1800" dirty="0" smtClean="0">
                <a:solidFill>
                  <a:srgbClr val="3E5AA8"/>
                </a:solidFill>
                <a:latin typeface="Calibri"/>
                <a:ea typeface="Times New Roman"/>
                <a:cs typeface="Calibri"/>
              </a:rPr>
              <a:t> (likely to be different)    </a:t>
            </a:r>
          </a:p>
          <a:p>
            <a:pPr lvl="0">
              <a:spcAft>
                <a:spcPts val="0"/>
              </a:spcAft>
              <a:buSzPts val="1000"/>
              <a:tabLst>
                <a:tab pos="457200" algn="l"/>
              </a:tabLst>
            </a:pPr>
            <a:r>
              <a:rPr lang="en-GB" sz="1800" dirty="0" smtClean="0">
                <a:solidFill>
                  <a:srgbClr val="3E5AA8"/>
                </a:solidFill>
                <a:latin typeface="Calibri"/>
                <a:ea typeface="Times New Roman"/>
                <a:cs typeface="Calibri"/>
              </a:rPr>
              <a:t>A Project Nexus requirement removed the restriction as to how far back SoLR meter points can be back-dated. Pragmatically, the SoLR meter points would not be back-dated prior to the Supplier </a:t>
            </a:r>
            <a:r>
              <a:rPr lang="en-GB" sz="1800" i="1" dirty="0">
                <a:solidFill>
                  <a:srgbClr val="3E5AA8"/>
                </a:solidFill>
                <a:latin typeface="Calibri"/>
                <a:ea typeface="Times New Roman"/>
                <a:cs typeface="Calibri"/>
              </a:rPr>
              <a:t>ceased status date</a:t>
            </a:r>
            <a:r>
              <a:rPr lang="en-GB" sz="1800" dirty="0" smtClean="0">
                <a:solidFill>
                  <a:srgbClr val="3E5AA8"/>
                </a:solidFill>
                <a:latin typeface="Calibri"/>
                <a:ea typeface="Times New Roman"/>
                <a:cs typeface="Calibri"/>
              </a:rPr>
              <a:t>; nor would it be backdated prior to the previous invoice</a:t>
            </a:r>
          </a:p>
          <a:p>
            <a:pPr lvl="0">
              <a:spcAft>
                <a:spcPts val="0"/>
              </a:spcAft>
              <a:buSzPts val="1000"/>
              <a:tabLst>
                <a:tab pos="457200" algn="l"/>
              </a:tabLst>
            </a:pPr>
            <a:r>
              <a:rPr lang="en-GB" sz="1800" dirty="0" smtClean="0">
                <a:solidFill>
                  <a:srgbClr val="3E5AA8"/>
                </a:solidFill>
                <a:latin typeface="Calibri"/>
                <a:ea typeface="Times New Roman"/>
                <a:cs typeface="Calibri"/>
              </a:rPr>
              <a:t>The formal alignment of the SoLR Appointment Date to the Supplier </a:t>
            </a:r>
            <a:r>
              <a:rPr lang="en-GB" sz="1800" i="1" dirty="0">
                <a:solidFill>
                  <a:srgbClr val="3E5AA8"/>
                </a:solidFill>
                <a:latin typeface="Calibri"/>
                <a:ea typeface="Times New Roman"/>
                <a:cs typeface="Calibri"/>
              </a:rPr>
              <a:t>ceased status date </a:t>
            </a:r>
            <a:r>
              <a:rPr lang="en-GB" sz="1800" dirty="0" smtClean="0">
                <a:solidFill>
                  <a:srgbClr val="3E5AA8"/>
                </a:solidFill>
                <a:latin typeface="Calibri"/>
                <a:ea typeface="Times New Roman"/>
                <a:cs typeface="Calibri"/>
              </a:rPr>
              <a:t>removes the issue CNG Ltd is proposing to resolve with 0688 – this however requires Ofgem consideration and direction</a:t>
            </a:r>
            <a:endParaRPr lang="en-GB" sz="1800" dirty="0">
              <a:solidFill>
                <a:srgbClr val="3E5AA8"/>
              </a:solidFill>
              <a:latin typeface="Calibri"/>
              <a:ea typeface="Times New Roman"/>
              <a:cs typeface="Calibri"/>
            </a:endParaRPr>
          </a:p>
        </p:txBody>
      </p:sp>
    </p:spTree>
    <p:extLst>
      <p:ext uri="{BB962C8B-B14F-4D97-AF65-F5344CB8AC3E}">
        <p14:creationId xmlns:p14="http://schemas.microsoft.com/office/powerpoint/2010/main" val="405570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3478"/>
            <a:ext cx="8435280" cy="637580"/>
          </a:xfrm>
        </p:spPr>
        <p:txBody>
          <a:bodyPr/>
          <a:lstStyle/>
          <a:p>
            <a:pPr algn="l"/>
            <a:r>
              <a:rPr lang="en-GB" sz="2400" dirty="0" smtClean="0"/>
              <a:t>Action 0606 </a:t>
            </a:r>
            <a:endParaRPr lang="en-GB" sz="2400" dirty="0"/>
          </a:p>
        </p:txBody>
      </p:sp>
      <p:sp>
        <p:nvSpPr>
          <p:cNvPr id="3" name="Content Placeholder 2"/>
          <p:cNvSpPr>
            <a:spLocks noGrp="1"/>
          </p:cNvSpPr>
          <p:nvPr>
            <p:ph idx="1"/>
          </p:nvPr>
        </p:nvSpPr>
        <p:spPr>
          <a:xfrm>
            <a:off x="228600" y="699542"/>
            <a:ext cx="8686800" cy="4320480"/>
          </a:xfrm>
        </p:spPr>
        <p:txBody>
          <a:bodyPr>
            <a:normAutofit/>
          </a:bodyPr>
          <a:lstStyle/>
          <a:p>
            <a:pPr marL="0" lvl="0" indent="0">
              <a:spcAft>
                <a:spcPts val="0"/>
              </a:spcAft>
              <a:buSzPts val="1000"/>
              <a:buNone/>
            </a:pPr>
            <a:r>
              <a:rPr lang="en-GB" sz="1800" b="1" i="1" dirty="0" smtClean="0">
                <a:solidFill>
                  <a:srgbClr val="3E5AA8"/>
                </a:solidFill>
                <a:latin typeface="Calibri"/>
                <a:ea typeface="Times New Roman"/>
                <a:cs typeface="Calibri"/>
              </a:rPr>
              <a:t>What is the timeframe for the recent 9 SoLR events and information on costs, transfer time and indicators of materiality could be identified;</a:t>
            </a:r>
          </a:p>
          <a:p>
            <a:pPr marL="0" lvl="0" indent="0">
              <a:spcAft>
                <a:spcPts val="0"/>
              </a:spcAft>
              <a:buSzPts val="1000"/>
              <a:buNone/>
            </a:pPr>
            <a:endParaRPr lang="en-GB" sz="1800" b="1" i="1" dirty="0">
              <a:solidFill>
                <a:srgbClr val="3E5AA8"/>
              </a:solidFill>
              <a:latin typeface="Calibri"/>
              <a:ea typeface="Times New Roman"/>
              <a:cs typeface="Calibri"/>
            </a:endParaRPr>
          </a:p>
          <a:p>
            <a:pPr>
              <a:buSzPts val="1000"/>
            </a:pPr>
            <a:r>
              <a:rPr lang="en-GB" sz="1800" dirty="0" smtClean="0">
                <a:solidFill>
                  <a:srgbClr val="3E5AA8"/>
                </a:solidFill>
                <a:latin typeface="Calibri"/>
                <a:ea typeface="Times New Roman"/>
                <a:cs typeface="Calibri"/>
              </a:rPr>
              <a:t>Timeframe of the recent 9 SoLR events follows on the next two slides</a:t>
            </a:r>
          </a:p>
          <a:p>
            <a:pPr>
              <a:buSzPts val="1000"/>
            </a:pPr>
            <a:r>
              <a:rPr lang="en-GB" sz="1800" dirty="0" smtClean="0">
                <a:solidFill>
                  <a:srgbClr val="3E5AA8"/>
                </a:solidFill>
                <a:latin typeface="Calibri"/>
                <a:ea typeface="Times New Roman"/>
                <a:cs typeface="Calibri"/>
              </a:rPr>
              <a:t>Information on costs and indicators of materiality are generally confidential between the failed supplier and the SoLR although Ofgem does publish details of SoLR claims</a:t>
            </a:r>
          </a:p>
          <a:p>
            <a:pPr>
              <a:buSzPts val="1000"/>
            </a:pPr>
            <a:r>
              <a:rPr lang="en-GB" sz="1800" dirty="0" smtClean="0">
                <a:solidFill>
                  <a:srgbClr val="3E5AA8"/>
                </a:solidFill>
                <a:latin typeface="Calibri"/>
                <a:ea typeface="Times New Roman"/>
                <a:cs typeface="Calibri"/>
              </a:rPr>
              <a:t>There is no publicly available information relating to Shipper SoLR losses    </a:t>
            </a:r>
          </a:p>
          <a:p>
            <a:pPr marL="0" lvl="0" indent="0">
              <a:spcAft>
                <a:spcPts val="0"/>
              </a:spcAft>
              <a:buSzPts val="1000"/>
              <a:buNone/>
            </a:pPr>
            <a:endParaRPr lang="en-GB" sz="1800" b="1" i="1" dirty="0" smtClean="0">
              <a:solidFill>
                <a:srgbClr val="3E5AA8"/>
              </a:solidFill>
              <a:latin typeface="Calibri"/>
              <a:ea typeface="Times New Roman"/>
              <a:cs typeface="Calibri"/>
            </a:endParaRPr>
          </a:p>
        </p:txBody>
      </p:sp>
    </p:spTree>
    <p:extLst>
      <p:ext uri="{BB962C8B-B14F-4D97-AF65-F5344CB8AC3E}">
        <p14:creationId xmlns:p14="http://schemas.microsoft.com/office/powerpoint/2010/main" val="3862577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20538"/>
            <a:ext cx="8579296" cy="637580"/>
          </a:xfrm>
        </p:spPr>
        <p:txBody>
          <a:bodyPr>
            <a:normAutofit fontScale="90000"/>
          </a:bodyPr>
          <a:lstStyle/>
          <a:p>
            <a:pPr algn="l"/>
            <a:r>
              <a:rPr lang="en-GB" dirty="0" smtClean="0"/>
              <a:t>Action 606: Supplier of Last Resort (SoLR) Events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27296044"/>
              </p:ext>
            </p:extLst>
          </p:nvPr>
        </p:nvGraphicFramePr>
        <p:xfrm>
          <a:off x="179512" y="669948"/>
          <a:ext cx="8784974" cy="3485978"/>
        </p:xfrm>
        <a:graphic>
          <a:graphicData uri="http://schemas.openxmlformats.org/drawingml/2006/table">
            <a:tbl>
              <a:tblPr firstRow="1" bandRow="1">
                <a:tableStyleId>{5C22544A-7EE6-4342-B048-85BDC9FD1C3A}</a:tableStyleId>
              </a:tblPr>
              <a:tblGrid>
                <a:gridCol w="1224136"/>
                <a:gridCol w="1728192"/>
                <a:gridCol w="1080120"/>
                <a:gridCol w="1440160"/>
                <a:gridCol w="1512168"/>
                <a:gridCol w="1800198"/>
              </a:tblGrid>
              <a:tr h="10314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0" kern="1200" dirty="0" smtClean="0">
                          <a:solidFill>
                            <a:schemeClr val="lt1"/>
                          </a:solidFill>
                          <a:effectLst/>
                          <a:latin typeface="+mn-lt"/>
                          <a:ea typeface="+mn-ea"/>
                          <a:cs typeface="+mn-cs"/>
                        </a:rPr>
                        <a:t>Ofgem protects customers of failed supplier </a:t>
                      </a:r>
                      <a:r>
                        <a:rPr lang="en-US" sz="1100" b="1" i="1" kern="1200" dirty="0" smtClean="0">
                          <a:solidFill>
                            <a:schemeClr val="lt1"/>
                          </a:solidFill>
                          <a:effectLst/>
                          <a:latin typeface="+mn-lt"/>
                          <a:ea typeface="+mn-ea"/>
                          <a:cs typeface="+mn-cs"/>
                        </a:rPr>
                        <a:t>(‘ceased status date’)</a:t>
                      </a:r>
                    </a:p>
                    <a:p>
                      <a:endParaRPr lang="en-GB" sz="1100" i="1" dirty="0"/>
                    </a:p>
                  </a:txBody>
                  <a:tcPr/>
                </a:tc>
                <a:tc>
                  <a:txBody>
                    <a:bodyPr/>
                    <a:lstStyle/>
                    <a:p>
                      <a:pPr algn="l"/>
                      <a:r>
                        <a:rPr lang="en-GB" sz="1100" dirty="0" smtClean="0"/>
                        <a:t>Date Licence Revoked         (</a:t>
                      </a:r>
                      <a:r>
                        <a:rPr lang="en-GB" sz="1100" baseline="0" dirty="0" smtClean="0"/>
                        <a:t>SoLR Appoint’ Date)</a:t>
                      </a:r>
                      <a:endParaRPr lang="en-GB" sz="1100" dirty="0"/>
                    </a:p>
                  </a:txBody>
                  <a:tcPr/>
                </a:tc>
                <a:tc>
                  <a:txBody>
                    <a:bodyPr/>
                    <a:lstStyle/>
                    <a:p>
                      <a:r>
                        <a:rPr lang="en-GB" sz="1100" dirty="0" smtClean="0"/>
                        <a:t>Portfolio</a:t>
                      </a:r>
                      <a:r>
                        <a:rPr lang="en-GB" sz="1100" baseline="0" dirty="0" smtClean="0"/>
                        <a:t> Size</a:t>
                      </a:r>
                    </a:p>
                    <a:p>
                      <a:r>
                        <a:rPr lang="en-GB" sz="1100" baseline="0" dirty="0" smtClean="0"/>
                        <a:t>   (MPRNs) </a:t>
                      </a:r>
                      <a:endParaRPr lang="en-GB" sz="1100" dirty="0"/>
                    </a:p>
                  </a:txBody>
                  <a:tcPr/>
                </a:tc>
                <a:tc>
                  <a:txBody>
                    <a:bodyPr/>
                    <a:lstStyle/>
                    <a:p>
                      <a:r>
                        <a:rPr lang="en-GB" sz="1100" dirty="0" smtClean="0"/>
                        <a:t>Supplier Portfolio migrated?  Yes/No</a:t>
                      </a:r>
                      <a:endParaRPr lang="en-GB" sz="1100" dirty="0"/>
                    </a:p>
                  </a:txBody>
                  <a:tcPr/>
                </a:tc>
                <a:tc>
                  <a:txBody>
                    <a:bodyPr/>
                    <a:lstStyle/>
                    <a:p>
                      <a:r>
                        <a:rPr lang="en-GB" sz="1100" dirty="0" smtClean="0"/>
                        <a:t>Supplier</a:t>
                      </a:r>
                      <a:r>
                        <a:rPr lang="en-GB" sz="1100" baseline="0" dirty="0" smtClean="0"/>
                        <a:t> P</a:t>
                      </a:r>
                      <a:r>
                        <a:rPr lang="en-GB" sz="1100" dirty="0" smtClean="0"/>
                        <a:t>ortfolio  migrated to different</a:t>
                      </a:r>
                      <a:r>
                        <a:rPr lang="en-GB" sz="1100" baseline="0" dirty="0" smtClean="0"/>
                        <a:t> </a:t>
                      </a:r>
                      <a:r>
                        <a:rPr lang="en-GB" sz="1100" dirty="0" smtClean="0"/>
                        <a:t>Shipper? </a:t>
                      </a:r>
                      <a:endParaRPr lang="en-GB" sz="1100" dirty="0"/>
                    </a:p>
                  </a:txBody>
                  <a:tcPr/>
                </a:tc>
                <a:tc>
                  <a:txBody>
                    <a:bodyPr/>
                    <a:lstStyle/>
                    <a:p>
                      <a:r>
                        <a:rPr lang="en-GB" sz="1100" dirty="0" smtClean="0"/>
                        <a:t>Time to</a:t>
                      </a:r>
                      <a:r>
                        <a:rPr lang="en-GB" sz="1100" baseline="0" dirty="0" smtClean="0"/>
                        <a:t> update Supplier record against portfolio</a:t>
                      </a:r>
                      <a:r>
                        <a:rPr lang="en-GB" sz="1100" dirty="0" smtClean="0"/>
                        <a:t> to SoLR</a:t>
                      </a:r>
                      <a:endParaRPr lang="en-GB" sz="1100" dirty="0"/>
                    </a:p>
                  </a:txBody>
                  <a:tcPr/>
                </a:tc>
              </a:tr>
              <a:tr h="269378">
                <a:tc>
                  <a:txBody>
                    <a:bodyPr/>
                    <a:lstStyle/>
                    <a:p>
                      <a:r>
                        <a:rPr lang="en-GB" sz="1100" dirty="0" smtClean="0"/>
                        <a:t>11.03.2019</a:t>
                      </a:r>
                      <a:endParaRPr lang="en-GB" sz="1100" dirty="0"/>
                    </a:p>
                  </a:txBody>
                  <a:tcPr/>
                </a:tc>
                <a:tc>
                  <a:txBody>
                    <a:bodyPr/>
                    <a:lstStyle/>
                    <a:p>
                      <a:pPr algn="ctr"/>
                      <a:r>
                        <a:rPr lang="en-GB" sz="1100" dirty="0" smtClean="0"/>
                        <a:t>15.03.2019</a:t>
                      </a:r>
                      <a:endParaRPr lang="en-GB" sz="1100" dirty="0"/>
                    </a:p>
                  </a:txBody>
                  <a:tcPr/>
                </a:tc>
                <a:tc>
                  <a:txBody>
                    <a:bodyPr/>
                    <a:lstStyle/>
                    <a:p>
                      <a:pPr algn="r"/>
                      <a:r>
                        <a:rPr lang="en-GB" sz="1100" dirty="0" smtClean="0"/>
                        <a:t>17,000</a:t>
                      </a:r>
                      <a:endParaRPr lang="en-GB" sz="1100" dirty="0"/>
                    </a:p>
                  </a:txBody>
                  <a:tcPr/>
                </a:tc>
                <a:tc>
                  <a:txBody>
                    <a:bodyPr/>
                    <a:lstStyle/>
                    <a:p>
                      <a:pPr algn="ctr"/>
                      <a:r>
                        <a:rPr lang="en-GB" sz="1100" dirty="0" smtClean="0"/>
                        <a:t>Yes</a:t>
                      </a:r>
                      <a:r>
                        <a:rPr lang="en-GB" sz="1100" baseline="0" dirty="0" smtClean="0"/>
                        <a:t> </a:t>
                      </a:r>
                      <a:endParaRPr lang="en-GB" sz="1100" dirty="0"/>
                    </a:p>
                  </a:txBody>
                  <a:tcPr/>
                </a:tc>
                <a:tc>
                  <a:txBody>
                    <a:bodyPr/>
                    <a:lstStyle/>
                    <a:p>
                      <a:pPr algn="ctr"/>
                      <a:r>
                        <a:rPr lang="en-GB" sz="1100" dirty="0" smtClean="0"/>
                        <a:t>Yes </a:t>
                      </a:r>
                      <a:endParaRPr lang="en-GB" sz="1100" dirty="0"/>
                    </a:p>
                  </a:txBody>
                  <a:tcPr/>
                </a:tc>
                <a:tc>
                  <a:txBody>
                    <a:bodyPr/>
                    <a:lstStyle/>
                    <a:p>
                      <a:r>
                        <a:rPr lang="en-GB" sz="1100" dirty="0" smtClean="0"/>
                        <a:t>Same day </a:t>
                      </a:r>
                      <a:endParaRPr lang="en-GB" sz="1100" dirty="0"/>
                    </a:p>
                  </a:txBody>
                  <a:tcPr/>
                </a:tc>
              </a:tr>
              <a:tr h="255992">
                <a:tc>
                  <a:txBody>
                    <a:bodyPr/>
                    <a:lstStyle/>
                    <a:p>
                      <a:r>
                        <a:rPr lang="en-GB" sz="1100" dirty="0" smtClean="0"/>
                        <a:t>25.01.2019</a:t>
                      </a:r>
                      <a:endParaRPr lang="en-GB" sz="1100" dirty="0"/>
                    </a:p>
                  </a:txBody>
                  <a:tcPr/>
                </a:tc>
                <a:tc>
                  <a:txBody>
                    <a:bodyPr/>
                    <a:lstStyle/>
                    <a:p>
                      <a:pPr algn="ctr"/>
                      <a:r>
                        <a:rPr lang="en-GB" sz="1100" dirty="0" smtClean="0"/>
                        <a:t>31.01.2019</a:t>
                      </a:r>
                      <a:endParaRPr lang="en-GB" sz="1100" dirty="0"/>
                    </a:p>
                  </a:txBody>
                  <a:tcPr/>
                </a:tc>
                <a:tc>
                  <a:txBody>
                    <a:bodyPr/>
                    <a:lstStyle/>
                    <a:p>
                      <a:pPr algn="r"/>
                      <a:r>
                        <a:rPr lang="en-GB" sz="1100" dirty="0" smtClean="0"/>
                        <a:t>21,197</a:t>
                      </a:r>
                      <a:endParaRPr lang="en-GB" sz="1100" dirty="0"/>
                    </a:p>
                  </a:txBody>
                  <a:tcPr/>
                </a:tc>
                <a:tc>
                  <a:txBody>
                    <a:bodyPr/>
                    <a:lstStyle/>
                    <a:p>
                      <a:pPr algn="ctr"/>
                      <a:r>
                        <a:rPr lang="en-GB" sz="1100" dirty="0" smtClean="0"/>
                        <a:t>Yes </a:t>
                      </a:r>
                      <a:endParaRPr lang="en-GB" sz="1100" dirty="0"/>
                    </a:p>
                  </a:txBody>
                  <a:tcPr/>
                </a:tc>
                <a:tc>
                  <a:txBody>
                    <a:bodyPr/>
                    <a:lstStyle/>
                    <a:p>
                      <a:pPr algn="ctr"/>
                      <a:r>
                        <a:rPr lang="en-GB" sz="1100" dirty="0" smtClean="0"/>
                        <a:t>Yes </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Same day</a:t>
                      </a:r>
                      <a:endParaRPr lang="en-GB" sz="1100" dirty="0"/>
                    </a:p>
                  </a:txBody>
                  <a:tcPr/>
                </a:tc>
              </a:tr>
              <a:tr h="270750">
                <a:tc>
                  <a:txBody>
                    <a:bodyPr/>
                    <a:lstStyle/>
                    <a:p>
                      <a:r>
                        <a:rPr lang="en-GB" sz="1100" dirty="0" smtClean="0"/>
                        <a:t>10.01.2019</a:t>
                      </a:r>
                      <a:endParaRPr lang="en-GB" sz="1100" dirty="0"/>
                    </a:p>
                  </a:txBody>
                  <a:tcPr/>
                </a:tc>
                <a:tc>
                  <a:txBody>
                    <a:bodyPr/>
                    <a:lstStyle/>
                    <a:p>
                      <a:pPr algn="ctr"/>
                      <a:r>
                        <a:rPr lang="en-GB" sz="1100" dirty="0" smtClean="0"/>
                        <a:t>12.01.2019</a:t>
                      </a:r>
                      <a:endParaRPr lang="en-GB" sz="1100" dirty="0"/>
                    </a:p>
                  </a:txBody>
                  <a:tcPr/>
                </a:tc>
                <a:tc>
                  <a:txBody>
                    <a:bodyPr/>
                    <a:lstStyle/>
                    <a:p>
                      <a:pPr algn="r"/>
                      <a:r>
                        <a:rPr lang="en-GB" sz="1100" dirty="0" smtClean="0"/>
                        <a:t>186,277</a:t>
                      </a:r>
                      <a:endParaRPr lang="en-GB" sz="1100" dirty="0"/>
                    </a:p>
                  </a:txBody>
                  <a:tcPr/>
                </a:tc>
                <a:tc>
                  <a:txBody>
                    <a:bodyPr/>
                    <a:lstStyle/>
                    <a:p>
                      <a:pPr algn="ctr"/>
                      <a:r>
                        <a:rPr lang="en-GB" sz="1100" dirty="0" smtClean="0"/>
                        <a:t>Yes</a:t>
                      </a:r>
                      <a:endParaRPr lang="en-GB" sz="1100" dirty="0"/>
                    </a:p>
                  </a:txBody>
                  <a:tcPr/>
                </a:tc>
                <a:tc>
                  <a:txBody>
                    <a:bodyPr/>
                    <a:lstStyle/>
                    <a:p>
                      <a:pPr algn="ctr"/>
                      <a:r>
                        <a:rPr lang="en-GB" sz="1100" dirty="0" smtClean="0"/>
                        <a:t>Yes</a:t>
                      </a:r>
                      <a:endParaRPr lang="en-GB" sz="1100" dirty="0"/>
                    </a:p>
                  </a:txBody>
                  <a:tcPr/>
                </a:tc>
                <a:tc>
                  <a:txBody>
                    <a:bodyPr/>
                    <a:lstStyle/>
                    <a:p>
                      <a:r>
                        <a:rPr lang="en-GB" sz="1100" dirty="0" smtClean="0"/>
                        <a:t>Not</a:t>
                      </a:r>
                      <a:r>
                        <a:rPr lang="en-GB" sz="1100" baseline="0" dirty="0" smtClean="0"/>
                        <a:t> required</a:t>
                      </a:r>
                      <a:endParaRPr lang="en-GB" sz="1100" dirty="0"/>
                    </a:p>
                  </a:txBody>
                  <a:tcPr/>
                </a:tc>
              </a:tr>
              <a:tr h="270750">
                <a:tc>
                  <a:txBody>
                    <a:bodyPr/>
                    <a:lstStyle/>
                    <a:p>
                      <a:r>
                        <a:rPr lang="en-GB" sz="1100" dirty="0" smtClean="0"/>
                        <a:t>12.12.2018</a:t>
                      </a:r>
                      <a:endParaRPr lang="en-GB" sz="1100" dirty="0"/>
                    </a:p>
                  </a:txBody>
                  <a:tcPr/>
                </a:tc>
                <a:tc>
                  <a:txBody>
                    <a:bodyPr/>
                    <a:lstStyle/>
                    <a:p>
                      <a:pPr algn="ctr"/>
                      <a:r>
                        <a:rPr lang="en-GB" sz="1100" dirty="0" smtClean="0"/>
                        <a:t>14.12.2018</a:t>
                      </a:r>
                      <a:endParaRPr lang="en-GB" sz="1100" dirty="0"/>
                    </a:p>
                  </a:txBody>
                  <a:tcPr/>
                </a:tc>
                <a:tc>
                  <a:txBody>
                    <a:bodyPr/>
                    <a:lstStyle/>
                    <a:p>
                      <a:pPr algn="r"/>
                      <a:r>
                        <a:rPr lang="en-GB" sz="1100" dirty="0" smtClean="0"/>
                        <a:t>24,659</a:t>
                      </a:r>
                      <a:endParaRPr lang="en-GB" sz="1100" dirty="0"/>
                    </a:p>
                  </a:txBody>
                  <a:tcPr/>
                </a:tc>
                <a:tc>
                  <a:txBody>
                    <a:bodyPr/>
                    <a:lstStyle/>
                    <a:p>
                      <a:pPr algn="ctr"/>
                      <a:r>
                        <a:rPr lang="en-GB" sz="1100" dirty="0" smtClean="0"/>
                        <a:t>Yes</a:t>
                      </a:r>
                      <a:endParaRPr lang="en-GB" sz="1100" dirty="0"/>
                    </a:p>
                  </a:txBody>
                  <a:tcPr/>
                </a:tc>
                <a:tc>
                  <a:txBody>
                    <a:bodyPr/>
                    <a:lstStyle/>
                    <a:p>
                      <a:pPr algn="ctr"/>
                      <a:r>
                        <a:rPr lang="en-GB" sz="1100" dirty="0" smtClean="0"/>
                        <a:t>Yes</a:t>
                      </a:r>
                      <a:endParaRPr lang="en-GB" sz="1100" dirty="0"/>
                    </a:p>
                  </a:txBody>
                  <a:tcPr/>
                </a:tc>
                <a:tc>
                  <a:txBody>
                    <a:bodyPr/>
                    <a:lstStyle/>
                    <a:p>
                      <a:r>
                        <a:rPr lang="en-GB" sz="1100" dirty="0" smtClean="0"/>
                        <a:t>Same day </a:t>
                      </a:r>
                      <a:endParaRPr lang="en-GB" sz="1100" dirty="0"/>
                    </a:p>
                  </a:txBody>
                  <a:tcPr/>
                </a:tc>
              </a:tr>
              <a:tr h="270750">
                <a:tc>
                  <a:txBody>
                    <a:bodyPr/>
                    <a:lstStyle/>
                    <a:p>
                      <a:r>
                        <a:rPr lang="en-GB" sz="1100" dirty="0" smtClean="0"/>
                        <a:t>23.11.2018</a:t>
                      </a:r>
                      <a:endParaRPr lang="en-GB" sz="1100" dirty="0"/>
                    </a:p>
                  </a:txBody>
                  <a:tcPr/>
                </a:tc>
                <a:tc>
                  <a:txBody>
                    <a:bodyPr/>
                    <a:lstStyle/>
                    <a:p>
                      <a:pPr algn="ctr"/>
                      <a:r>
                        <a:rPr lang="en-GB" sz="1100" dirty="0" smtClean="0"/>
                        <a:t>28.11.2018</a:t>
                      </a:r>
                      <a:endParaRPr lang="en-GB" sz="1100" dirty="0"/>
                    </a:p>
                  </a:txBody>
                  <a:tcPr/>
                </a:tc>
                <a:tc>
                  <a:txBody>
                    <a:bodyPr/>
                    <a:lstStyle/>
                    <a:p>
                      <a:pPr algn="r"/>
                      <a:r>
                        <a:rPr lang="en-GB" sz="1100" dirty="0" smtClean="0"/>
                        <a:t>197,222</a:t>
                      </a:r>
                      <a:endParaRPr lang="en-GB" sz="1100" dirty="0"/>
                    </a:p>
                  </a:txBody>
                  <a:tcPr/>
                </a:tc>
                <a:tc>
                  <a:txBody>
                    <a:bodyPr/>
                    <a:lstStyle/>
                    <a:p>
                      <a:pPr algn="ctr"/>
                      <a:r>
                        <a:rPr lang="en-GB" sz="1100" dirty="0" smtClean="0"/>
                        <a:t>Yes</a:t>
                      </a:r>
                      <a:endParaRPr lang="en-GB" sz="1100" dirty="0"/>
                    </a:p>
                  </a:txBody>
                  <a:tcPr/>
                </a:tc>
                <a:tc>
                  <a:txBody>
                    <a:bodyPr/>
                    <a:lstStyle/>
                    <a:p>
                      <a:pPr algn="ctr"/>
                      <a:r>
                        <a:rPr lang="en-GB" sz="1100" dirty="0" smtClean="0"/>
                        <a:t>Yes</a:t>
                      </a:r>
                      <a:endParaRPr lang="en-GB" sz="1100" dirty="0"/>
                    </a:p>
                  </a:txBody>
                  <a:tcPr/>
                </a:tc>
                <a:tc>
                  <a:txBody>
                    <a:bodyPr/>
                    <a:lstStyle/>
                    <a:p>
                      <a:r>
                        <a:rPr lang="en-GB" sz="1100" dirty="0" smtClean="0"/>
                        <a:t>3 days</a:t>
                      </a:r>
                      <a:endParaRPr lang="en-GB" sz="1100" dirty="0"/>
                    </a:p>
                  </a:txBody>
                  <a:tcPr/>
                </a:tc>
              </a:tr>
              <a:tr h="243535">
                <a:tc>
                  <a:txBody>
                    <a:bodyPr/>
                    <a:lstStyle/>
                    <a:p>
                      <a:r>
                        <a:rPr lang="en-GB" sz="1100" dirty="0" smtClean="0"/>
                        <a:t>21.11.2018</a:t>
                      </a:r>
                      <a:endParaRPr lang="en-GB" sz="1100" dirty="0"/>
                    </a:p>
                  </a:txBody>
                  <a:tcPr/>
                </a:tc>
                <a:tc>
                  <a:txBody>
                    <a:bodyPr/>
                    <a:lstStyle/>
                    <a:p>
                      <a:pPr algn="ctr"/>
                      <a:r>
                        <a:rPr lang="en-GB" sz="1100" dirty="0" smtClean="0"/>
                        <a:t>25.11.2018</a:t>
                      </a:r>
                      <a:endParaRPr lang="en-GB" sz="1100" dirty="0"/>
                    </a:p>
                  </a:txBody>
                  <a:tcPr/>
                </a:tc>
                <a:tc>
                  <a:txBody>
                    <a:bodyPr/>
                    <a:lstStyle/>
                    <a:p>
                      <a:pPr algn="r"/>
                      <a:r>
                        <a:rPr lang="en-GB" sz="1100" dirty="0" smtClean="0"/>
                        <a:t>93,511</a:t>
                      </a:r>
                      <a:endParaRPr lang="en-GB" sz="1100" dirty="0"/>
                    </a:p>
                  </a:txBody>
                  <a:tcPr/>
                </a:tc>
                <a:tc>
                  <a:txBody>
                    <a:bodyPr/>
                    <a:lstStyle/>
                    <a:p>
                      <a:pPr algn="ctr"/>
                      <a:r>
                        <a:rPr lang="en-GB" sz="1100" dirty="0" smtClean="0"/>
                        <a:t>Yes</a:t>
                      </a:r>
                      <a:endParaRPr lang="en-GB" sz="1100" dirty="0"/>
                    </a:p>
                  </a:txBody>
                  <a:tcPr/>
                </a:tc>
                <a:tc>
                  <a:txBody>
                    <a:bodyPr/>
                    <a:lstStyle/>
                    <a:p>
                      <a:pPr algn="ctr"/>
                      <a:r>
                        <a:rPr lang="en-GB" sz="1100" dirty="0" smtClean="0"/>
                        <a:t>Yes</a:t>
                      </a:r>
                      <a:endParaRPr lang="en-GB" sz="1100" dirty="0"/>
                    </a:p>
                  </a:txBody>
                  <a:tcPr/>
                </a:tc>
                <a:tc>
                  <a:txBody>
                    <a:bodyPr/>
                    <a:lstStyle/>
                    <a:p>
                      <a:r>
                        <a:rPr lang="en-GB" sz="1100" dirty="0" smtClean="0"/>
                        <a:t>2 days</a:t>
                      </a:r>
                      <a:endParaRPr lang="en-GB" sz="1100" dirty="0"/>
                    </a:p>
                  </a:txBody>
                  <a:tcPr/>
                </a:tc>
              </a:tr>
              <a:tr h="270750">
                <a:tc>
                  <a:txBody>
                    <a:bodyPr/>
                    <a:lstStyle/>
                    <a:p>
                      <a:r>
                        <a:rPr lang="en-GB" sz="1100" dirty="0" smtClean="0"/>
                        <a:t>27.01.2018</a:t>
                      </a:r>
                      <a:endParaRPr lang="en-GB" sz="1100" dirty="0"/>
                    </a:p>
                  </a:txBody>
                  <a:tcPr/>
                </a:tc>
                <a:tc>
                  <a:txBody>
                    <a:bodyPr/>
                    <a:lstStyle/>
                    <a:p>
                      <a:pPr algn="ctr"/>
                      <a:r>
                        <a:rPr lang="en-GB" sz="1100" dirty="0" smtClean="0"/>
                        <a:t>31.01.2018</a:t>
                      </a:r>
                      <a:endParaRPr lang="en-GB" sz="1100" dirty="0"/>
                    </a:p>
                  </a:txBody>
                  <a:tcPr/>
                </a:tc>
                <a:tc>
                  <a:txBody>
                    <a:bodyPr/>
                    <a:lstStyle/>
                    <a:p>
                      <a:pPr algn="r"/>
                      <a:r>
                        <a:rPr lang="en-GB" sz="1100" kern="1200" dirty="0" smtClean="0">
                          <a:solidFill>
                            <a:schemeClr val="dk1"/>
                          </a:solidFill>
                          <a:effectLst/>
                          <a:latin typeface="+mn-lt"/>
                          <a:ea typeface="+mn-ea"/>
                          <a:cs typeface="+mn-cs"/>
                        </a:rPr>
                        <a:t>95,000</a:t>
                      </a:r>
                      <a:endParaRPr lang="en-GB" sz="1100" dirty="0"/>
                    </a:p>
                  </a:txBody>
                  <a:tcPr/>
                </a:tc>
                <a:tc>
                  <a:txBody>
                    <a:bodyPr/>
                    <a:lstStyle/>
                    <a:p>
                      <a:pPr algn="ctr"/>
                      <a:r>
                        <a:rPr lang="en-GB" sz="1100" dirty="0" smtClean="0"/>
                        <a:t>Yes</a:t>
                      </a:r>
                      <a:endParaRPr lang="en-GB" sz="1100" dirty="0"/>
                    </a:p>
                  </a:txBody>
                  <a:tcPr/>
                </a:tc>
                <a:tc>
                  <a:txBody>
                    <a:bodyPr/>
                    <a:lstStyle/>
                    <a:p>
                      <a:pPr algn="ctr"/>
                      <a:r>
                        <a:rPr lang="en-GB" sz="1100" dirty="0" smtClean="0"/>
                        <a:t>No</a:t>
                      </a:r>
                      <a:endParaRPr lang="en-GB" sz="1100" dirty="0"/>
                    </a:p>
                  </a:txBody>
                  <a:tcPr/>
                </a:tc>
                <a:tc>
                  <a:txBody>
                    <a:bodyPr/>
                    <a:lstStyle/>
                    <a:p>
                      <a:r>
                        <a:rPr lang="en-GB" sz="1100" dirty="0" smtClean="0"/>
                        <a:t>2 days</a:t>
                      </a:r>
                      <a:endParaRPr lang="en-GB" sz="1100" dirty="0"/>
                    </a:p>
                  </a:txBody>
                  <a:tcPr/>
                </a:tc>
              </a:tr>
              <a:tr h="243535">
                <a:tc>
                  <a:txBody>
                    <a:bodyPr/>
                    <a:lstStyle/>
                    <a:p>
                      <a:r>
                        <a:rPr lang="en-GB" sz="1100" kern="1200" dirty="0" smtClean="0">
                          <a:solidFill>
                            <a:schemeClr val="dk1"/>
                          </a:solidFill>
                          <a:effectLst/>
                          <a:latin typeface="+mn-lt"/>
                          <a:ea typeface="+mn-ea"/>
                          <a:cs typeface="+mn-cs"/>
                        </a:rPr>
                        <a:t>25.07.2018</a:t>
                      </a:r>
                      <a:endParaRPr lang="en-GB"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25.07.2018</a:t>
                      </a:r>
                      <a:endParaRPr lang="en-GB" sz="1100" dirty="0" smtClean="0"/>
                    </a:p>
                  </a:txBody>
                  <a:tcPr/>
                </a:tc>
                <a:tc>
                  <a:txBody>
                    <a:bodyPr/>
                    <a:lstStyle/>
                    <a:p>
                      <a:pPr algn="r"/>
                      <a:r>
                        <a:rPr lang="en-GB" sz="1100" dirty="0" smtClean="0"/>
                        <a:t>80</a:t>
                      </a:r>
                      <a:endParaRPr lang="en-GB" sz="1100" dirty="0"/>
                    </a:p>
                  </a:txBody>
                  <a:tcPr/>
                </a:tc>
                <a:tc>
                  <a:txBody>
                    <a:bodyPr/>
                    <a:lstStyle/>
                    <a:p>
                      <a:pPr algn="ctr"/>
                      <a:r>
                        <a:rPr lang="en-GB" sz="1100" dirty="0" smtClean="0"/>
                        <a:t>Yes</a:t>
                      </a:r>
                      <a:endParaRPr lang="en-GB" sz="1100" dirty="0"/>
                    </a:p>
                  </a:txBody>
                  <a:tcPr/>
                </a:tc>
                <a:tc>
                  <a:txBody>
                    <a:bodyPr/>
                    <a:lstStyle/>
                    <a:p>
                      <a:pPr algn="ctr"/>
                      <a:r>
                        <a:rPr lang="en-GB" sz="1100" dirty="0" smtClean="0"/>
                        <a:t>No</a:t>
                      </a:r>
                      <a:endParaRPr lang="en-GB" sz="1100" dirty="0"/>
                    </a:p>
                  </a:txBody>
                  <a:tcPr/>
                </a:tc>
                <a:tc>
                  <a:txBody>
                    <a:bodyPr/>
                    <a:lstStyle/>
                    <a:p>
                      <a:r>
                        <a:rPr lang="en-GB" sz="1100" dirty="0" smtClean="0"/>
                        <a:t>2 days</a:t>
                      </a:r>
                      <a:endParaRPr lang="en-GB" sz="1100" dirty="0"/>
                    </a:p>
                  </a:txBody>
                  <a:tcPr/>
                </a:tc>
              </a:tr>
              <a:tr h="257492">
                <a:tc>
                  <a:txBody>
                    <a:bodyPr/>
                    <a:lstStyle/>
                    <a:p>
                      <a:r>
                        <a:rPr lang="en-GB" sz="1100" dirty="0" smtClean="0"/>
                        <a:t>25.01.2018</a:t>
                      </a:r>
                      <a:endParaRPr lang="en-GB" sz="1100" dirty="0"/>
                    </a:p>
                  </a:txBody>
                  <a:tcPr/>
                </a:tc>
                <a:tc>
                  <a:txBody>
                    <a:bodyPr/>
                    <a:lstStyle/>
                    <a:p>
                      <a:pPr algn="ctr"/>
                      <a:r>
                        <a:rPr lang="en-GB" sz="1100" dirty="0" smtClean="0"/>
                        <a:t>25.01.2018</a:t>
                      </a:r>
                      <a:endParaRPr lang="en-GB" sz="1100" dirty="0"/>
                    </a:p>
                  </a:txBody>
                  <a:tcPr/>
                </a:tc>
                <a:tc>
                  <a:txBody>
                    <a:bodyPr/>
                    <a:lstStyle/>
                    <a:p>
                      <a:pPr algn="r"/>
                      <a:r>
                        <a:rPr lang="en-GB" sz="1100" kern="1200" dirty="0" smtClean="0">
                          <a:solidFill>
                            <a:schemeClr val="dk1"/>
                          </a:solidFill>
                          <a:effectLst/>
                          <a:latin typeface="+mn-lt"/>
                          <a:ea typeface="+mn-ea"/>
                          <a:cs typeface="+mn-cs"/>
                        </a:rPr>
                        <a:t>10,000</a:t>
                      </a:r>
                      <a:endParaRPr lang="en-GB" sz="1100" dirty="0"/>
                    </a:p>
                  </a:txBody>
                  <a:tcPr/>
                </a:tc>
                <a:tc>
                  <a:txBody>
                    <a:bodyPr/>
                    <a:lstStyle/>
                    <a:p>
                      <a:pPr algn="ctr"/>
                      <a:r>
                        <a:rPr lang="en-GB" sz="1100" dirty="0" smtClean="0"/>
                        <a:t>Yes </a:t>
                      </a:r>
                      <a:endParaRPr lang="en-GB" sz="1100" dirty="0"/>
                    </a:p>
                  </a:txBody>
                  <a:tcPr/>
                </a:tc>
                <a:tc>
                  <a:txBody>
                    <a:bodyPr/>
                    <a:lstStyle/>
                    <a:p>
                      <a:pPr algn="ctr"/>
                      <a:r>
                        <a:rPr lang="en-GB" sz="1100" dirty="0" smtClean="0"/>
                        <a:t>No</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Same day </a:t>
                      </a:r>
                      <a:endParaRPr lang="en-GB" sz="1100" dirty="0"/>
                    </a:p>
                  </a:txBody>
                  <a:tcPr/>
                </a:tc>
              </a:tr>
            </a:tbl>
          </a:graphicData>
        </a:graphic>
      </p:graphicFrame>
    </p:spTree>
    <p:extLst>
      <p:ext uri="{BB962C8B-B14F-4D97-AF65-F5344CB8AC3E}">
        <p14:creationId xmlns:p14="http://schemas.microsoft.com/office/powerpoint/2010/main" val="305761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3478"/>
            <a:ext cx="8435280" cy="637580"/>
          </a:xfrm>
        </p:spPr>
        <p:txBody>
          <a:bodyPr>
            <a:normAutofit/>
          </a:bodyPr>
          <a:lstStyle/>
          <a:p>
            <a:pPr algn="l"/>
            <a:r>
              <a:rPr lang="en-GB" sz="2500" dirty="0" smtClean="0"/>
              <a:t>Action 606: </a:t>
            </a:r>
            <a:r>
              <a:rPr lang="en-GB" sz="2500" dirty="0" smtClean="0"/>
              <a:t>Batch File Timeline </a:t>
            </a:r>
            <a:r>
              <a:rPr lang="en-GB" sz="2500" dirty="0"/>
              <a:t>for SoLR transfers </a:t>
            </a:r>
          </a:p>
        </p:txBody>
      </p:sp>
      <p:graphicFrame>
        <p:nvGraphicFramePr>
          <p:cNvPr id="3" name="Table 2"/>
          <p:cNvGraphicFramePr>
            <a:graphicFrameLocks noGrp="1"/>
          </p:cNvGraphicFramePr>
          <p:nvPr>
            <p:extLst>
              <p:ext uri="{D42A27DB-BD31-4B8C-83A1-F6EECF244321}">
                <p14:modId xmlns:p14="http://schemas.microsoft.com/office/powerpoint/2010/main" val="4235131981"/>
              </p:ext>
            </p:extLst>
          </p:nvPr>
        </p:nvGraphicFramePr>
        <p:xfrm>
          <a:off x="251520" y="771550"/>
          <a:ext cx="8496944" cy="2072095"/>
        </p:xfrm>
        <a:graphic>
          <a:graphicData uri="http://schemas.openxmlformats.org/drawingml/2006/table">
            <a:tbl>
              <a:tblPr firstRow="1" firstCol="1" bandRow="1"/>
              <a:tblGrid>
                <a:gridCol w="2409491"/>
                <a:gridCol w="2409491"/>
                <a:gridCol w="1496379"/>
                <a:gridCol w="2181583"/>
              </a:tblGrid>
              <a:tr h="720080">
                <a:tc>
                  <a:txBody>
                    <a:bodyPr/>
                    <a:lstStyle/>
                    <a:p>
                      <a:pPr algn="ctr">
                        <a:spcAft>
                          <a:spcPts val="0"/>
                        </a:spcAft>
                      </a:pPr>
                      <a:r>
                        <a:rPr lang="en-GB" sz="1400" b="1" dirty="0" smtClean="0">
                          <a:solidFill>
                            <a:srgbClr val="FFFFFF"/>
                          </a:solidFill>
                          <a:effectLst/>
                          <a:latin typeface="Calibri"/>
                          <a:ea typeface="Times New Roman"/>
                          <a:cs typeface="Times New Roman"/>
                        </a:rPr>
                        <a:t>File</a:t>
                      </a:r>
                      <a:r>
                        <a:rPr lang="en-GB" sz="1400" b="1" baseline="0" dirty="0" smtClean="0">
                          <a:solidFill>
                            <a:srgbClr val="FFFFFF"/>
                          </a:solidFill>
                          <a:effectLst/>
                          <a:latin typeface="Calibri"/>
                          <a:ea typeface="Times New Roman"/>
                          <a:cs typeface="Times New Roman"/>
                        </a:rPr>
                        <a:t> Submitted </a:t>
                      </a:r>
                      <a:endParaRPr lang="en-GB" sz="1400" b="1" dirty="0">
                        <a:solidFill>
                          <a:srgbClr val="FFFFFF"/>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spcAft>
                          <a:spcPts val="0"/>
                        </a:spcAft>
                      </a:pPr>
                      <a:r>
                        <a:rPr lang="en-GB" sz="1400" b="1" dirty="0" smtClean="0">
                          <a:solidFill>
                            <a:srgbClr val="FFFFFF"/>
                          </a:solidFill>
                          <a:effectLst/>
                          <a:latin typeface="Calibri"/>
                          <a:ea typeface="Times New Roman"/>
                          <a:cs typeface="Times New Roman"/>
                        </a:rPr>
                        <a:t>Submitted by</a:t>
                      </a:r>
                      <a:endParaRPr lang="en-GB" sz="1400" b="1" dirty="0">
                        <a:solidFill>
                          <a:srgbClr val="FFFFFF"/>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spcAft>
                          <a:spcPts val="0"/>
                        </a:spcAft>
                      </a:pPr>
                      <a:r>
                        <a:rPr lang="en-GB" sz="1400" b="1" dirty="0" smtClean="0">
                          <a:solidFill>
                            <a:srgbClr val="FFFFFF"/>
                          </a:solidFill>
                          <a:effectLst/>
                          <a:latin typeface="Calibri"/>
                          <a:ea typeface="Times New Roman"/>
                          <a:cs typeface="Times New Roman"/>
                        </a:rPr>
                        <a:t>File</a:t>
                      </a:r>
                      <a:r>
                        <a:rPr lang="en-GB" sz="1400" b="1" baseline="0" dirty="0" smtClean="0">
                          <a:solidFill>
                            <a:srgbClr val="FFFFFF"/>
                          </a:solidFill>
                          <a:effectLst/>
                          <a:latin typeface="Calibri"/>
                          <a:ea typeface="Times New Roman"/>
                          <a:cs typeface="Times New Roman"/>
                        </a:rPr>
                        <a:t> Received </a:t>
                      </a:r>
                      <a:endParaRPr lang="en-GB" sz="1400" b="1" dirty="0">
                        <a:solidFill>
                          <a:srgbClr val="FFFFFF"/>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spcAft>
                          <a:spcPts val="0"/>
                        </a:spcAft>
                      </a:pPr>
                      <a:r>
                        <a:rPr lang="en-GB" sz="1400" b="1" dirty="0" smtClean="0">
                          <a:solidFill>
                            <a:srgbClr val="FFFFFF"/>
                          </a:solidFill>
                          <a:effectLst/>
                          <a:latin typeface="Calibri"/>
                          <a:ea typeface="Times New Roman"/>
                          <a:cs typeface="Times New Roman"/>
                        </a:rPr>
                        <a:t>Received</a:t>
                      </a:r>
                      <a:r>
                        <a:rPr lang="en-GB" sz="1400" b="1" baseline="0" dirty="0" smtClean="0">
                          <a:solidFill>
                            <a:srgbClr val="FFFFFF"/>
                          </a:solidFill>
                          <a:effectLst/>
                          <a:latin typeface="Calibri"/>
                          <a:ea typeface="Times New Roman"/>
                          <a:cs typeface="Times New Roman"/>
                        </a:rPr>
                        <a:t> by</a:t>
                      </a:r>
                      <a:endParaRPr lang="en-GB" sz="1400" b="1" dirty="0">
                        <a:solidFill>
                          <a:srgbClr val="FFFFFF"/>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r h="317446">
                <a:tc>
                  <a:txBody>
                    <a:bodyPr/>
                    <a:lstStyle/>
                    <a:p>
                      <a:pPr algn="ctr">
                        <a:spcAft>
                          <a:spcPts val="0"/>
                        </a:spcAft>
                      </a:pPr>
                      <a:r>
                        <a:rPr lang="en-GB" sz="1400" b="1" dirty="0" smtClean="0">
                          <a:solidFill>
                            <a:srgbClr val="3E5AA8"/>
                          </a:solidFill>
                          <a:effectLst/>
                          <a:latin typeface="Calibri"/>
                          <a:ea typeface="Times New Roman"/>
                          <a:cs typeface="Times New Roman"/>
                        </a:rPr>
                        <a:t>GEA</a:t>
                      </a: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0" dirty="0" smtClean="0">
                          <a:solidFill>
                            <a:srgbClr val="3E5AA8"/>
                          </a:solidFill>
                          <a:effectLst/>
                          <a:latin typeface="Calibri"/>
                          <a:ea typeface="Times New Roman"/>
                          <a:cs typeface="Times New Roman"/>
                        </a:rPr>
                        <a:t>Current</a:t>
                      </a: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3E5AA8"/>
                          </a:solidFill>
                          <a:effectLst/>
                          <a:latin typeface="Calibri"/>
                          <a:ea typeface="Times New Roman"/>
                          <a:cs typeface="Times New Roman"/>
                        </a:rPr>
                        <a:t>GEO </a:t>
                      </a: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0" dirty="0" smtClean="0">
                          <a:solidFill>
                            <a:srgbClr val="3E5AA8"/>
                          </a:solidFill>
                          <a:effectLst/>
                          <a:latin typeface="Calibri"/>
                          <a:ea typeface="Times New Roman"/>
                          <a:cs typeface="Times New Roman"/>
                        </a:rPr>
                        <a:t>Current</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207">
                <a:tc>
                  <a:txBody>
                    <a:bodyPr/>
                    <a:lstStyle/>
                    <a:p>
                      <a:pPr algn="ctr">
                        <a:spcAft>
                          <a:spcPts val="0"/>
                        </a:spcAft>
                      </a:pPr>
                      <a:r>
                        <a:rPr lang="en-GB" sz="1400" b="0" dirty="0" smtClean="0">
                          <a:solidFill>
                            <a:srgbClr val="3E5AA8"/>
                          </a:solidFill>
                          <a:effectLst/>
                          <a:latin typeface="Calibri"/>
                          <a:ea typeface="Times New Roman"/>
                          <a:cs typeface="Times New Roman"/>
                        </a:rPr>
                        <a:t>WOA</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0" dirty="0" smtClean="0">
                          <a:solidFill>
                            <a:srgbClr val="3E5AA8"/>
                          </a:solidFill>
                          <a:effectLst/>
                          <a:latin typeface="Calibri"/>
                          <a:ea typeface="Times New Roman"/>
                          <a:cs typeface="Times New Roman"/>
                        </a:rPr>
                        <a:t>Current</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0" dirty="0" smtClean="0">
                          <a:solidFill>
                            <a:srgbClr val="3E5AA8"/>
                          </a:solidFill>
                          <a:effectLst/>
                          <a:latin typeface="Calibri"/>
                          <a:ea typeface="Times New Roman"/>
                          <a:cs typeface="Times New Roman"/>
                        </a:rPr>
                        <a:t>WOR</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0" dirty="0" smtClean="0">
                          <a:solidFill>
                            <a:srgbClr val="3E5AA8"/>
                          </a:solidFill>
                          <a:effectLst/>
                          <a:latin typeface="Calibri"/>
                          <a:ea typeface="Times New Roman"/>
                          <a:cs typeface="Times New Roman"/>
                        </a:rPr>
                        <a:t>Current</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446">
                <a:tc>
                  <a:txBody>
                    <a:bodyPr/>
                    <a:lstStyle/>
                    <a:p>
                      <a:pPr algn="ctr">
                        <a:spcAft>
                          <a:spcPts val="0"/>
                        </a:spcAft>
                      </a:pPr>
                      <a:r>
                        <a:rPr lang="en-GB" sz="1400" b="0" dirty="0" smtClean="0">
                          <a:solidFill>
                            <a:srgbClr val="3E5AA8"/>
                          </a:solidFill>
                          <a:effectLst/>
                          <a:latin typeface="Calibri"/>
                          <a:ea typeface="Times New Roman"/>
                          <a:cs typeface="Times New Roman"/>
                        </a:rPr>
                        <a:t>CNF</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0" dirty="0" smtClean="0">
                          <a:solidFill>
                            <a:srgbClr val="3E5AA8"/>
                          </a:solidFill>
                          <a:effectLst/>
                          <a:latin typeface="Calibri"/>
                          <a:ea typeface="Times New Roman"/>
                          <a:cs typeface="Times New Roman"/>
                        </a:rPr>
                        <a:t>Incoming Shipper</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0" dirty="0" smtClean="0">
                          <a:solidFill>
                            <a:srgbClr val="3E5AA8"/>
                          </a:solidFill>
                          <a:effectLst/>
                          <a:latin typeface="Calibri"/>
                          <a:ea typeface="Times New Roman"/>
                          <a:cs typeface="Times New Roman"/>
                        </a:rPr>
                        <a:t>CFR</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0" dirty="0" smtClean="0">
                          <a:solidFill>
                            <a:srgbClr val="3E5AA8"/>
                          </a:solidFill>
                          <a:effectLst/>
                          <a:latin typeface="Calibri"/>
                          <a:ea typeface="Times New Roman"/>
                          <a:cs typeface="Times New Roman"/>
                        </a:rPr>
                        <a:t>Current</a:t>
                      </a:r>
                      <a:r>
                        <a:rPr lang="en-GB" sz="1400" b="0" baseline="0" dirty="0" smtClean="0">
                          <a:solidFill>
                            <a:srgbClr val="3E5AA8"/>
                          </a:solidFill>
                          <a:effectLst/>
                          <a:latin typeface="Calibri"/>
                          <a:ea typeface="Times New Roman"/>
                          <a:cs typeface="Times New Roman"/>
                        </a:rPr>
                        <a:t> &amp; Incoming </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16">
                <a:tc gridSpan="2">
                  <a:txBody>
                    <a:bodyPr/>
                    <a:lstStyle/>
                    <a:p>
                      <a:pPr algn="ctr">
                        <a:spcAft>
                          <a:spcPts val="0"/>
                        </a:spcAft>
                      </a:pPr>
                      <a:r>
                        <a:rPr lang="en-GB" sz="1400" b="1" dirty="0" smtClean="0">
                          <a:solidFill>
                            <a:srgbClr val="3E5AA8"/>
                          </a:solidFill>
                          <a:effectLst/>
                          <a:latin typeface="Calibri"/>
                          <a:ea typeface="Times New Roman"/>
                          <a:cs typeface="Times New Roman"/>
                        </a:rPr>
                        <a:t>Generated</a:t>
                      </a:r>
                      <a:r>
                        <a:rPr lang="en-GB" sz="1400" b="1" baseline="0" dirty="0" smtClean="0">
                          <a:solidFill>
                            <a:srgbClr val="3E5AA8"/>
                          </a:solidFill>
                          <a:effectLst/>
                          <a:latin typeface="Calibri"/>
                          <a:ea typeface="Times New Roman"/>
                          <a:cs typeface="Times New Roman"/>
                        </a:rPr>
                        <a:t> by CDSP – D-2 confirmation effective date</a:t>
                      </a:r>
                      <a:endParaRPr lang="en-GB" sz="1400" b="1"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GB" sz="1400" dirty="0">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dirty="0" smtClean="0">
                          <a:solidFill>
                            <a:srgbClr val="3E5AA8"/>
                          </a:solidFill>
                          <a:effectLst/>
                          <a:latin typeface="Calibri"/>
                          <a:ea typeface="Times New Roman"/>
                          <a:cs typeface="Times New Roman"/>
                        </a:rPr>
                        <a:t>TRF</a:t>
                      </a:r>
                      <a:endParaRPr lang="en-GB" sz="1400" b="1"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0" dirty="0" smtClean="0">
                          <a:solidFill>
                            <a:srgbClr val="3E5AA8"/>
                          </a:solidFill>
                          <a:effectLst/>
                          <a:latin typeface="Calibri"/>
                          <a:ea typeface="Times New Roman"/>
                          <a:cs typeface="Times New Roman"/>
                        </a:rPr>
                        <a:t>Current</a:t>
                      </a:r>
                      <a:r>
                        <a:rPr lang="en-GB" sz="1400" b="0" baseline="0" dirty="0" smtClean="0">
                          <a:solidFill>
                            <a:srgbClr val="3E5AA8"/>
                          </a:solidFill>
                          <a:effectLst/>
                          <a:latin typeface="Calibri"/>
                          <a:ea typeface="Times New Roman"/>
                          <a:cs typeface="Times New Roman"/>
                        </a:rPr>
                        <a:t> &amp; Incoming </a:t>
                      </a:r>
                      <a:endParaRPr lang="en-GB" sz="1400" b="0" dirty="0">
                        <a:solidFill>
                          <a:srgbClr val="3E5AA8"/>
                        </a:solidFill>
                        <a:effectLst/>
                        <a:latin typeface="Calibri"/>
                        <a:ea typeface="Times New Roman"/>
                        <a:cs typeface="Times New Roman"/>
                      </a:endParaRPr>
                    </a:p>
                  </a:txBody>
                  <a:tcPr marL="57714" marR="57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251520" y="3291830"/>
            <a:ext cx="8352928" cy="1046440"/>
          </a:xfrm>
          <a:prstGeom prst="rect">
            <a:avLst/>
          </a:prstGeom>
        </p:spPr>
        <p:txBody>
          <a:bodyPr wrap="square">
            <a:spAutoFit/>
          </a:bodyPr>
          <a:lstStyle/>
          <a:p>
            <a:r>
              <a:rPr lang="en-US" b="1" dirty="0">
                <a:solidFill>
                  <a:srgbClr val="3E5AA8"/>
                </a:solidFill>
              </a:rPr>
              <a:t>Batch job timings for CNF &amp; WAO files are:</a:t>
            </a:r>
          </a:p>
          <a:p>
            <a:endParaRPr lang="en-US" sz="800" dirty="0">
              <a:solidFill>
                <a:srgbClr val="3E5AA8"/>
              </a:solidFill>
            </a:endParaRPr>
          </a:p>
          <a:p>
            <a:r>
              <a:rPr lang="en-US" dirty="0">
                <a:solidFill>
                  <a:srgbClr val="3E5AA8"/>
                </a:solidFill>
              </a:rPr>
              <a:t>•  </a:t>
            </a:r>
            <a:r>
              <a:rPr lang="en-US" b="1" dirty="0">
                <a:solidFill>
                  <a:srgbClr val="3E5AA8"/>
                </a:solidFill>
              </a:rPr>
              <a:t>CNF</a:t>
            </a:r>
            <a:r>
              <a:rPr lang="en-US" dirty="0">
                <a:solidFill>
                  <a:srgbClr val="3E5AA8"/>
                </a:solidFill>
              </a:rPr>
              <a:t>      </a:t>
            </a:r>
            <a:r>
              <a:rPr lang="en-US" dirty="0" smtClean="0">
                <a:solidFill>
                  <a:srgbClr val="3E5AA8"/>
                </a:solidFill>
              </a:rPr>
              <a:t>: </a:t>
            </a:r>
            <a:r>
              <a:rPr lang="en-US" dirty="0">
                <a:solidFill>
                  <a:srgbClr val="3E5AA8"/>
                </a:solidFill>
              </a:rPr>
              <a:t>11:15:00 to 23:15:00 (every 15 minutes) on working days only</a:t>
            </a:r>
          </a:p>
          <a:p>
            <a:r>
              <a:rPr lang="en-US" dirty="0">
                <a:solidFill>
                  <a:srgbClr val="3E5AA8"/>
                </a:solidFill>
              </a:rPr>
              <a:t>•  </a:t>
            </a:r>
            <a:r>
              <a:rPr lang="en-US" b="1" dirty="0" smtClean="0">
                <a:solidFill>
                  <a:srgbClr val="3E5AA8"/>
                </a:solidFill>
              </a:rPr>
              <a:t>WOA </a:t>
            </a:r>
            <a:r>
              <a:rPr lang="en-US" dirty="0" smtClean="0">
                <a:solidFill>
                  <a:srgbClr val="3E5AA8"/>
                </a:solidFill>
              </a:rPr>
              <a:t>    </a:t>
            </a:r>
            <a:r>
              <a:rPr lang="en-US" dirty="0">
                <a:solidFill>
                  <a:srgbClr val="3E5AA8"/>
                </a:solidFill>
              </a:rPr>
              <a:t>: 11:15:00 to 23:15:00 (every </a:t>
            </a:r>
            <a:r>
              <a:rPr lang="en-US" dirty="0" smtClean="0">
                <a:solidFill>
                  <a:srgbClr val="3E5AA8"/>
                </a:solidFill>
              </a:rPr>
              <a:t>hour</a:t>
            </a:r>
            <a:r>
              <a:rPr lang="en-US" dirty="0">
                <a:solidFill>
                  <a:srgbClr val="3E5AA8"/>
                </a:solidFill>
              </a:rPr>
              <a:t>) </a:t>
            </a:r>
          </a:p>
        </p:txBody>
      </p:sp>
    </p:spTree>
    <p:extLst>
      <p:ext uri="{BB962C8B-B14F-4D97-AF65-F5344CB8AC3E}">
        <p14:creationId xmlns:p14="http://schemas.microsoft.com/office/powerpoint/2010/main" val="125546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3478"/>
            <a:ext cx="8435280" cy="637580"/>
          </a:xfrm>
        </p:spPr>
        <p:txBody>
          <a:bodyPr/>
          <a:lstStyle/>
          <a:p>
            <a:pPr algn="l"/>
            <a:r>
              <a:rPr lang="en-GB" sz="2400" dirty="0" smtClean="0"/>
              <a:t>Action 0606</a:t>
            </a:r>
            <a:endParaRPr lang="en-GB" sz="2400" dirty="0"/>
          </a:p>
        </p:txBody>
      </p:sp>
      <p:sp>
        <p:nvSpPr>
          <p:cNvPr id="3" name="Content Placeholder 2"/>
          <p:cNvSpPr>
            <a:spLocks noGrp="1"/>
          </p:cNvSpPr>
          <p:nvPr>
            <p:ph idx="1"/>
          </p:nvPr>
        </p:nvSpPr>
        <p:spPr>
          <a:xfrm>
            <a:off x="228600" y="699542"/>
            <a:ext cx="8686800" cy="4320480"/>
          </a:xfrm>
        </p:spPr>
        <p:txBody>
          <a:bodyPr>
            <a:normAutofit/>
          </a:bodyPr>
          <a:lstStyle/>
          <a:p>
            <a:pPr marL="0" lvl="0" indent="0">
              <a:spcAft>
                <a:spcPts val="0"/>
              </a:spcAft>
              <a:buSzPts val="1000"/>
              <a:buNone/>
            </a:pPr>
            <a:r>
              <a:rPr lang="en-GB" sz="1800" b="1" i="1" dirty="0" smtClean="0">
                <a:solidFill>
                  <a:srgbClr val="3E5AA8"/>
                </a:solidFill>
                <a:latin typeface="Calibri"/>
                <a:ea typeface="Times New Roman"/>
                <a:cs typeface="Calibri"/>
              </a:rPr>
              <a:t>Provide an explanation of the Xoserve batch process</a:t>
            </a:r>
          </a:p>
          <a:p>
            <a:pPr marL="0" lvl="0" indent="0">
              <a:spcAft>
                <a:spcPts val="0"/>
              </a:spcAft>
              <a:buSzPts val="1000"/>
              <a:buNone/>
            </a:pPr>
            <a:endParaRPr lang="en-GB" sz="1800" b="1" i="1" dirty="0">
              <a:solidFill>
                <a:srgbClr val="3E5AA8"/>
              </a:solidFill>
              <a:latin typeface="Calibri"/>
              <a:ea typeface="Times New Roman"/>
              <a:cs typeface="Calibri"/>
            </a:endParaRPr>
          </a:p>
          <a:p>
            <a:pPr>
              <a:buSzPts val="1000"/>
            </a:pPr>
            <a:r>
              <a:rPr lang="en-GB" sz="1800" dirty="0" smtClean="0">
                <a:solidFill>
                  <a:srgbClr val="3E5AA8"/>
                </a:solidFill>
                <a:latin typeface="Calibri"/>
                <a:ea typeface="Times New Roman"/>
                <a:cs typeface="Calibri"/>
              </a:rPr>
              <a:t>Please see Xoserve SoLR Process Flow Diagram (PFD)</a:t>
            </a:r>
            <a:endParaRPr lang="en-GB" sz="800" dirty="0">
              <a:solidFill>
                <a:srgbClr val="3E5AA8"/>
              </a:solidFill>
              <a:latin typeface="Calibri"/>
              <a:ea typeface="Times New Roman"/>
              <a:cs typeface="Calibri"/>
            </a:endParaRPr>
          </a:p>
        </p:txBody>
      </p:sp>
    </p:spTree>
    <p:extLst>
      <p:ext uri="{BB962C8B-B14F-4D97-AF65-F5344CB8AC3E}">
        <p14:creationId xmlns:p14="http://schemas.microsoft.com/office/powerpoint/2010/main" val="1744641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Tags xmlns="2a985eae-c12e-416e-9833-85f34b1ee04e">
      <Url>http://infonet2/sites/XOServe/Pages/Our_Business_CorporateIdentity.aspx</Url>
      <Description>http://infonet2/sites/XOServe/Pages/Our_Business_CorporateIdentity.aspx</Description>
    </Tags>
    <Image_x0020_Group xmlns="2a985eae-c12e-416e-9833-85f34b1ee04e">Document</Image_x0020_Group>
    <Department xmlns="2a985eae-c12e-416e-9833-85f34b1ee04e">Other</Department>
  </documentManagement>
</p:properties>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07BD8620-4094-442C-8DED-0A140BB7C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E966AA5-3D01-4B81-BAE0-8020A2E16EFF}">
  <ds:schemaRefs>
    <ds:schemaRef ds:uri="http://schemas.openxmlformats.org/package/2006/metadata/core-properties"/>
    <ds:schemaRef ds:uri="http://www.w3.org/XML/1998/namespace"/>
    <ds:schemaRef ds:uri="http://purl.org/dc/terms/"/>
    <ds:schemaRef ds:uri="http://purl.org/dc/elements/1.1/"/>
    <ds:schemaRef ds:uri="2a985eae-c12e-416e-9833-85f34b1ee04e"/>
    <ds:schemaRef ds:uri="http://schemas.microsoft.com/office/2006/documentManagement/typ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1018</TotalTime>
  <Words>601</Words>
  <Application>Microsoft Office PowerPoint</Application>
  <PresentationFormat>On-screen Show (16:9)</PresentationFormat>
  <Paragraphs>114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0688 Workgroup Xoserve Actions </vt:lpstr>
      <vt:lpstr>Action 0503</vt:lpstr>
      <vt:lpstr>Action 0605</vt:lpstr>
      <vt:lpstr>Action 0606 </vt:lpstr>
      <vt:lpstr>Action 606: Supplier of Last Resort (SoLR) Events</vt:lpstr>
      <vt:lpstr>Action 606: Batch File Timeline for SoLR transfers </vt:lpstr>
      <vt:lpstr>Action 0606</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Steve Pownall</cp:lastModifiedBy>
  <cp:revision>72</cp:revision>
  <dcterms:created xsi:type="dcterms:W3CDTF">2018-09-02T17:12:15Z</dcterms:created>
  <dcterms:modified xsi:type="dcterms:W3CDTF">2019-07-03T11:35:40Z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713973325</vt:i4>
  </property>
  <property fmtid="{D5CDD505-2E9C-101B-9397-08002B2CF9AE}" pid="3" name="_NewReviewCycle">
    <vt:lpwstr/>
  </property>
  <property fmtid="{D5CDD505-2E9C-101B-9397-08002B2CF9AE}" pid="4" name="_EmailSubject">
    <vt:lpwstr>0688 Workgroup - Xoserve actions</vt:lpwstr>
  </property>
  <property fmtid="{D5CDD505-2E9C-101B-9397-08002B2CF9AE}" pid="5" name="_AuthorEmail">
    <vt:lpwstr>Steve.Pownall@Xoserve.com</vt:lpwstr>
  </property>
  <property fmtid="{D5CDD505-2E9C-101B-9397-08002B2CF9AE}" pid="6" name="_AuthorEmailDisplayName">
    <vt:lpwstr>Pownall, Steve</vt:lpwstr>
  </property>
  <property fmtid="{D5CDD505-2E9C-101B-9397-08002B2CF9AE}" pid="7" name="_PreviousAdHocReviewCycleID">
    <vt:i4>-1213915870</vt:i4>
  </property>
  <property fmtid="{D5CDD505-2E9C-101B-9397-08002B2CF9AE}" pid="8" name="ContentTypeId">
    <vt:lpwstr>0x010100EC027A3842200A4881B078E78C741B39</vt:lpwstr>
  </property>
</Properties>
</file>