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2FB3-B471-4F02-A65D-ABBB2A5D2717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02107-9A90-4A12-850B-B5AFED5C7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5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7046A-8B1A-498B-A9D0-843BE9AF6BA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801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07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9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0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9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572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4pPr>
            <a:lvl5pPr marL="182870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5pPr>
            <a:lvl6pPr marL="228588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6pPr>
            <a:lvl7pPr marL="2743058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7pPr>
            <a:lvl8pPr marL="320023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8pPr>
            <a:lvl9pPr marL="3657411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785"/>
            </a:lvl1pPr>
            <a:lvl2pPr>
              <a:defRPr sz="2428"/>
            </a:lvl2pPr>
            <a:lvl3pPr>
              <a:defRPr sz="2000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785"/>
            </a:lvl1pPr>
            <a:lvl2pPr>
              <a:defRPr sz="2428"/>
            </a:lvl2pPr>
            <a:lvl3pPr>
              <a:defRPr sz="2000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4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28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785" b="1"/>
            </a:lvl3pPr>
            <a:lvl4pPr marL="1371530" indent="0">
              <a:buNone/>
              <a:defRPr sz="1572" b="1"/>
            </a:lvl4pPr>
            <a:lvl5pPr marL="1828705" indent="0">
              <a:buNone/>
              <a:defRPr sz="1572" b="1"/>
            </a:lvl5pPr>
            <a:lvl6pPr marL="2285882" indent="0">
              <a:buNone/>
              <a:defRPr sz="1572" b="1"/>
            </a:lvl6pPr>
            <a:lvl7pPr marL="2743058" indent="0">
              <a:buNone/>
              <a:defRPr sz="1572" b="1"/>
            </a:lvl7pPr>
            <a:lvl8pPr marL="3200235" indent="0">
              <a:buNone/>
              <a:defRPr sz="1572" b="1"/>
            </a:lvl8pPr>
            <a:lvl9pPr marL="3657411" indent="0">
              <a:buNone/>
              <a:defRPr sz="15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28"/>
            </a:lvl1pPr>
            <a:lvl2pPr>
              <a:defRPr sz="2000"/>
            </a:lvl2pPr>
            <a:lvl3pPr>
              <a:defRPr sz="1785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28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785" b="1"/>
            </a:lvl3pPr>
            <a:lvl4pPr marL="1371530" indent="0">
              <a:buNone/>
              <a:defRPr sz="1572" b="1"/>
            </a:lvl4pPr>
            <a:lvl5pPr marL="1828705" indent="0">
              <a:buNone/>
              <a:defRPr sz="1572" b="1"/>
            </a:lvl5pPr>
            <a:lvl6pPr marL="2285882" indent="0">
              <a:buNone/>
              <a:defRPr sz="1572" b="1"/>
            </a:lvl6pPr>
            <a:lvl7pPr marL="2743058" indent="0">
              <a:buNone/>
              <a:defRPr sz="1572" b="1"/>
            </a:lvl7pPr>
            <a:lvl8pPr marL="3200235" indent="0">
              <a:buNone/>
              <a:defRPr sz="1572" b="1"/>
            </a:lvl8pPr>
            <a:lvl9pPr marL="3657411" indent="0">
              <a:buNone/>
              <a:defRPr sz="15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28"/>
            </a:lvl1pPr>
            <a:lvl2pPr>
              <a:defRPr sz="2000"/>
            </a:lvl2pPr>
            <a:lvl3pPr>
              <a:defRPr sz="1785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3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79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2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15"/>
            </a:lvl1pPr>
            <a:lvl2pPr>
              <a:defRPr sz="2785"/>
            </a:lvl2pPr>
            <a:lvl3pPr>
              <a:defRPr sz="2428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28"/>
            </a:lvl1pPr>
            <a:lvl2pPr marL="457177" indent="0">
              <a:buNone/>
              <a:defRPr sz="1215"/>
            </a:lvl2pPr>
            <a:lvl3pPr marL="914353" indent="0">
              <a:buNone/>
              <a:defRPr sz="1000"/>
            </a:lvl3pPr>
            <a:lvl4pPr marL="1371530" indent="0">
              <a:buNone/>
              <a:defRPr sz="928"/>
            </a:lvl4pPr>
            <a:lvl5pPr marL="1828705" indent="0">
              <a:buNone/>
              <a:defRPr sz="928"/>
            </a:lvl5pPr>
            <a:lvl6pPr marL="2285882" indent="0">
              <a:buNone/>
              <a:defRPr sz="928"/>
            </a:lvl6pPr>
            <a:lvl7pPr marL="2743058" indent="0">
              <a:buNone/>
              <a:defRPr sz="928"/>
            </a:lvl7pPr>
            <a:lvl8pPr marL="3200235" indent="0">
              <a:buNone/>
              <a:defRPr sz="928"/>
            </a:lvl8pPr>
            <a:lvl9pPr marL="3657411" indent="0">
              <a:buNone/>
              <a:defRPr sz="9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0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15"/>
            </a:lvl1pPr>
            <a:lvl2pPr marL="457177" indent="0">
              <a:buNone/>
              <a:defRPr sz="2785"/>
            </a:lvl2pPr>
            <a:lvl3pPr marL="914353" indent="0">
              <a:buNone/>
              <a:defRPr sz="2428"/>
            </a:lvl3pPr>
            <a:lvl4pPr marL="1371530" indent="0">
              <a:buNone/>
              <a:defRPr sz="2000"/>
            </a:lvl4pPr>
            <a:lvl5pPr marL="1828705" indent="0">
              <a:buNone/>
              <a:defRPr sz="2000"/>
            </a:lvl5pPr>
            <a:lvl6pPr marL="2285882" indent="0">
              <a:buNone/>
              <a:defRPr sz="2000"/>
            </a:lvl6pPr>
            <a:lvl7pPr marL="2743058" indent="0">
              <a:buNone/>
              <a:defRPr sz="2000"/>
            </a:lvl7pPr>
            <a:lvl8pPr marL="3200235" indent="0">
              <a:buNone/>
              <a:defRPr sz="2000"/>
            </a:lvl8pPr>
            <a:lvl9pPr marL="365741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28"/>
            </a:lvl1pPr>
            <a:lvl2pPr marL="457177" indent="0">
              <a:buNone/>
              <a:defRPr sz="1215"/>
            </a:lvl2pPr>
            <a:lvl3pPr marL="914353" indent="0">
              <a:buNone/>
              <a:defRPr sz="1000"/>
            </a:lvl3pPr>
            <a:lvl4pPr marL="1371530" indent="0">
              <a:buNone/>
              <a:defRPr sz="928"/>
            </a:lvl4pPr>
            <a:lvl5pPr marL="1828705" indent="0">
              <a:buNone/>
              <a:defRPr sz="928"/>
            </a:lvl5pPr>
            <a:lvl6pPr marL="2285882" indent="0">
              <a:buNone/>
              <a:defRPr sz="928"/>
            </a:lvl6pPr>
            <a:lvl7pPr marL="2743058" indent="0">
              <a:buNone/>
              <a:defRPr sz="928"/>
            </a:lvl7pPr>
            <a:lvl8pPr marL="3200235" indent="0">
              <a:buNone/>
              <a:defRPr sz="928"/>
            </a:lvl8pPr>
            <a:lvl9pPr marL="3657411" indent="0">
              <a:buNone/>
              <a:defRPr sz="9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5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FB33-D895-4585-B338-7748CEAEACF6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E704-F840-448A-8768-9A28D66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53" rtl="0" eaLnBrk="1" latinLnBrk="0" hangingPunct="1">
        <a:spcBef>
          <a:spcPct val="0"/>
        </a:spcBef>
        <a:buNone/>
        <a:defRPr sz="4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5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85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1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28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7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4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0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7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2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99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5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2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8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5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1" algn="l" defTabSz="914353" rtl="0" eaLnBrk="1" latinLnBrk="0" hangingPunct="1">
        <a:defRPr sz="17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613" y="702984"/>
            <a:ext cx="2720108" cy="22835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Ins="48000" rtlCol="0">
            <a:spAutoFit/>
          </a:bodyPr>
          <a:lstStyle/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CA1. Lack of awareness of offshore problems</a:t>
            </a:r>
          </a:p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CA2. Over inflated view of how much LNG terminals can provide</a:t>
            </a:r>
          </a:p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CA3. Over inflated view of how much interconnectors can provide</a:t>
            </a:r>
          </a:p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CA4. Set pre-winter and updated infrequently</a:t>
            </a:r>
          </a:p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CA5. Review of NSS is currently just an internal NG exercise</a:t>
            </a:r>
          </a:p>
          <a:p>
            <a:pPr marL="243411" indent="-243411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CA6.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62653" y="702983"/>
            <a:ext cx="2789836" cy="245939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Ins="48000" rtlCol="0">
            <a:spAutoFit/>
          </a:bodyPr>
          <a:lstStyle/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CO1. Supply figures appear more inflated than they really are</a:t>
            </a:r>
          </a:p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CO2. Supply figures appear too low</a:t>
            </a:r>
          </a:p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CO3. The Margins Notice is not triggered often enough</a:t>
            </a:r>
          </a:p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CO4. The Margins Notice could be issued too frequently if trigger levels are too low and would lose its potency</a:t>
            </a:r>
          </a:p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CO5. We move directly into a GDW because we are unable to trigger a Margins Notice using the current calculation</a:t>
            </a:r>
          </a:p>
          <a:p>
            <a:pPr marL="316349" indent="-316349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CO6.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2834" y="702983"/>
            <a:ext cx="3117101" cy="117692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Ins="48000" rtlCol="0">
            <a:spAutoFit/>
          </a:bodyPr>
          <a:lstStyle/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*Link Proactive Controls directly to Causes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[CA1]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[CA1]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[CA2]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[CA2]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032" y="702983"/>
            <a:ext cx="3075723" cy="117692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Ins="48000" rtlCol="0">
            <a:spAutoFit/>
          </a:bodyPr>
          <a:lstStyle/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*Link Reactive Controls directly to Consequences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[CO1]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[CO1]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[CO2]</a:t>
            </a:r>
          </a:p>
          <a:p>
            <a:pPr marL="359824" indent="-359824" defTabSz="914353">
              <a:spcAft>
                <a:spcPts val="428"/>
              </a:spcAft>
            </a:pPr>
            <a:r>
              <a:rPr lang="en-GB" sz="1143" dirty="0">
                <a:solidFill>
                  <a:prstClr val="black"/>
                </a:solidFill>
                <a:latin typeface="Calibri"/>
              </a:rPr>
              <a:t>[CO2]</a:t>
            </a:r>
          </a:p>
        </p:txBody>
      </p:sp>
      <p:sp>
        <p:nvSpPr>
          <p:cNvPr id="8" name="Oval 7"/>
          <p:cNvSpPr/>
          <p:nvPr/>
        </p:nvSpPr>
        <p:spPr>
          <a:xfrm>
            <a:off x="5146308" y="2620690"/>
            <a:ext cx="1899384" cy="12344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2857" rIns="0" bIns="25715" rtlCol="0" anchor="ctr">
            <a:noAutofit/>
          </a:bodyPr>
          <a:lstStyle/>
          <a:p>
            <a:pPr algn="ctr" defTabSz="914353"/>
            <a:r>
              <a:rPr lang="en-GB" sz="1072" dirty="0">
                <a:solidFill>
                  <a:prstClr val="black"/>
                </a:solidFill>
                <a:latin typeface="Calibri"/>
              </a:rPr>
              <a:t>There is a risk that the NSS figure underpinning the Margins Notice calculation is not dynamic enough</a:t>
            </a:r>
          </a:p>
        </p:txBody>
      </p:sp>
    </p:spTree>
    <p:extLst>
      <p:ext uri="{BB962C8B-B14F-4D97-AF65-F5344CB8AC3E}">
        <p14:creationId xmlns:p14="http://schemas.microsoft.com/office/powerpoint/2010/main" val="27165944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Angharad</dc:creator>
  <cp:lastModifiedBy>Kully Jones</cp:lastModifiedBy>
  <cp:revision>1</cp:revision>
  <dcterms:created xsi:type="dcterms:W3CDTF">2018-10-25T13:58:09Z</dcterms:created>
  <dcterms:modified xsi:type="dcterms:W3CDTF">2018-10-26T08:12:35Z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1307163300</vt:i4>
  </property>
  <property fmtid="{D5CDD505-2E9C-101B-9397-08002B2CF9AE}" pid="3" name="_NewReviewCycle">
    <vt:lpwstr/>
  </property>
  <property fmtid="{D5CDD505-2E9C-101B-9397-08002B2CF9AE}" pid="4" name="_EmailSubject">
    <vt:lpwstr>Transmission Workgroup - Editable risk bow tie</vt:lpwstr>
  </property>
  <property fmtid="{D5CDD505-2E9C-101B-9397-08002B2CF9AE}" pid="5" name="_AuthorEmail">
    <vt:lpwstr>Angharad.Williams@nationalgrid.com</vt:lpwstr>
  </property>
  <property fmtid="{D5CDD505-2E9C-101B-9397-08002B2CF9AE}" pid="6" name="_AuthorEmailDisplayName">
    <vt:lpwstr>Williams, Angharad</vt:lpwstr>
  </property>
</Properties>
</file>