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804" r:id="rId4"/>
  </p:sldMasterIdLst>
  <p:notesMasterIdLst>
    <p:notesMasterId r:id="rId8"/>
  </p:notesMasterIdLst>
  <p:handoutMasterIdLst>
    <p:handoutMasterId r:id="rId9"/>
  </p:handoutMasterIdLst>
  <p:sldIdLst>
    <p:sldId id="279" r:id="rId5"/>
    <p:sldId id="280" r:id="rId6"/>
    <p:sldId id="288" r:id="rId7"/>
  </p:sldIdLst>
  <p:sldSz cx="9144000" cy="5143500" type="screen16x9"/>
  <p:notesSz cx="6797675" cy="9928225"/>
  <p:defaultTextStyle>
    <a:defPPr>
      <a:defRPr lang="en-US"/>
    </a:defPPr>
    <a:lvl1pPr algn="l" defTabSz="457200" rtl="0" fontAlgn="base">
      <a:spcBef>
        <a:spcPct val="0"/>
      </a:spcBef>
      <a:spcAft>
        <a:spcPct val="0"/>
      </a:spcAft>
      <a:defRPr kern="1200">
        <a:solidFill>
          <a:schemeClr val="tx1"/>
        </a:solidFill>
        <a:latin typeface="Arial" charset="0"/>
        <a:ea typeface="ＭＳ Ｐゴシック" pitchFamily="34" charset="-128"/>
        <a:cs typeface="+mn-cs"/>
      </a:defRPr>
    </a:lvl1pPr>
    <a:lvl2pPr marL="457200" algn="l" defTabSz="457200" rtl="0" fontAlgn="base">
      <a:spcBef>
        <a:spcPct val="0"/>
      </a:spcBef>
      <a:spcAft>
        <a:spcPct val="0"/>
      </a:spcAft>
      <a:defRPr kern="1200">
        <a:solidFill>
          <a:schemeClr val="tx1"/>
        </a:solidFill>
        <a:latin typeface="Arial" charset="0"/>
        <a:ea typeface="ＭＳ Ｐゴシック" pitchFamily="34" charset="-128"/>
        <a:cs typeface="+mn-cs"/>
      </a:defRPr>
    </a:lvl2pPr>
    <a:lvl3pPr marL="914400" algn="l" defTabSz="457200" rtl="0" fontAlgn="base">
      <a:spcBef>
        <a:spcPct val="0"/>
      </a:spcBef>
      <a:spcAft>
        <a:spcPct val="0"/>
      </a:spcAft>
      <a:defRPr kern="1200">
        <a:solidFill>
          <a:schemeClr val="tx1"/>
        </a:solidFill>
        <a:latin typeface="Arial" charset="0"/>
        <a:ea typeface="ＭＳ Ｐゴシック" pitchFamily="34" charset="-128"/>
        <a:cs typeface="+mn-cs"/>
      </a:defRPr>
    </a:lvl3pPr>
    <a:lvl4pPr marL="1371600" algn="l" defTabSz="457200" rtl="0" fontAlgn="base">
      <a:spcBef>
        <a:spcPct val="0"/>
      </a:spcBef>
      <a:spcAft>
        <a:spcPct val="0"/>
      </a:spcAft>
      <a:defRPr kern="1200">
        <a:solidFill>
          <a:schemeClr val="tx1"/>
        </a:solidFill>
        <a:latin typeface="Arial" charset="0"/>
        <a:ea typeface="ＭＳ Ｐゴシック" pitchFamily="34" charset="-128"/>
        <a:cs typeface="+mn-cs"/>
      </a:defRPr>
    </a:lvl4pPr>
    <a:lvl5pPr marL="1828800" algn="l" defTabSz="457200" rtl="0" fontAlgn="base">
      <a:spcBef>
        <a:spcPct val="0"/>
      </a:spcBef>
      <a:spcAft>
        <a:spcPct val="0"/>
      </a:spcAft>
      <a:defRPr kern="1200">
        <a:solidFill>
          <a:schemeClr val="tx1"/>
        </a:solidFill>
        <a:latin typeface="Arial" charset="0"/>
        <a:ea typeface="ＭＳ Ｐゴシック" pitchFamily="34" charset="-128"/>
        <a:cs typeface="+mn-cs"/>
      </a:defRPr>
    </a:lvl5pPr>
    <a:lvl6pPr marL="2286000" algn="l" defTabSz="914400" rtl="0" eaLnBrk="1" latinLnBrk="0" hangingPunct="1">
      <a:defRPr kern="1200">
        <a:solidFill>
          <a:schemeClr val="tx1"/>
        </a:solidFill>
        <a:latin typeface="Arial" charset="0"/>
        <a:ea typeface="ＭＳ Ｐゴシック" pitchFamily="34" charset="-128"/>
        <a:cs typeface="+mn-cs"/>
      </a:defRPr>
    </a:lvl6pPr>
    <a:lvl7pPr marL="2743200" algn="l" defTabSz="914400" rtl="0" eaLnBrk="1" latinLnBrk="0" hangingPunct="1">
      <a:defRPr kern="1200">
        <a:solidFill>
          <a:schemeClr val="tx1"/>
        </a:solidFill>
        <a:latin typeface="Arial" charset="0"/>
        <a:ea typeface="ＭＳ Ｐゴシック" pitchFamily="34" charset="-128"/>
        <a:cs typeface="+mn-cs"/>
      </a:defRPr>
    </a:lvl7pPr>
    <a:lvl8pPr marL="3200400" algn="l" defTabSz="914400" rtl="0" eaLnBrk="1" latinLnBrk="0" hangingPunct="1">
      <a:defRPr kern="1200">
        <a:solidFill>
          <a:schemeClr val="tx1"/>
        </a:solidFill>
        <a:latin typeface="Arial" charset="0"/>
        <a:ea typeface="ＭＳ Ｐゴシック" pitchFamily="34" charset="-128"/>
        <a:cs typeface="+mn-cs"/>
      </a:defRPr>
    </a:lvl8pPr>
    <a:lvl9pPr marL="3657600" algn="l" defTabSz="914400" rtl="0" eaLnBrk="1" latinLnBrk="0" hangingPunct="1">
      <a:defRPr kern="1200">
        <a:solidFill>
          <a:schemeClr val="tx1"/>
        </a:solidFill>
        <a:latin typeface="Arial" charset="0"/>
        <a:ea typeface="ＭＳ Ｐゴシック" pitchFamily="34" charset="-128"/>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15:guide id="1" orient="horz" pos="3127">
          <p15:clr>
            <a:srgbClr val="A4A3A4"/>
          </p15:clr>
        </p15:guide>
        <p15:guide id="2"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2232A"/>
    <a:srgbClr val="1D3E61"/>
    <a:srgbClr val="68AEE0"/>
    <a:srgbClr val="3E5AA8"/>
    <a:srgbClr val="C0C0C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4386" autoAdjust="0"/>
    <p:restoredTop sz="94660"/>
  </p:normalViewPr>
  <p:slideViewPr>
    <p:cSldViewPr snapToObjects="1">
      <p:cViewPr varScale="1">
        <p:scale>
          <a:sx n="216" d="100"/>
          <a:sy n="216" d="100"/>
        </p:scale>
        <p:origin x="1120" y="184"/>
      </p:cViewPr>
      <p:guideLst>
        <p:guide orient="horz" pos="162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80" d="100"/>
        <a:sy n="80" d="100"/>
      </p:scale>
      <p:origin x="0" y="0"/>
    </p:cViewPr>
  </p:sorterViewPr>
  <p:notesViewPr>
    <p:cSldViewPr snapToObjects="1">
      <p:cViewPr varScale="1">
        <p:scale>
          <a:sx n="59" d="100"/>
          <a:sy n="59" d="100"/>
        </p:scale>
        <p:origin x="-1650" y="-90"/>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viewProps" Target="viewProps.xml"/><Relationship Id="rId5" Type="http://schemas.openxmlformats.org/officeDocument/2006/relationships/slide" Target="slides/slide1.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5538" name="Rectangle 2"/>
          <p:cNvSpPr>
            <a:spLocks noGrp="1" noChangeArrowheads="1"/>
          </p:cNvSpPr>
          <p:nvPr>
            <p:ph type="hdr" sz="quarter"/>
          </p:nvPr>
        </p:nvSpPr>
        <p:spPr bwMode="auto">
          <a:xfrm>
            <a:off x="0" y="0"/>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1440" tIns="45720" rIns="91440" bIns="45720" numCol="1" anchor="t" anchorCtr="0" compatLnSpc="1">
            <a:prstTxWarp prst="textNoShape">
              <a:avLst/>
            </a:prstTxWarp>
          </a:bodyPr>
          <a:lstStyle>
            <a:lvl1pPr eaLnBrk="0" hangingPunct="0">
              <a:defRPr sz="1200">
                <a:latin typeface="Arial" charset="0"/>
                <a:ea typeface="ＭＳ Ｐゴシック" charset="0"/>
                <a:cs typeface="ＭＳ Ｐゴシック" charset="0"/>
              </a:defRPr>
            </a:lvl1pPr>
          </a:lstStyle>
          <a:p>
            <a:pPr>
              <a:defRPr/>
            </a:pPr>
            <a:endParaRPr lang="en-GB" dirty="0"/>
          </a:p>
        </p:txBody>
      </p:sp>
      <p:sp>
        <p:nvSpPr>
          <p:cNvPr id="65539" name="Rectangle 3"/>
          <p:cNvSpPr>
            <a:spLocks noGrp="1" noChangeArrowheads="1"/>
          </p:cNvSpPr>
          <p:nvPr>
            <p:ph type="dt" sz="quarter" idx="1"/>
          </p:nvPr>
        </p:nvSpPr>
        <p:spPr bwMode="auto">
          <a:xfrm>
            <a:off x="3849688" y="0"/>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1440" tIns="45720" rIns="91440" bIns="45720" numCol="1" anchor="t" anchorCtr="0" compatLnSpc="1">
            <a:prstTxWarp prst="textNoShape">
              <a:avLst/>
            </a:prstTxWarp>
          </a:bodyPr>
          <a:lstStyle>
            <a:lvl1pPr algn="r" eaLnBrk="0" hangingPunct="0">
              <a:defRPr sz="1200">
                <a:latin typeface="Arial" pitchFamily="34" charset="0"/>
              </a:defRPr>
            </a:lvl1pPr>
          </a:lstStyle>
          <a:p>
            <a:pPr>
              <a:defRPr/>
            </a:pPr>
            <a:fld id="{35915AD2-10A0-4F07-9C90-55F5737F54B9}" type="datetime1">
              <a:rPr lang="en-GB"/>
              <a:pPr>
                <a:defRPr/>
              </a:pPr>
              <a:t>07/02/2018</a:t>
            </a:fld>
            <a:endParaRPr lang="en-GB" dirty="0"/>
          </a:p>
        </p:txBody>
      </p:sp>
      <p:sp>
        <p:nvSpPr>
          <p:cNvPr id="65540" name="Rectangle 4"/>
          <p:cNvSpPr>
            <a:spLocks noGrp="1" noChangeArrowheads="1"/>
          </p:cNvSpPr>
          <p:nvPr>
            <p:ph type="ftr" sz="quarter" idx="2"/>
          </p:nvPr>
        </p:nvSpPr>
        <p:spPr bwMode="auto">
          <a:xfrm>
            <a:off x="0" y="9429750"/>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1440" tIns="45720" rIns="91440" bIns="45720" numCol="1" anchor="b" anchorCtr="0" compatLnSpc="1">
            <a:prstTxWarp prst="textNoShape">
              <a:avLst/>
            </a:prstTxWarp>
          </a:bodyPr>
          <a:lstStyle>
            <a:lvl1pPr eaLnBrk="0" hangingPunct="0">
              <a:defRPr sz="1200">
                <a:latin typeface="Arial" charset="0"/>
                <a:ea typeface="ＭＳ Ｐゴシック" charset="0"/>
                <a:cs typeface="ＭＳ Ｐゴシック" charset="0"/>
              </a:defRPr>
            </a:lvl1pPr>
          </a:lstStyle>
          <a:p>
            <a:pPr>
              <a:defRPr/>
            </a:pPr>
            <a:endParaRPr lang="en-GB" dirty="0"/>
          </a:p>
        </p:txBody>
      </p:sp>
      <p:sp>
        <p:nvSpPr>
          <p:cNvPr id="65541" name="Rectangle 5"/>
          <p:cNvSpPr>
            <a:spLocks noGrp="1" noChangeArrowheads="1"/>
          </p:cNvSpPr>
          <p:nvPr>
            <p:ph type="sldNum" sz="quarter" idx="3"/>
          </p:nvPr>
        </p:nvSpPr>
        <p:spPr bwMode="auto">
          <a:xfrm>
            <a:off x="3849688" y="9429750"/>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1440" tIns="45720" rIns="91440" bIns="45720" numCol="1" anchor="b" anchorCtr="0" compatLnSpc="1">
            <a:prstTxWarp prst="textNoShape">
              <a:avLst/>
            </a:prstTxWarp>
          </a:bodyPr>
          <a:lstStyle>
            <a:lvl1pPr algn="r" eaLnBrk="0" hangingPunct="0">
              <a:defRPr sz="1200">
                <a:latin typeface="Arial" pitchFamily="34" charset="0"/>
              </a:defRPr>
            </a:lvl1pPr>
          </a:lstStyle>
          <a:p>
            <a:pPr>
              <a:defRPr/>
            </a:pPr>
            <a:fld id="{9B2C83C7-81E3-4FFC-ABB8-6C2E0AC39E1C}" type="slidenum">
              <a:rPr lang="en-GB"/>
              <a:pPr>
                <a:defRPr/>
              </a:pPr>
              <a:t>‹#›</a:t>
            </a:fld>
            <a:endParaRPr lang="en-GB" dirty="0"/>
          </a:p>
        </p:txBody>
      </p:sp>
    </p:spTree>
    <p:extLst>
      <p:ext uri="{BB962C8B-B14F-4D97-AF65-F5344CB8AC3E}">
        <p14:creationId xmlns:p14="http://schemas.microsoft.com/office/powerpoint/2010/main" val="159539804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A53E673E-3F0B-4A29-86F3-B601A91438C4}" type="datetimeFigureOut">
              <a:rPr lang="en-GB" smtClean="0"/>
              <a:t>07/02/2018</a:t>
            </a:fld>
            <a:endParaRPr lang="en-GB" dirty="0"/>
          </a:p>
        </p:txBody>
      </p:sp>
      <p:sp>
        <p:nvSpPr>
          <p:cNvPr id="4" name="Slide Image Placeholder 3"/>
          <p:cNvSpPr>
            <a:spLocks noGrp="1" noRot="1" noChangeAspect="1"/>
          </p:cNvSpPr>
          <p:nvPr>
            <p:ph type="sldImg" idx="2"/>
          </p:nvPr>
        </p:nvSpPr>
        <p:spPr>
          <a:xfrm>
            <a:off x="90488" y="744538"/>
            <a:ext cx="6616700" cy="3722687"/>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79450" y="4716463"/>
            <a:ext cx="5438775" cy="4467225"/>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a:defRPr sz="1200"/>
            </a:lvl1pPr>
          </a:lstStyle>
          <a:p>
            <a:fld id="{E0D7DF3E-7676-4A29-B93D-2A6411207575}" type="slidenum">
              <a:rPr lang="en-GB" smtClean="0"/>
              <a:t>‹#›</a:t>
            </a:fld>
            <a:endParaRPr lang="en-GB" dirty="0"/>
          </a:p>
        </p:txBody>
      </p:sp>
    </p:spTree>
    <p:extLst>
      <p:ext uri="{BB962C8B-B14F-4D97-AF65-F5344CB8AC3E}">
        <p14:creationId xmlns:p14="http://schemas.microsoft.com/office/powerpoint/2010/main" val="7560506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E0EAAF21-264B-483F-91F3-A32DC0854B8B}" type="slidenum">
              <a:rPr lang="en-GB" smtClean="0"/>
              <a:t>3</a:t>
            </a:fld>
            <a:endParaRPr lang="en-GB" dirty="0"/>
          </a:p>
        </p:txBody>
      </p:sp>
    </p:spTree>
    <p:extLst>
      <p:ext uri="{BB962C8B-B14F-4D97-AF65-F5344CB8AC3E}">
        <p14:creationId xmlns:p14="http://schemas.microsoft.com/office/powerpoint/2010/main" val="373272438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lum/>
          </a:blip>
          <a:srcRect/>
          <a:stretch>
            <a:fillRect/>
          </a:stretch>
        </a:blipFill>
        <a:effectLst/>
      </p:bgPr>
    </p:bg>
    <p:spTree>
      <p:nvGrpSpPr>
        <p:cNvPr id="1" name=""/>
        <p:cNvGrpSpPr/>
        <p:nvPr/>
      </p:nvGrpSpPr>
      <p:grpSpPr>
        <a:xfrm>
          <a:off x="0" y="0"/>
          <a:ext cx="0" cy="0"/>
          <a:chOff x="0" y="0"/>
          <a:chExt cx="0" cy="0"/>
        </a:xfrm>
      </p:grpSpPr>
      <p:sp>
        <p:nvSpPr>
          <p:cNvPr id="16389" name="Rectangle 5"/>
          <p:cNvSpPr>
            <a:spLocks noGrp="1" noChangeArrowheads="1"/>
          </p:cNvSpPr>
          <p:nvPr>
            <p:ph type="ctrTitle" sz="quarter"/>
          </p:nvPr>
        </p:nvSpPr>
        <p:spPr>
          <a:xfrm>
            <a:off x="0" y="3166374"/>
            <a:ext cx="9144000" cy="971550"/>
          </a:xfrm>
          <a:extLst>
            <a:ext uri="{909E8E84-426E-40DD-AFC4-6F175D3DCCD1}">
              <a14:hiddenFill xmlns:a14="http://schemas.microsoft.com/office/drawing/2010/main">
                <a:solidFill>
                  <a:schemeClr val="accent1"/>
                </a:solidFill>
              </a14:hiddenFill>
            </a:ext>
          </a:extLst>
        </p:spPr>
        <p:txBody>
          <a:bodyPr anchor="t"/>
          <a:lstStyle>
            <a:lvl1pPr algn="ctr">
              <a:defRPr sz="4000">
                <a:solidFill>
                  <a:schemeClr val="accent2"/>
                </a:solidFill>
                <a:effectLst/>
              </a:defRPr>
            </a:lvl1pPr>
          </a:lstStyle>
          <a:p>
            <a:pPr lvl="0"/>
            <a:r>
              <a:rPr lang="en-GB" noProof="0" dirty="0"/>
              <a:t>Click to edit Master title style</a:t>
            </a:r>
          </a:p>
        </p:txBody>
      </p:sp>
      <p:sp>
        <p:nvSpPr>
          <p:cNvPr id="16390" name="Rectangle 6"/>
          <p:cNvSpPr>
            <a:spLocks noGrp="1" noChangeArrowheads="1"/>
          </p:cNvSpPr>
          <p:nvPr>
            <p:ph type="subTitle" sz="quarter" idx="1"/>
          </p:nvPr>
        </p:nvSpPr>
        <p:spPr>
          <a:xfrm>
            <a:off x="0" y="3759882"/>
            <a:ext cx="9144000" cy="956574"/>
          </a:xfrm>
          <a:extLst>
            <a:ext uri="{91240B29-F687-4F45-9708-019B960494DF}">
              <a14:hiddenLine xmlns:a14="http://schemas.microsoft.com/office/drawing/2010/main" w="9525">
                <a:solidFill>
                  <a:schemeClr val="tx1"/>
                </a:solidFill>
                <a:miter lim="800000"/>
                <a:headEnd/>
                <a:tailEnd/>
              </a14:hiddenLine>
            </a:ext>
          </a:extLst>
        </p:spPr>
        <p:txBody>
          <a:bodyPr/>
          <a:lstStyle>
            <a:lvl1pPr marL="0" indent="0" algn="ctr">
              <a:buFont typeface="Wingdings" pitchFamily="2" charset="2"/>
              <a:buNone/>
              <a:defRPr sz="3200">
                <a:solidFill>
                  <a:srgbClr val="CCCCFF"/>
                </a:solidFill>
                <a:effectLst/>
              </a:defRPr>
            </a:lvl1pPr>
          </a:lstStyle>
          <a:p>
            <a:pPr lvl="0"/>
            <a:r>
              <a:rPr lang="en-GB" noProof="0" dirty="0"/>
              <a:t>Click to edit Master subtitle style</a:t>
            </a:r>
          </a:p>
        </p:txBody>
      </p:sp>
      <p:sp>
        <p:nvSpPr>
          <p:cNvPr id="4" name="Rectangle 15"/>
          <p:cNvSpPr>
            <a:spLocks noGrp="1" noChangeArrowheads="1"/>
          </p:cNvSpPr>
          <p:nvPr>
            <p:ph type="ftr" sz="quarter" idx="10"/>
          </p:nvPr>
        </p:nvSpPr>
        <p:spPr/>
        <p:txBody>
          <a:bodyPr/>
          <a:lstStyle>
            <a:lvl1pPr>
              <a:defRPr/>
            </a:lvl1pPr>
          </a:lstStyle>
          <a:p>
            <a:pPr>
              <a:defRPr/>
            </a:pPr>
            <a:fld id="{E502D9C5-17AE-4038-9F2D-B14BAC7D8A12}" type="slidenum">
              <a:rPr lang="en-GB"/>
              <a:pPr>
                <a:defRPr/>
              </a:pPr>
              <a:t>‹#›</a:t>
            </a:fld>
            <a:endParaRPr lang="en-GB" dirty="0"/>
          </a:p>
        </p:txBody>
      </p:sp>
      <p:sp>
        <p:nvSpPr>
          <p:cNvPr id="5" name="Rectangle 21"/>
          <p:cNvSpPr>
            <a:spLocks noGrp="1" noChangeArrowheads="1"/>
          </p:cNvSpPr>
          <p:nvPr>
            <p:ph type="dt" sz="quarter" idx="11"/>
          </p:nvPr>
        </p:nvSpPr>
        <p:spPr/>
        <p:txBody>
          <a:bodyPr/>
          <a:lstStyle>
            <a:lvl1pPr>
              <a:defRPr/>
            </a:lvl1pPr>
          </a:lstStyle>
          <a:p>
            <a:pPr>
              <a:defRPr/>
            </a:pPr>
            <a:endParaRPr lang="en-GB" dirty="0"/>
          </a:p>
        </p:txBody>
      </p:sp>
    </p:spTree>
    <p:extLst>
      <p:ext uri="{BB962C8B-B14F-4D97-AF65-F5344CB8AC3E}">
        <p14:creationId xmlns:p14="http://schemas.microsoft.com/office/powerpoint/2010/main" val="13918678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Subtitle Slide">
    <p:spTree>
      <p:nvGrpSpPr>
        <p:cNvPr id="1" name=""/>
        <p:cNvGrpSpPr/>
        <p:nvPr/>
      </p:nvGrpSpPr>
      <p:grpSpPr>
        <a:xfrm>
          <a:off x="0" y="0"/>
          <a:ext cx="0" cy="0"/>
          <a:chOff x="0" y="0"/>
          <a:chExt cx="0" cy="0"/>
        </a:xfrm>
      </p:grpSpPr>
      <p:sp>
        <p:nvSpPr>
          <p:cNvPr id="102406" name="Rectangle 6"/>
          <p:cNvSpPr>
            <a:spLocks noGrp="1" noChangeArrowheads="1"/>
          </p:cNvSpPr>
          <p:nvPr>
            <p:ph type="ctrTitle" sz="quarter"/>
          </p:nvPr>
        </p:nvSpPr>
        <p:spPr>
          <a:xfrm>
            <a:off x="684213" y="1870044"/>
            <a:ext cx="7772400" cy="670322"/>
          </a:xfrm>
        </p:spPr>
        <p:txBody>
          <a:bodyPr/>
          <a:lstStyle>
            <a:lvl1pPr algn="ctr">
              <a:defRPr sz="3600">
                <a:solidFill>
                  <a:srgbClr val="68AEE0"/>
                </a:solidFill>
              </a:defRPr>
            </a:lvl1pPr>
          </a:lstStyle>
          <a:p>
            <a:pPr lvl="0"/>
            <a:r>
              <a:rPr lang="en-GB" noProof="0" dirty="0"/>
              <a:t>Click to edit Master title style</a:t>
            </a:r>
          </a:p>
        </p:txBody>
      </p:sp>
      <p:sp>
        <p:nvSpPr>
          <p:cNvPr id="102407" name="Rectangle 7"/>
          <p:cNvSpPr>
            <a:spLocks noGrp="1" noChangeArrowheads="1"/>
          </p:cNvSpPr>
          <p:nvPr>
            <p:ph type="subTitle" sz="quarter" idx="1"/>
          </p:nvPr>
        </p:nvSpPr>
        <p:spPr>
          <a:xfrm>
            <a:off x="1411560" y="2517744"/>
            <a:ext cx="6400800" cy="594122"/>
          </a:xfrm>
        </p:spPr>
        <p:txBody>
          <a:bodyPr/>
          <a:lstStyle>
            <a:lvl1pPr marL="0" indent="0" algn="ctr">
              <a:buFontTx/>
              <a:buNone/>
              <a:defRPr/>
            </a:lvl1pPr>
          </a:lstStyle>
          <a:p>
            <a:pPr lvl="0"/>
            <a:r>
              <a:rPr lang="en-GB" noProof="0" dirty="0"/>
              <a:t>Click to edit Master subtitle style</a:t>
            </a:r>
          </a:p>
        </p:txBody>
      </p:sp>
      <p:sp>
        <p:nvSpPr>
          <p:cNvPr id="4" name="Rectangle 15"/>
          <p:cNvSpPr>
            <a:spLocks noGrp="1" noChangeArrowheads="1"/>
          </p:cNvSpPr>
          <p:nvPr>
            <p:ph type="ftr" sz="quarter" idx="10"/>
          </p:nvPr>
        </p:nvSpPr>
        <p:spPr>
          <a:ln/>
        </p:spPr>
        <p:txBody>
          <a:bodyPr/>
          <a:lstStyle>
            <a:lvl1pPr>
              <a:defRPr/>
            </a:lvl1pPr>
          </a:lstStyle>
          <a:p>
            <a:pPr>
              <a:defRPr/>
            </a:pPr>
            <a:fld id="{10AA87E4-1071-4181-ADC0-8B22760010CB}" type="slidenum">
              <a:rPr lang="en-GB"/>
              <a:pPr>
                <a:defRPr/>
              </a:pPr>
              <a:t>‹#›</a:t>
            </a:fld>
            <a:endParaRPr lang="en-GB" dirty="0"/>
          </a:p>
        </p:txBody>
      </p:sp>
      <p:sp>
        <p:nvSpPr>
          <p:cNvPr id="5" name="Rectangle 21"/>
          <p:cNvSpPr>
            <a:spLocks noGrp="1" noChangeArrowheads="1"/>
          </p:cNvSpPr>
          <p:nvPr>
            <p:ph type="dt" sz="quarter" idx="11"/>
          </p:nvPr>
        </p:nvSpPr>
        <p:spPr>
          <a:ln/>
        </p:spPr>
        <p:txBody>
          <a:bodyPr/>
          <a:lstStyle>
            <a:lvl1pPr>
              <a:defRPr/>
            </a:lvl1pPr>
          </a:lstStyle>
          <a:p>
            <a:pPr>
              <a:defRPr/>
            </a:pPr>
            <a:endParaRPr lang="en-GB" dirty="0"/>
          </a:p>
        </p:txBody>
      </p:sp>
    </p:spTree>
    <p:extLst>
      <p:ext uri="{BB962C8B-B14F-4D97-AF65-F5344CB8AC3E}">
        <p14:creationId xmlns:p14="http://schemas.microsoft.com/office/powerpoint/2010/main" val="18551000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Basic Slide">
    <p:spTree>
      <p:nvGrpSpPr>
        <p:cNvPr id="1" name=""/>
        <p:cNvGrpSpPr/>
        <p:nvPr/>
      </p:nvGrpSpPr>
      <p:grpSpPr>
        <a:xfrm>
          <a:off x="0" y="0"/>
          <a:ext cx="0" cy="0"/>
          <a:chOff x="0" y="0"/>
          <a:chExt cx="0" cy="0"/>
        </a:xfrm>
      </p:grpSpPr>
      <p:sp>
        <p:nvSpPr>
          <p:cNvPr id="2" name="Title 1"/>
          <p:cNvSpPr>
            <a:spLocks noGrp="1"/>
          </p:cNvSpPr>
          <p:nvPr>
            <p:ph type="title"/>
          </p:nvPr>
        </p:nvSpPr>
        <p:spPr>
          <a:xfrm>
            <a:off x="225425" y="-42360"/>
            <a:ext cx="8688388" cy="723900"/>
          </a:xfrm>
        </p:spPr>
        <p:txBody>
          <a:bodyPr/>
          <a:lstStyle>
            <a:lvl1pPr algn="l">
              <a:defRPr sz="3000">
                <a:solidFill>
                  <a:srgbClr val="1D3E61"/>
                </a:solidFill>
              </a:defRPr>
            </a:lvl1pPr>
          </a:lstStyle>
          <a:p>
            <a:r>
              <a:rPr lang="en-US" dirty="0"/>
              <a:t>Click to edit Master title style</a:t>
            </a:r>
            <a:endParaRPr lang="en-GB" dirty="0"/>
          </a:p>
        </p:txBody>
      </p:sp>
      <p:sp>
        <p:nvSpPr>
          <p:cNvPr id="3" name="Content Placeholder 2"/>
          <p:cNvSpPr>
            <a:spLocks noGrp="1"/>
          </p:cNvSpPr>
          <p:nvPr>
            <p:ph idx="1"/>
          </p:nvPr>
        </p:nvSpPr>
        <p:spPr>
          <a:xfrm>
            <a:off x="228600" y="681540"/>
            <a:ext cx="8686800" cy="3456384"/>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Rectangle 15"/>
          <p:cNvSpPr>
            <a:spLocks noGrp="1" noChangeArrowheads="1"/>
          </p:cNvSpPr>
          <p:nvPr>
            <p:ph type="ftr" sz="quarter" idx="10"/>
          </p:nvPr>
        </p:nvSpPr>
        <p:spPr>
          <a:ln/>
        </p:spPr>
        <p:txBody>
          <a:bodyPr/>
          <a:lstStyle>
            <a:lvl1pPr>
              <a:defRPr/>
            </a:lvl1pPr>
          </a:lstStyle>
          <a:p>
            <a:pPr>
              <a:defRPr/>
            </a:pPr>
            <a:fld id="{D86480B0-6847-4D27-B3EC-F99462D2DA11}" type="slidenum">
              <a:rPr lang="en-GB"/>
              <a:pPr>
                <a:defRPr/>
              </a:pPr>
              <a:t>‹#›</a:t>
            </a:fld>
            <a:endParaRPr lang="en-GB" dirty="0"/>
          </a:p>
        </p:txBody>
      </p:sp>
      <p:sp>
        <p:nvSpPr>
          <p:cNvPr id="5" name="Rectangle 21"/>
          <p:cNvSpPr>
            <a:spLocks noGrp="1" noChangeArrowheads="1"/>
          </p:cNvSpPr>
          <p:nvPr>
            <p:ph type="dt" sz="quarter" idx="11"/>
          </p:nvPr>
        </p:nvSpPr>
        <p:spPr>
          <a:ln/>
        </p:spPr>
        <p:txBody>
          <a:bodyPr/>
          <a:lstStyle>
            <a:lvl1pPr>
              <a:defRPr/>
            </a:lvl1pPr>
          </a:lstStyle>
          <a:p>
            <a:pPr>
              <a:defRPr/>
            </a:pPr>
            <a:endParaRPr lang="en-GB" dirty="0"/>
          </a:p>
        </p:txBody>
      </p:sp>
    </p:spTree>
    <p:extLst>
      <p:ext uri="{BB962C8B-B14F-4D97-AF65-F5344CB8AC3E}">
        <p14:creationId xmlns:p14="http://schemas.microsoft.com/office/powerpoint/2010/main" val="87789835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jp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5">
            <a:lum/>
          </a:blip>
          <a:srcRect/>
          <a:stretch>
            <a:fillRect/>
          </a:stretch>
        </a:blipFill>
        <a:effectLst/>
      </p:bgPr>
    </p:bg>
    <p:spTree>
      <p:nvGrpSpPr>
        <p:cNvPr id="1" name=""/>
        <p:cNvGrpSpPr/>
        <p:nvPr/>
      </p:nvGrpSpPr>
      <p:grpSpPr>
        <a:xfrm>
          <a:off x="0" y="0"/>
          <a:ext cx="0" cy="0"/>
          <a:chOff x="0" y="0"/>
          <a:chExt cx="0" cy="0"/>
        </a:xfrm>
      </p:grpSpPr>
      <p:sp>
        <p:nvSpPr>
          <p:cNvPr id="1026" name="Rectangle 5"/>
          <p:cNvSpPr>
            <a:spLocks noGrp="1" noChangeArrowheads="1"/>
          </p:cNvSpPr>
          <p:nvPr>
            <p:ph type="title"/>
          </p:nvPr>
        </p:nvSpPr>
        <p:spPr bwMode="auto">
          <a:xfrm>
            <a:off x="225425" y="-42863"/>
            <a:ext cx="8688388" cy="723900"/>
          </a:xfrm>
          <a:prstGeom prst="rect">
            <a:avLst/>
          </a:prstGeom>
          <a:noFill/>
          <a:ln>
            <a:noFill/>
          </a:ln>
          <a:effectLst/>
          <a:extLst>
            <a:ext uri="{909E8E84-426E-40DD-AFC4-6F175D3DCCD1}">
              <a14:hiddenFill xmlns:a14="http://schemas.microsoft.com/office/drawing/2010/main">
                <a:solidFill>
                  <a:schemeClr val="bg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p>
            <a:pPr lvl="0"/>
            <a:r>
              <a:rPr lang="en-GB"/>
              <a:t>Click to edit Master title style</a:t>
            </a:r>
          </a:p>
        </p:txBody>
      </p:sp>
      <p:sp>
        <p:nvSpPr>
          <p:cNvPr id="1027" name="Rectangle 9"/>
          <p:cNvSpPr>
            <a:spLocks noGrp="1" noChangeArrowheads="1"/>
          </p:cNvSpPr>
          <p:nvPr>
            <p:ph type="body" idx="1"/>
          </p:nvPr>
        </p:nvSpPr>
        <p:spPr bwMode="auto">
          <a:xfrm>
            <a:off x="228600" y="681038"/>
            <a:ext cx="8686800" cy="34028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62C8"/>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15375" name="Rectangle 15"/>
          <p:cNvSpPr>
            <a:spLocks noGrp="1" noChangeArrowheads="1"/>
          </p:cNvSpPr>
          <p:nvPr>
            <p:ph type="ftr" sz="quarter" idx="3"/>
          </p:nvPr>
        </p:nvSpPr>
        <p:spPr bwMode="auto">
          <a:xfrm>
            <a:off x="2565401" y="4731544"/>
            <a:ext cx="4200525" cy="1309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a:defRPr sz="1400">
                <a:solidFill>
                  <a:srgbClr val="1D3E61"/>
                </a:solidFill>
              </a:defRPr>
            </a:lvl1pPr>
          </a:lstStyle>
          <a:p>
            <a:pPr>
              <a:defRPr/>
            </a:pPr>
            <a:fld id="{AF429D2F-F2C8-4089-BC92-4AD68084899C}" type="slidenum">
              <a:rPr lang="en-GB"/>
              <a:pPr>
                <a:defRPr/>
              </a:pPr>
              <a:t>‹#›</a:t>
            </a:fld>
            <a:endParaRPr lang="en-GB" dirty="0"/>
          </a:p>
        </p:txBody>
      </p:sp>
      <p:sp>
        <p:nvSpPr>
          <p:cNvPr id="15381" name="Rectangle 21"/>
          <p:cNvSpPr>
            <a:spLocks noGrp="1" noChangeArrowheads="1"/>
          </p:cNvSpPr>
          <p:nvPr>
            <p:ph type="dt" sz="quarter" idx="2"/>
          </p:nvPr>
        </p:nvSpPr>
        <p:spPr bwMode="auto">
          <a:xfrm>
            <a:off x="1331913" y="4675585"/>
            <a:ext cx="76200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l">
              <a:defRPr sz="800"/>
            </a:lvl1pPr>
          </a:lstStyle>
          <a:p>
            <a:pPr>
              <a:defRPr/>
            </a:pPr>
            <a:endParaRPr lang="en-GB" dirty="0"/>
          </a:p>
        </p:txBody>
      </p:sp>
    </p:spTree>
  </p:cSld>
  <p:clrMap bg1="lt1" tx1="dk1" bg2="lt2" tx2="dk2" accent1="accent1" accent2="accent2" accent3="accent3" accent4="accent4" accent5="accent5" accent6="accent6" hlink="hlink" folHlink="folHlink"/>
  <p:sldLayoutIdLst>
    <p:sldLayoutId id="2147484062" r:id="rId1"/>
    <p:sldLayoutId id="2147484060" r:id="rId2"/>
    <p:sldLayoutId id="2147484061" r:id="rId3"/>
  </p:sldLayoutIdLst>
  <p:txStyles>
    <p:titleStyle>
      <a:lvl1pPr algn="l" rtl="0" eaLnBrk="0" fontAlgn="base" hangingPunct="0">
        <a:spcBef>
          <a:spcPct val="0"/>
        </a:spcBef>
        <a:spcAft>
          <a:spcPct val="0"/>
        </a:spcAft>
        <a:defRPr sz="3000" b="1">
          <a:solidFill>
            <a:srgbClr val="1D3E61"/>
          </a:solidFill>
          <a:latin typeface="+mj-lt"/>
          <a:ea typeface="+mj-ea"/>
          <a:cs typeface="+mj-cs"/>
        </a:defRPr>
      </a:lvl1pPr>
      <a:lvl2pPr algn="l" rtl="0" eaLnBrk="0" fontAlgn="base" hangingPunct="0">
        <a:spcBef>
          <a:spcPct val="0"/>
        </a:spcBef>
        <a:spcAft>
          <a:spcPct val="0"/>
        </a:spcAft>
        <a:defRPr sz="3000" b="1">
          <a:solidFill>
            <a:srgbClr val="1D3E61"/>
          </a:solidFill>
          <a:latin typeface="Arial" charset="0"/>
        </a:defRPr>
      </a:lvl2pPr>
      <a:lvl3pPr algn="l" rtl="0" eaLnBrk="0" fontAlgn="base" hangingPunct="0">
        <a:spcBef>
          <a:spcPct val="0"/>
        </a:spcBef>
        <a:spcAft>
          <a:spcPct val="0"/>
        </a:spcAft>
        <a:defRPr sz="3000" b="1">
          <a:solidFill>
            <a:srgbClr val="1D3E61"/>
          </a:solidFill>
          <a:latin typeface="Arial" charset="0"/>
        </a:defRPr>
      </a:lvl3pPr>
      <a:lvl4pPr algn="l" rtl="0" eaLnBrk="0" fontAlgn="base" hangingPunct="0">
        <a:spcBef>
          <a:spcPct val="0"/>
        </a:spcBef>
        <a:spcAft>
          <a:spcPct val="0"/>
        </a:spcAft>
        <a:defRPr sz="3000" b="1">
          <a:solidFill>
            <a:srgbClr val="1D3E61"/>
          </a:solidFill>
          <a:latin typeface="Arial" charset="0"/>
        </a:defRPr>
      </a:lvl4pPr>
      <a:lvl5pPr algn="l" rtl="0" eaLnBrk="0" fontAlgn="base" hangingPunct="0">
        <a:spcBef>
          <a:spcPct val="0"/>
        </a:spcBef>
        <a:spcAft>
          <a:spcPct val="0"/>
        </a:spcAft>
        <a:defRPr sz="3000" b="1">
          <a:solidFill>
            <a:srgbClr val="1D3E61"/>
          </a:solidFill>
          <a:latin typeface="Arial" charset="0"/>
        </a:defRPr>
      </a:lvl5pPr>
      <a:lvl6pPr marL="457200" algn="ctr" rtl="0" fontAlgn="base">
        <a:spcBef>
          <a:spcPct val="0"/>
        </a:spcBef>
        <a:spcAft>
          <a:spcPct val="0"/>
        </a:spcAft>
        <a:defRPr sz="2800" b="1">
          <a:solidFill>
            <a:schemeClr val="tx1"/>
          </a:solidFill>
          <a:latin typeface="Arial" charset="0"/>
        </a:defRPr>
      </a:lvl6pPr>
      <a:lvl7pPr marL="914400" algn="ctr" rtl="0" fontAlgn="base">
        <a:spcBef>
          <a:spcPct val="0"/>
        </a:spcBef>
        <a:spcAft>
          <a:spcPct val="0"/>
        </a:spcAft>
        <a:defRPr sz="2800" b="1">
          <a:solidFill>
            <a:schemeClr val="tx1"/>
          </a:solidFill>
          <a:latin typeface="Arial" charset="0"/>
        </a:defRPr>
      </a:lvl7pPr>
      <a:lvl8pPr marL="1371600" algn="ctr" rtl="0" fontAlgn="base">
        <a:spcBef>
          <a:spcPct val="0"/>
        </a:spcBef>
        <a:spcAft>
          <a:spcPct val="0"/>
        </a:spcAft>
        <a:defRPr sz="2800" b="1">
          <a:solidFill>
            <a:schemeClr val="tx1"/>
          </a:solidFill>
          <a:latin typeface="Arial" charset="0"/>
        </a:defRPr>
      </a:lvl8pPr>
      <a:lvl9pPr marL="1828800" algn="ctr" rtl="0" fontAlgn="base">
        <a:spcBef>
          <a:spcPct val="0"/>
        </a:spcBef>
        <a:spcAft>
          <a:spcPct val="0"/>
        </a:spcAft>
        <a:defRPr sz="2800" b="1">
          <a:solidFill>
            <a:schemeClr val="tx1"/>
          </a:solidFill>
          <a:latin typeface="Arial" charset="0"/>
        </a:defRPr>
      </a:lvl9pPr>
    </p:titleStyle>
    <p:bodyStyle>
      <a:lvl1pPr marL="342900" indent="-342900" algn="l" rtl="0" eaLnBrk="0" fontAlgn="base" hangingPunct="0">
        <a:spcBef>
          <a:spcPct val="20000"/>
        </a:spcBef>
        <a:spcAft>
          <a:spcPct val="0"/>
        </a:spcAft>
        <a:buClr>
          <a:srgbClr val="0062C8"/>
        </a:buClr>
        <a:buFont typeface="Wingdings" pitchFamily="2" charset="2"/>
        <a:buChar char="§"/>
        <a:defRPr sz="2400">
          <a:solidFill>
            <a:srgbClr val="3E5AA8"/>
          </a:solidFill>
          <a:latin typeface="+mn-lt"/>
          <a:ea typeface="+mn-ea"/>
          <a:cs typeface="+mn-cs"/>
        </a:defRPr>
      </a:lvl1pPr>
      <a:lvl2pPr marL="742950" indent="-285750" algn="l" rtl="0" eaLnBrk="0" fontAlgn="base" hangingPunct="0">
        <a:spcBef>
          <a:spcPct val="20000"/>
        </a:spcBef>
        <a:spcAft>
          <a:spcPct val="0"/>
        </a:spcAft>
        <a:buClr>
          <a:srgbClr val="0062C8"/>
        </a:buClr>
        <a:buFont typeface="Wingdings" pitchFamily="2" charset="2"/>
        <a:buChar char="§"/>
        <a:defRPr sz="2000">
          <a:solidFill>
            <a:srgbClr val="3E5AA8"/>
          </a:solidFill>
          <a:latin typeface="+mn-lt"/>
        </a:defRPr>
      </a:lvl2pPr>
      <a:lvl3pPr marL="1143000" indent="-228600" algn="l" rtl="0" eaLnBrk="0" fontAlgn="base" hangingPunct="0">
        <a:spcBef>
          <a:spcPct val="20000"/>
        </a:spcBef>
        <a:spcAft>
          <a:spcPct val="0"/>
        </a:spcAft>
        <a:buClr>
          <a:srgbClr val="0062C8"/>
        </a:buClr>
        <a:buFont typeface="Wingdings" pitchFamily="2" charset="2"/>
        <a:buChar char="§"/>
        <a:defRPr>
          <a:solidFill>
            <a:srgbClr val="3E5AA8"/>
          </a:solidFill>
          <a:latin typeface="+mn-lt"/>
        </a:defRPr>
      </a:lvl3pPr>
      <a:lvl4pPr marL="1600200" indent="-228600" algn="l" rtl="0" eaLnBrk="0" fontAlgn="base" hangingPunct="0">
        <a:spcBef>
          <a:spcPct val="20000"/>
        </a:spcBef>
        <a:spcAft>
          <a:spcPct val="0"/>
        </a:spcAft>
        <a:buClr>
          <a:srgbClr val="0062C8"/>
        </a:buClr>
        <a:buFont typeface="Wingdings" pitchFamily="2" charset="2"/>
        <a:buChar char="§"/>
        <a:defRPr sz="1600">
          <a:solidFill>
            <a:srgbClr val="3E5AA8"/>
          </a:solidFill>
          <a:latin typeface="+mn-lt"/>
        </a:defRPr>
      </a:lvl4pPr>
      <a:lvl5pPr marL="2057400" indent="-228600" algn="l" rtl="0" eaLnBrk="0" fontAlgn="base" hangingPunct="0">
        <a:spcBef>
          <a:spcPct val="20000"/>
        </a:spcBef>
        <a:spcAft>
          <a:spcPct val="0"/>
        </a:spcAft>
        <a:buClr>
          <a:srgbClr val="0062C8"/>
        </a:buClr>
        <a:buFont typeface="Wingdings" pitchFamily="2" charset="2"/>
        <a:buChar char="§"/>
        <a:defRPr sz="1600">
          <a:solidFill>
            <a:srgbClr val="3E5AA8"/>
          </a:solidFill>
          <a:latin typeface="+mn-lt"/>
        </a:defRPr>
      </a:lvl5pPr>
      <a:lvl6pPr marL="25146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6pPr>
      <a:lvl7pPr marL="29718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7pPr>
      <a:lvl8pPr marL="34290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8pPr>
      <a:lvl9pPr marL="38862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sz="quarter"/>
          </p:nvPr>
        </p:nvSpPr>
        <p:spPr/>
        <p:txBody>
          <a:bodyPr/>
          <a:lstStyle/>
          <a:p>
            <a:r>
              <a:rPr lang="en-GB" dirty="0"/>
              <a:t>GDPR Dashboard </a:t>
            </a:r>
            <a:br>
              <a:rPr lang="en-GB" dirty="0"/>
            </a:br>
            <a:r>
              <a:rPr lang="en-GB" sz="1200" dirty="0"/>
              <a:t>General Data Protection Regulation </a:t>
            </a:r>
            <a:br>
              <a:rPr lang="en-GB" dirty="0"/>
            </a:br>
            <a:r>
              <a:rPr lang="en-GB" sz="3200" dirty="0"/>
              <a:t>06/02/2018</a:t>
            </a:r>
            <a:br>
              <a:rPr lang="en-GB" sz="3200" dirty="0"/>
            </a:br>
            <a:endParaRPr lang="en-GB" sz="3200" dirty="0"/>
          </a:p>
        </p:txBody>
      </p:sp>
    </p:spTree>
    <p:extLst>
      <p:ext uri="{BB962C8B-B14F-4D97-AF65-F5344CB8AC3E}">
        <p14:creationId xmlns:p14="http://schemas.microsoft.com/office/powerpoint/2010/main" val="8635936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79512" y="89322"/>
            <a:ext cx="8280920" cy="461665"/>
          </a:xfrm>
          <a:prstGeom prst="rect">
            <a:avLst/>
          </a:prstGeom>
        </p:spPr>
        <p:txBody>
          <a:bodyPr wrap="square">
            <a:spAutoFit/>
          </a:bodyPr>
          <a:lstStyle/>
          <a:p>
            <a:pPr eaLnBrk="0" fontAlgn="base" hangingPunct="0">
              <a:spcBef>
                <a:spcPct val="0"/>
              </a:spcBef>
              <a:spcAft>
                <a:spcPct val="0"/>
              </a:spcAft>
            </a:pPr>
            <a:r>
              <a:rPr lang="en-GB" sz="2400" dirty="0">
                <a:solidFill>
                  <a:srgbClr val="1D3E61"/>
                </a:solidFill>
                <a:latin typeface="+mj-lt"/>
                <a:ea typeface="+mj-ea"/>
                <a:cs typeface="+mj-cs"/>
              </a:rPr>
              <a:t>Business Readiness </a:t>
            </a:r>
          </a:p>
        </p:txBody>
      </p:sp>
      <p:graphicFrame>
        <p:nvGraphicFramePr>
          <p:cNvPr id="2" name="Table 1"/>
          <p:cNvGraphicFramePr>
            <a:graphicFrameLocks noGrp="1"/>
          </p:cNvGraphicFramePr>
          <p:nvPr>
            <p:extLst>
              <p:ext uri="{D42A27DB-BD31-4B8C-83A1-F6EECF244321}">
                <p14:modId xmlns:p14="http://schemas.microsoft.com/office/powerpoint/2010/main" val="3741322519"/>
              </p:ext>
            </p:extLst>
          </p:nvPr>
        </p:nvGraphicFramePr>
        <p:xfrm>
          <a:off x="179512" y="627534"/>
          <a:ext cx="8784976" cy="1584176"/>
        </p:xfrm>
        <a:graphic>
          <a:graphicData uri="http://schemas.openxmlformats.org/drawingml/2006/table">
            <a:tbl>
              <a:tblPr/>
              <a:tblGrid>
                <a:gridCol w="3300883">
                  <a:extLst>
                    <a:ext uri="{9D8B030D-6E8A-4147-A177-3AD203B41FA5}">
                      <a16:colId xmlns:a16="http://schemas.microsoft.com/office/drawing/2014/main" val="20000"/>
                    </a:ext>
                  </a:extLst>
                </a:gridCol>
                <a:gridCol w="391072">
                  <a:extLst>
                    <a:ext uri="{9D8B030D-6E8A-4147-A177-3AD203B41FA5}">
                      <a16:colId xmlns:a16="http://schemas.microsoft.com/office/drawing/2014/main" val="20001"/>
                    </a:ext>
                  </a:extLst>
                </a:gridCol>
                <a:gridCol w="418354">
                  <a:extLst>
                    <a:ext uri="{9D8B030D-6E8A-4147-A177-3AD203B41FA5}">
                      <a16:colId xmlns:a16="http://schemas.microsoft.com/office/drawing/2014/main" val="20002"/>
                    </a:ext>
                  </a:extLst>
                </a:gridCol>
                <a:gridCol w="418354">
                  <a:extLst>
                    <a:ext uri="{9D8B030D-6E8A-4147-A177-3AD203B41FA5}">
                      <a16:colId xmlns:a16="http://schemas.microsoft.com/office/drawing/2014/main" val="20003"/>
                    </a:ext>
                  </a:extLst>
                </a:gridCol>
                <a:gridCol w="418354">
                  <a:extLst>
                    <a:ext uri="{9D8B030D-6E8A-4147-A177-3AD203B41FA5}">
                      <a16:colId xmlns:a16="http://schemas.microsoft.com/office/drawing/2014/main" val="20004"/>
                    </a:ext>
                  </a:extLst>
                </a:gridCol>
                <a:gridCol w="3837959">
                  <a:extLst>
                    <a:ext uri="{9D8B030D-6E8A-4147-A177-3AD203B41FA5}">
                      <a16:colId xmlns:a16="http://schemas.microsoft.com/office/drawing/2014/main" val="20005"/>
                    </a:ext>
                  </a:extLst>
                </a:gridCol>
              </a:tblGrid>
              <a:tr h="289499">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GB" sz="1000" b="0" i="0" u="none" strike="noStrike" dirty="0">
                          <a:solidFill>
                            <a:srgbClr val="000000"/>
                          </a:solidFill>
                          <a:effectLst/>
                          <a:latin typeface="+mn-lt"/>
                        </a:rPr>
                        <a:t> </a:t>
                      </a:r>
                      <a:r>
                        <a:rPr lang="en-GB" sz="1200" kern="1200" dirty="0">
                          <a:solidFill>
                            <a:srgbClr val="1D3E61"/>
                          </a:solidFill>
                          <a:latin typeface="+mn-lt"/>
                          <a:ea typeface="+mn-ea"/>
                          <a:cs typeface="+mn-cs"/>
                        </a:rPr>
                        <a:t>Business Readiness</a:t>
                      </a:r>
                      <a:r>
                        <a:rPr lang="en-GB" sz="1200" kern="1200" baseline="0" dirty="0">
                          <a:solidFill>
                            <a:srgbClr val="1D3E61"/>
                          </a:solidFill>
                          <a:latin typeface="+mn-lt"/>
                          <a:ea typeface="+mn-ea"/>
                          <a:cs typeface="+mn-cs"/>
                        </a:rPr>
                        <a:t> </a:t>
                      </a:r>
                      <a:endParaRPr lang="en-GB" sz="1000" b="0" i="0" u="none" strike="noStrike" dirty="0">
                        <a:solidFill>
                          <a:srgbClr val="000000"/>
                        </a:solidFill>
                        <a:effectLst/>
                        <a:latin typeface="+mn-lt"/>
                      </a:endParaRPr>
                    </a:p>
                  </a:txBody>
                  <a:tcPr marL="5212" marR="5212" marT="5212"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gridSpan="4">
                  <a:txBody>
                    <a:bodyPr/>
                    <a:lstStyle/>
                    <a:p>
                      <a:pPr algn="ctr" rtl="0" fontAlgn="ctr"/>
                      <a:r>
                        <a:rPr lang="en-GB" sz="800" b="1" i="0" u="none" strike="noStrike" dirty="0">
                          <a:solidFill>
                            <a:srgbClr val="FFFFFF"/>
                          </a:solidFill>
                          <a:effectLst/>
                          <a:latin typeface="+mn-lt"/>
                        </a:rPr>
                        <a:t>RAG</a:t>
                      </a:r>
                    </a:p>
                  </a:txBody>
                  <a:tcPr marL="5212" marR="5212" marT="5212" marB="0" anchor="ctr">
                    <a:lnL w="12700" cap="flat" cmpd="sng" algn="ctr">
                      <a:no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E5AA8"/>
                    </a:solidFill>
                  </a:tcPr>
                </a:tc>
                <a:tc hMerge="1">
                  <a:txBody>
                    <a:bodyPr/>
                    <a:lstStyle/>
                    <a:p>
                      <a:endParaRPr lang="en-GB"/>
                    </a:p>
                  </a:txBody>
                  <a:tcPr/>
                </a:tc>
                <a:tc hMerge="1">
                  <a:txBody>
                    <a:bodyPr/>
                    <a:lstStyle/>
                    <a:p>
                      <a:endParaRPr lang="en-GB"/>
                    </a:p>
                  </a:txBody>
                  <a:tcPr/>
                </a:tc>
                <a:tc hMerge="1">
                  <a:txBody>
                    <a:bodyPr/>
                    <a:lstStyle/>
                    <a:p>
                      <a:pPr algn="ctr" rtl="0" fontAlgn="ctr"/>
                      <a:endParaRPr lang="en-GB" sz="1000" b="1" i="0" u="none" strike="noStrike" dirty="0">
                        <a:solidFill>
                          <a:srgbClr val="FFFFFF"/>
                        </a:solidFill>
                        <a:effectLst/>
                        <a:latin typeface="+mn-lt"/>
                      </a:endParaRPr>
                    </a:p>
                  </a:txBody>
                  <a:tcPr marL="5212" marR="5212" marT="521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E5AA8"/>
                    </a:solidFill>
                  </a:tcPr>
                </a:tc>
                <a:tc>
                  <a:txBody>
                    <a:bodyPr/>
                    <a:lstStyle/>
                    <a:p>
                      <a:pPr algn="l" fontAlgn="ctr"/>
                      <a:endParaRPr lang="en-US" sz="800" b="0" i="0" u="none" strike="noStrike" dirty="0">
                        <a:solidFill>
                          <a:srgbClr val="000000"/>
                        </a:solidFill>
                        <a:effectLst/>
                        <a:latin typeface="+mn-lt"/>
                      </a:endParaRPr>
                    </a:p>
                  </a:txBody>
                  <a:tcPr marL="5212" marR="5212" marT="521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0"/>
                  </a:ext>
                </a:extLst>
              </a:tr>
              <a:tr h="408051">
                <a:tc>
                  <a:txBody>
                    <a:bodyPr/>
                    <a:lstStyle/>
                    <a:p>
                      <a:pPr algn="ctr" rtl="0" fontAlgn="ctr"/>
                      <a:r>
                        <a:rPr lang="en-GB" sz="900" b="1" i="0" u="none" strike="noStrike" dirty="0">
                          <a:solidFill>
                            <a:srgbClr val="FFFFFF"/>
                          </a:solidFill>
                          <a:effectLst/>
                          <a:latin typeface="+mn-lt"/>
                        </a:rPr>
                        <a:t>Company</a:t>
                      </a:r>
                    </a:p>
                  </a:txBody>
                  <a:tcPr marL="5212" marR="5212" marT="52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E5AA8"/>
                    </a:solidFill>
                  </a:tcPr>
                </a:tc>
                <a:tc>
                  <a:txBody>
                    <a:bodyPr/>
                    <a:lstStyle/>
                    <a:p>
                      <a:pPr algn="ctr" rtl="0" fontAlgn="ctr"/>
                      <a:r>
                        <a:rPr lang="en-GB" sz="900" b="1" i="0" u="none" strike="noStrike" dirty="0">
                          <a:solidFill>
                            <a:srgbClr val="FFFFFF"/>
                          </a:solidFill>
                          <a:effectLst/>
                          <a:latin typeface="+mn-lt"/>
                        </a:rPr>
                        <a:t>Jan</a:t>
                      </a:r>
                    </a:p>
                  </a:txBody>
                  <a:tcPr marL="5212" marR="5212" marT="52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E5AA8"/>
                    </a:solidFill>
                  </a:tcPr>
                </a:tc>
                <a:tc>
                  <a:txBody>
                    <a:bodyPr/>
                    <a:lstStyle/>
                    <a:p>
                      <a:pPr algn="ctr" rtl="0" fontAlgn="ctr"/>
                      <a:r>
                        <a:rPr lang="en-GB" sz="800" b="1" i="0" u="none" strike="noStrike" dirty="0">
                          <a:solidFill>
                            <a:srgbClr val="FFFFFF"/>
                          </a:solidFill>
                          <a:effectLst/>
                          <a:latin typeface="+mn-lt"/>
                        </a:rPr>
                        <a:t>Feb</a:t>
                      </a:r>
                    </a:p>
                  </a:txBody>
                  <a:tcPr marL="5212" marR="5212" marT="52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E5AA8"/>
                    </a:solidFill>
                  </a:tcPr>
                </a:tc>
                <a:tc>
                  <a:txBody>
                    <a:bodyPr/>
                    <a:lstStyle/>
                    <a:p>
                      <a:pPr algn="ctr" rtl="0" fontAlgn="ctr"/>
                      <a:r>
                        <a:rPr lang="en-GB" sz="800" b="1" i="0" u="none" strike="noStrike" dirty="0">
                          <a:solidFill>
                            <a:srgbClr val="FFFFFF"/>
                          </a:solidFill>
                          <a:effectLst/>
                          <a:latin typeface="+mn-lt"/>
                        </a:rPr>
                        <a:t>Mar</a:t>
                      </a:r>
                    </a:p>
                  </a:txBody>
                  <a:tcPr marL="5212" marR="5212" marT="52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E5AA8"/>
                    </a:solidFill>
                  </a:tcPr>
                </a:tc>
                <a:tc>
                  <a:txBody>
                    <a:bodyPr/>
                    <a:lstStyle/>
                    <a:p>
                      <a:pPr algn="ctr" rtl="0" fontAlgn="ctr"/>
                      <a:r>
                        <a:rPr lang="en-GB" sz="800" b="1" i="0" u="none" strike="noStrike" dirty="0">
                          <a:solidFill>
                            <a:srgbClr val="FFFFFF"/>
                          </a:solidFill>
                          <a:effectLst/>
                          <a:latin typeface="+mn-lt"/>
                        </a:rPr>
                        <a:t>Apr</a:t>
                      </a:r>
                    </a:p>
                  </a:txBody>
                  <a:tcPr marL="5212" marR="5212" marT="52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E5AA8"/>
                    </a:solidFill>
                  </a:tcPr>
                </a:tc>
                <a:tc>
                  <a:txBody>
                    <a:bodyPr/>
                    <a:lstStyle/>
                    <a:p>
                      <a:pPr algn="ctr" rtl="0" fontAlgn="ctr"/>
                      <a:r>
                        <a:rPr lang="en-GB" sz="800" b="1" i="0" u="none" strike="noStrike" dirty="0">
                          <a:solidFill>
                            <a:srgbClr val="FFFFFF"/>
                          </a:solidFill>
                          <a:effectLst/>
                          <a:latin typeface="+mn-lt"/>
                        </a:rPr>
                        <a:t>Comments </a:t>
                      </a:r>
                    </a:p>
                  </a:txBody>
                  <a:tcPr marL="5212" marR="5212" marT="52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E5AA8"/>
                    </a:solidFill>
                  </a:tcPr>
                </a:tc>
                <a:extLst>
                  <a:ext uri="{0D108BD9-81ED-4DB2-BD59-A6C34878D82A}">
                    <a16:rowId xmlns:a16="http://schemas.microsoft.com/office/drawing/2014/main" val="10001"/>
                  </a:ext>
                </a:extLst>
              </a:tr>
              <a:tr h="125305">
                <a:tc gridSpan="6">
                  <a:txBody>
                    <a:bodyPr/>
                    <a:lstStyle/>
                    <a:p>
                      <a:pPr algn="l" rtl="0" fontAlgn="ctr"/>
                      <a:endParaRPr lang="en-GB" sz="500" b="1" i="0" u="none" strike="noStrike" dirty="0">
                        <a:solidFill>
                          <a:srgbClr val="000000"/>
                        </a:solidFill>
                        <a:effectLst/>
                        <a:latin typeface="Arial"/>
                      </a:endParaRPr>
                    </a:p>
                  </a:txBody>
                  <a:tcPr marL="5212" marR="5212" marT="52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B9BD5"/>
                    </a:solidFill>
                  </a:tcPr>
                </a:tc>
                <a:tc hMerge="1">
                  <a:txBody>
                    <a:bodyPr/>
                    <a:lstStyle/>
                    <a:p>
                      <a:pPr algn="l" rtl="0" fontAlgn="ctr"/>
                      <a:endParaRPr lang="en-GB" sz="500" b="1" i="0" u="none" strike="noStrike">
                        <a:solidFill>
                          <a:srgbClr val="000000"/>
                        </a:solidFill>
                        <a:effectLst/>
                        <a:latin typeface="Arial"/>
                      </a:endParaRPr>
                    </a:p>
                  </a:txBody>
                  <a:tcPr marL="5212" marR="5212" marT="5212"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B9BD5"/>
                    </a:solidFill>
                  </a:tcPr>
                </a:tc>
                <a:tc hMerge="1">
                  <a:txBody>
                    <a:bodyPr/>
                    <a:lstStyle/>
                    <a:p>
                      <a:pPr algn="l" rtl="0" fontAlgn="ctr"/>
                      <a:endParaRPr lang="en-GB" sz="500" b="1" i="0" u="none" strike="noStrike">
                        <a:solidFill>
                          <a:srgbClr val="000000"/>
                        </a:solidFill>
                        <a:effectLst/>
                        <a:latin typeface="Arial"/>
                      </a:endParaRPr>
                    </a:p>
                  </a:txBody>
                  <a:tcPr marL="5212" marR="5212" marT="5212"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B9BD5"/>
                    </a:solidFill>
                  </a:tcPr>
                </a:tc>
                <a:tc hMerge="1">
                  <a:txBody>
                    <a:bodyPr/>
                    <a:lstStyle/>
                    <a:p>
                      <a:pPr algn="l" rtl="0" fontAlgn="ctr"/>
                      <a:endParaRPr lang="en-GB" sz="500" b="1" i="0" u="none" strike="noStrike">
                        <a:solidFill>
                          <a:srgbClr val="000000"/>
                        </a:solidFill>
                        <a:effectLst/>
                        <a:latin typeface="Arial"/>
                      </a:endParaRPr>
                    </a:p>
                  </a:txBody>
                  <a:tcPr marL="5212" marR="5212" marT="5212"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B9BD5"/>
                    </a:solidFill>
                  </a:tcPr>
                </a:tc>
                <a:tc hMerge="1">
                  <a:txBody>
                    <a:bodyPr/>
                    <a:lstStyle/>
                    <a:p>
                      <a:endParaRPr lang="en-GB"/>
                    </a:p>
                  </a:txBody>
                  <a:tcPr/>
                </a:tc>
                <a:tc hMerge="1">
                  <a:txBody>
                    <a:bodyPr/>
                    <a:lstStyle/>
                    <a:p>
                      <a:pPr algn="l" rtl="0" fontAlgn="ctr"/>
                      <a:endParaRPr lang="en-GB" sz="500" b="1" i="0" u="none" strike="noStrike" dirty="0">
                        <a:solidFill>
                          <a:srgbClr val="000000"/>
                        </a:solidFill>
                        <a:effectLst/>
                        <a:latin typeface="Arial"/>
                      </a:endParaRPr>
                    </a:p>
                  </a:txBody>
                  <a:tcPr marL="5212" marR="5212" marT="5212"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B9BD5"/>
                    </a:solidFill>
                  </a:tcPr>
                </a:tc>
                <a:extLst>
                  <a:ext uri="{0D108BD9-81ED-4DB2-BD59-A6C34878D82A}">
                    <a16:rowId xmlns:a16="http://schemas.microsoft.com/office/drawing/2014/main" val="10002"/>
                  </a:ext>
                </a:extLst>
              </a:tr>
              <a:tr h="761321">
                <a:tc>
                  <a:txBody>
                    <a:bodyPr/>
                    <a:lstStyle/>
                    <a:p>
                      <a:pPr algn="ctr" fontAlgn="t"/>
                      <a:r>
                        <a:rPr lang="en-US" sz="750" b="0" i="0" u="none" strike="noStrike" dirty="0">
                          <a:solidFill>
                            <a:srgbClr val="000000"/>
                          </a:solidFill>
                          <a:effectLst/>
                          <a:latin typeface="Arial"/>
                        </a:rPr>
                        <a:t>Xoserve</a:t>
                      </a:r>
                      <a:r>
                        <a:rPr lang="en-US" sz="750" b="0" i="0" u="none" strike="noStrike" baseline="0" dirty="0">
                          <a:solidFill>
                            <a:srgbClr val="000000"/>
                          </a:solidFill>
                          <a:effectLst/>
                          <a:latin typeface="Arial"/>
                        </a:rPr>
                        <a:t> </a:t>
                      </a:r>
                      <a:endParaRPr lang="en-US" sz="750" b="0" i="0" u="none" strike="noStrike" dirty="0">
                        <a:solidFill>
                          <a:srgbClr val="000000"/>
                        </a:solidFill>
                        <a:effectLst/>
                        <a:latin typeface="Arial"/>
                      </a:endParaRPr>
                    </a:p>
                  </a:txBody>
                  <a:tcPr marL="5212" marR="5212" marT="52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GB" sz="750" b="0" i="0" u="none" strike="noStrike" dirty="0">
                          <a:solidFill>
                            <a:srgbClr val="000000"/>
                          </a:solidFill>
                          <a:effectLst/>
                          <a:latin typeface="Arial"/>
                        </a:rPr>
                        <a:t>G</a:t>
                      </a:r>
                    </a:p>
                  </a:txBody>
                  <a:tcPr marL="5212" marR="5212" marT="52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rtl="0" fontAlgn="ctr"/>
                      <a:endParaRPr lang="en-GB" sz="750" b="0" i="0" u="none" strike="noStrike" dirty="0">
                        <a:solidFill>
                          <a:srgbClr val="000000"/>
                        </a:solidFill>
                        <a:effectLst/>
                        <a:latin typeface="Arial"/>
                      </a:endParaRPr>
                    </a:p>
                  </a:txBody>
                  <a:tcPr marL="5212" marR="5212" marT="52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rtl="0" fontAlgn="ctr"/>
                      <a:endParaRPr lang="en-GB" sz="750" b="0" i="0" u="none" strike="noStrike" dirty="0">
                        <a:solidFill>
                          <a:srgbClr val="000000"/>
                        </a:solidFill>
                        <a:effectLst/>
                        <a:latin typeface="Arial"/>
                      </a:endParaRPr>
                    </a:p>
                  </a:txBody>
                  <a:tcPr marL="5212" marR="5212" marT="52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rtl="0" fontAlgn="ctr"/>
                      <a:endParaRPr lang="en-GB" sz="750" b="0" i="0" u="none" strike="noStrike" dirty="0">
                        <a:solidFill>
                          <a:srgbClr val="000000"/>
                        </a:solidFill>
                        <a:effectLst/>
                        <a:latin typeface="Arial"/>
                      </a:endParaRPr>
                    </a:p>
                  </a:txBody>
                  <a:tcPr marL="5212" marR="5212" marT="52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rtl="0" fontAlgn="ctr"/>
                      <a:r>
                        <a:rPr lang="en-US" sz="750" b="0" i="0" u="none" strike="noStrike" dirty="0">
                          <a:solidFill>
                            <a:srgbClr val="000000"/>
                          </a:solidFill>
                          <a:effectLst/>
                          <a:latin typeface="Arial"/>
                        </a:rPr>
                        <a:t>All activities</a:t>
                      </a:r>
                      <a:r>
                        <a:rPr lang="en-US" sz="750" b="0" i="0" u="none" strike="noStrike" baseline="0" dirty="0">
                          <a:solidFill>
                            <a:srgbClr val="000000"/>
                          </a:solidFill>
                          <a:effectLst/>
                          <a:latin typeface="Arial"/>
                        </a:rPr>
                        <a:t> are tracking green against the GDPR activities  as detailed on slide 3 </a:t>
                      </a:r>
                    </a:p>
                    <a:p>
                      <a:pPr algn="l" rtl="0" fontAlgn="ctr"/>
                      <a:br>
                        <a:rPr lang="en-US" sz="750" b="0" i="0" u="none" strike="noStrike" dirty="0">
                          <a:solidFill>
                            <a:srgbClr val="000000"/>
                          </a:solidFill>
                          <a:effectLst/>
                          <a:latin typeface="Arial"/>
                        </a:rPr>
                      </a:br>
                      <a:r>
                        <a:rPr lang="en-US" sz="750" b="0" i="0" u="none" strike="noStrike" dirty="0">
                          <a:solidFill>
                            <a:srgbClr val="000000"/>
                          </a:solidFill>
                          <a:effectLst/>
                          <a:latin typeface="Arial"/>
                        </a:rPr>
                        <a:t> </a:t>
                      </a:r>
                    </a:p>
                  </a:txBody>
                  <a:tcPr marL="5212" marR="5212" marT="52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1618909493"/>
              </p:ext>
            </p:extLst>
          </p:nvPr>
        </p:nvGraphicFramePr>
        <p:xfrm>
          <a:off x="163166" y="2787774"/>
          <a:ext cx="8657305" cy="1008102"/>
        </p:xfrm>
        <a:graphic>
          <a:graphicData uri="http://schemas.openxmlformats.org/drawingml/2006/table">
            <a:tbl>
              <a:tblPr/>
              <a:tblGrid>
                <a:gridCol w="3104414">
                  <a:extLst>
                    <a:ext uri="{9D8B030D-6E8A-4147-A177-3AD203B41FA5}">
                      <a16:colId xmlns:a16="http://schemas.microsoft.com/office/drawing/2014/main" val="20000"/>
                    </a:ext>
                  </a:extLst>
                </a:gridCol>
                <a:gridCol w="395978">
                  <a:extLst>
                    <a:ext uri="{9D8B030D-6E8A-4147-A177-3AD203B41FA5}">
                      <a16:colId xmlns:a16="http://schemas.microsoft.com/office/drawing/2014/main" val="20001"/>
                    </a:ext>
                  </a:extLst>
                </a:gridCol>
                <a:gridCol w="423602">
                  <a:extLst>
                    <a:ext uri="{9D8B030D-6E8A-4147-A177-3AD203B41FA5}">
                      <a16:colId xmlns:a16="http://schemas.microsoft.com/office/drawing/2014/main" val="20002"/>
                    </a:ext>
                  </a:extLst>
                </a:gridCol>
                <a:gridCol w="423602">
                  <a:extLst>
                    <a:ext uri="{9D8B030D-6E8A-4147-A177-3AD203B41FA5}">
                      <a16:colId xmlns:a16="http://schemas.microsoft.com/office/drawing/2014/main" val="20003"/>
                    </a:ext>
                  </a:extLst>
                </a:gridCol>
                <a:gridCol w="637302">
                  <a:extLst>
                    <a:ext uri="{9D8B030D-6E8A-4147-A177-3AD203B41FA5}">
                      <a16:colId xmlns:a16="http://schemas.microsoft.com/office/drawing/2014/main" val="20004"/>
                    </a:ext>
                  </a:extLst>
                </a:gridCol>
                <a:gridCol w="3672407">
                  <a:extLst>
                    <a:ext uri="{9D8B030D-6E8A-4147-A177-3AD203B41FA5}">
                      <a16:colId xmlns:a16="http://schemas.microsoft.com/office/drawing/2014/main" val="20005"/>
                    </a:ext>
                  </a:extLst>
                </a:gridCol>
              </a:tblGrid>
              <a:tr h="183144">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GB" sz="1000" b="0" i="0" u="none" strike="noStrike" dirty="0">
                          <a:solidFill>
                            <a:srgbClr val="000000"/>
                          </a:solidFill>
                          <a:effectLst/>
                          <a:latin typeface="+mn-lt"/>
                        </a:rPr>
                        <a:t> Industry</a:t>
                      </a:r>
                      <a:r>
                        <a:rPr lang="en-GB" sz="1000" b="0" i="0" u="none" strike="noStrike" baseline="0" dirty="0">
                          <a:solidFill>
                            <a:srgbClr val="000000"/>
                          </a:solidFill>
                          <a:effectLst/>
                          <a:latin typeface="+mn-lt"/>
                        </a:rPr>
                        <a:t> </a:t>
                      </a:r>
                      <a:endParaRPr lang="en-GB" sz="1000" b="0" i="0" u="none" strike="noStrike" dirty="0">
                        <a:solidFill>
                          <a:srgbClr val="000000"/>
                        </a:solidFill>
                        <a:effectLst/>
                        <a:latin typeface="+mn-lt"/>
                      </a:endParaRPr>
                    </a:p>
                  </a:txBody>
                  <a:tcPr marL="5212" marR="5212" marT="5212"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gridSpan="4">
                  <a:txBody>
                    <a:bodyPr/>
                    <a:lstStyle/>
                    <a:p>
                      <a:pPr algn="ctr" rtl="0" fontAlgn="ctr"/>
                      <a:endParaRPr lang="en-GB" sz="800" b="1" i="0" u="none" strike="noStrike" dirty="0">
                        <a:solidFill>
                          <a:srgbClr val="FFFFFF"/>
                        </a:solidFill>
                        <a:effectLst/>
                        <a:latin typeface="+mn-lt"/>
                      </a:endParaRPr>
                    </a:p>
                  </a:txBody>
                  <a:tcPr marL="5212" marR="5212" marT="5212" marB="0" anchor="ctr">
                    <a:lnL w="12700" cap="flat" cmpd="sng" algn="ctr">
                      <a:no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E5AA8"/>
                    </a:solidFill>
                  </a:tcPr>
                </a:tc>
                <a:tc hMerge="1">
                  <a:txBody>
                    <a:bodyPr/>
                    <a:lstStyle/>
                    <a:p>
                      <a:endParaRPr lang="en-GB"/>
                    </a:p>
                  </a:txBody>
                  <a:tcPr/>
                </a:tc>
                <a:tc hMerge="1">
                  <a:txBody>
                    <a:bodyPr/>
                    <a:lstStyle/>
                    <a:p>
                      <a:endParaRPr lang="en-GB"/>
                    </a:p>
                  </a:txBody>
                  <a:tcPr/>
                </a:tc>
                <a:tc hMerge="1">
                  <a:txBody>
                    <a:bodyPr/>
                    <a:lstStyle/>
                    <a:p>
                      <a:pPr algn="ctr" rtl="0" fontAlgn="ctr"/>
                      <a:endParaRPr lang="en-GB" sz="1000" b="1" i="0" u="none" strike="noStrike" dirty="0">
                        <a:solidFill>
                          <a:srgbClr val="FFFFFF"/>
                        </a:solidFill>
                        <a:effectLst/>
                        <a:latin typeface="+mn-lt"/>
                      </a:endParaRPr>
                    </a:p>
                  </a:txBody>
                  <a:tcPr marL="5212" marR="5212" marT="521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E5AA8"/>
                    </a:solidFill>
                  </a:tcPr>
                </a:tc>
                <a:tc>
                  <a:txBody>
                    <a:bodyPr/>
                    <a:lstStyle/>
                    <a:p>
                      <a:endParaRPr lang="en-GB" dirty="0"/>
                    </a:p>
                  </a:txBody>
                  <a:tcPr marL="5212" marR="5212" marT="521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0"/>
                  </a:ext>
                </a:extLst>
              </a:tr>
              <a:tr h="152516">
                <a:tc>
                  <a:txBody>
                    <a:bodyPr/>
                    <a:lstStyle/>
                    <a:p>
                      <a:pPr algn="ctr" rtl="0" fontAlgn="ctr"/>
                      <a:r>
                        <a:rPr lang="en-GB" sz="900" b="1" i="0" u="none" strike="noStrike" dirty="0">
                          <a:solidFill>
                            <a:srgbClr val="FFFFFF"/>
                          </a:solidFill>
                          <a:effectLst/>
                          <a:latin typeface="+mn-lt"/>
                        </a:rPr>
                        <a:t>Company</a:t>
                      </a:r>
                    </a:p>
                  </a:txBody>
                  <a:tcPr marL="5212" marR="5212" marT="52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E5AA8"/>
                    </a:solidFill>
                  </a:tcPr>
                </a:tc>
                <a:tc>
                  <a:txBody>
                    <a:bodyPr/>
                    <a:lstStyle/>
                    <a:p>
                      <a:pPr algn="ctr" rtl="0" fontAlgn="ctr"/>
                      <a:r>
                        <a:rPr lang="en-GB" sz="900" b="1" i="0" u="none" strike="noStrike" dirty="0">
                          <a:solidFill>
                            <a:srgbClr val="FFFFFF"/>
                          </a:solidFill>
                          <a:effectLst/>
                          <a:latin typeface="+mn-lt"/>
                        </a:rPr>
                        <a:t>Jan</a:t>
                      </a:r>
                    </a:p>
                  </a:txBody>
                  <a:tcPr marL="5212" marR="5212" marT="52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E5AA8"/>
                    </a:solidFill>
                  </a:tcPr>
                </a:tc>
                <a:tc>
                  <a:txBody>
                    <a:bodyPr/>
                    <a:lstStyle/>
                    <a:p>
                      <a:pPr algn="ctr" rtl="0" fontAlgn="ctr"/>
                      <a:r>
                        <a:rPr lang="en-GB" sz="800" b="1" i="0" u="none" strike="noStrike" dirty="0">
                          <a:solidFill>
                            <a:srgbClr val="FFFFFF"/>
                          </a:solidFill>
                          <a:effectLst/>
                          <a:latin typeface="+mn-lt"/>
                        </a:rPr>
                        <a:t>Feb</a:t>
                      </a:r>
                    </a:p>
                  </a:txBody>
                  <a:tcPr marL="5212" marR="5212" marT="52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E5AA8"/>
                    </a:solidFill>
                  </a:tcPr>
                </a:tc>
                <a:tc>
                  <a:txBody>
                    <a:bodyPr/>
                    <a:lstStyle/>
                    <a:p>
                      <a:pPr algn="ctr" rtl="0" fontAlgn="ctr"/>
                      <a:r>
                        <a:rPr lang="en-GB" sz="800" b="1" i="0" u="none" strike="noStrike" dirty="0">
                          <a:solidFill>
                            <a:srgbClr val="FFFFFF"/>
                          </a:solidFill>
                          <a:effectLst/>
                          <a:latin typeface="+mn-lt"/>
                        </a:rPr>
                        <a:t>Mar</a:t>
                      </a:r>
                    </a:p>
                  </a:txBody>
                  <a:tcPr marL="5212" marR="5212" marT="52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E5AA8"/>
                    </a:solidFill>
                  </a:tcPr>
                </a:tc>
                <a:tc>
                  <a:txBody>
                    <a:bodyPr/>
                    <a:lstStyle/>
                    <a:p>
                      <a:pPr algn="ctr" rtl="0" fontAlgn="ctr"/>
                      <a:r>
                        <a:rPr lang="en-GB" sz="800" b="1" i="0" u="none" strike="noStrike" dirty="0">
                          <a:solidFill>
                            <a:srgbClr val="FFFFFF"/>
                          </a:solidFill>
                          <a:effectLst/>
                          <a:latin typeface="+mn-lt"/>
                        </a:rPr>
                        <a:t>Apr</a:t>
                      </a:r>
                    </a:p>
                  </a:txBody>
                  <a:tcPr marL="5212" marR="5212" marT="52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E5AA8"/>
                    </a:solidFill>
                  </a:tcPr>
                </a:tc>
                <a:tc>
                  <a:txBody>
                    <a:bodyPr/>
                    <a:lstStyle/>
                    <a:p>
                      <a:pPr algn="ctr" rtl="0" fontAlgn="ctr"/>
                      <a:r>
                        <a:rPr lang="en-GB" sz="800" b="1" i="0" u="none" strike="noStrike" dirty="0">
                          <a:solidFill>
                            <a:srgbClr val="FFFFFF"/>
                          </a:solidFill>
                          <a:effectLst/>
                          <a:latin typeface="+mn-lt"/>
                        </a:rPr>
                        <a:t>Comments</a:t>
                      </a:r>
                    </a:p>
                  </a:txBody>
                  <a:tcPr marL="5212" marR="5212" marT="52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E5AA8"/>
                    </a:solidFill>
                  </a:tcPr>
                </a:tc>
                <a:extLst>
                  <a:ext uri="{0D108BD9-81ED-4DB2-BD59-A6C34878D82A}">
                    <a16:rowId xmlns:a16="http://schemas.microsoft.com/office/drawing/2014/main" val="10001"/>
                  </a:ext>
                </a:extLst>
              </a:tr>
              <a:tr h="68382">
                <a:tc gridSpan="6">
                  <a:txBody>
                    <a:bodyPr/>
                    <a:lstStyle/>
                    <a:p>
                      <a:pPr algn="l" rtl="0" fontAlgn="ctr"/>
                      <a:endParaRPr lang="en-GB" sz="500" b="1" i="0" u="none" strike="noStrike" dirty="0">
                        <a:solidFill>
                          <a:srgbClr val="000000"/>
                        </a:solidFill>
                        <a:effectLst/>
                        <a:latin typeface="Arial"/>
                      </a:endParaRPr>
                    </a:p>
                  </a:txBody>
                  <a:tcPr marL="5212" marR="5212" marT="52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B9BD5"/>
                    </a:solidFill>
                  </a:tcPr>
                </a:tc>
                <a:tc hMerge="1">
                  <a:txBody>
                    <a:bodyPr/>
                    <a:lstStyle/>
                    <a:p>
                      <a:pPr algn="l" rtl="0" fontAlgn="ctr"/>
                      <a:endParaRPr lang="en-GB" sz="500" b="1" i="0" u="none" strike="noStrike">
                        <a:solidFill>
                          <a:srgbClr val="000000"/>
                        </a:solidFill>
                        <a:effectLst/>
                        <a:latin typeface="Arial"/>
                      </a:endParaRPr>
                    </a:p>
                  </a:txBody>
                  <a:tcPr marL="5212" marR="5212" marT="5212"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B9BD5"/>
                    </a:solidFill>
                  </a:tcPr>
                </a:tc>
                <a:tc hMerge="1">
                  <a:txBody>
                    <a:bodyPr/>
                    <a:lstStyle/>
                    <a:p>
                      <a:pPr algn="l" rtl="0" fontAlgn="ctr"/>
                      <a:endParaRPr lang="en-GB" sz="500" b="1" i="0" u="none" strike="noStrike">
                        <a:solidFill>
                          <a:srgbClr val="000000"/>
                        </a:solidFill>
                        <a:effectLst/>
                        <a:latin typeface="Arial"/>
                      </a:endParaRPr>
                    </a:p>
                  </a:txBody>
                  <a:tcPr marL="5212" marR="5212" marT="5212"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B9BD5"/>
                    </a:solidFill>
                  </a:tcPr>
                </a:tc>
                <a:tc hMerge="1">
                  <a:txBody>
                    <a:bodyPr/>
                    <a:lstStyle/>
                    <a:p>
                      <a:pPr algn="l" rtl="0" fontAlgn="ctr"/>
                      <a:endParaRPr lang="en-GB" sz="500" b="1" i="0" u="none" strike="noStrike">
                        <a:solidFill>
                          <a:srgbClr val="000000"/>
                        </a:solidFill>
                        <a:effectLst/>
                        <a:latin typeface="Arial"/>
                      </a:endParaRPr>
                    </a:p>
                  </a:txBody>
                  <a:tcPr marL="5212" marR="5212" marT="5212"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B9BD5"/>
                    </a:solidFill>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0002"/>
                  </a:ext>
                </a:extLst>
              </a:tr>
              <a:tr h="494642">
                <a:tc>
                  <a:txBody>
                    <a:bodyPr/>
                    <a:lstStyle/>
                    <a:p>
                      <a:pPr algn="ctr" fontAlgn="t"/>
                      <a:r>
                        <a:rPr lang="en-US" sz="750" b="0" i="0" u="none" strike="noStrike" dirty="0">
                          <a:solidFill>
                            <a:srgbClr val="000000"/>
                          </a:solidFill>
                          <a:effectLst/>
                          <a:latin typeface="Arial"/>
                        </a:rPr>
                        <a:t>Industry Readiness </a:t>
                      </a:r>
                    </a:p>
                  </a:txBody>
                  <a:tcPr marL="5212" marR="5212" marT="52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endParaRPr lang="en-GB" sz="750" b="0" i="0" u="none" strike="noStrike" dirty="0">
                        <a:solidFill>
                          <a:srgbClr val="000000"/>
                        </a:solidFill>
                        <a:effectLst/>
                        <a:latin typeface="Arial"/>
                      </a:endParaRPr>
                    </a:p>
                  </a:txBody>
                  <a:tcPr marL="5212" marR="5212" marT="52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rtl="0" fontAlgn="ctr"/>
                      <a:endParaRPr lang="en-GB" sz="750" b="0" i="0" u="none" strike="noStrike" dirty="0">
                        <a:solidFill>
                          <a:srgbClr val="000000"/>
                        </a:solidFill>
                        <a:effectLst/>
                        <a:latin typeface="Arial"/>
                      </a:endParaRPr>
                    </a:p>
                  </a:txBody>
                  <a:tcPr marL="5212" marR="5212" marT="52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rtl="0" fontAlgn="ctr"/>
                      <a:endParaRPr lang="en-GB" sz="750" b="0" i="0" u="none" strike="noStrike" dirty="0">
                        <a:solidFill>
                          <a:srgbClr val="000000"/>
                        </a:solidFill>
                        <a:effectLst/>
                        <a:latin typeface="Arial"/>
                      </a:endParaRPr>
                    </a:p>
                  </a:txBody>
                  <a:tcPr marL="5212" marR="5212" marT="52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rtl="0" fontAlgn="ctr"/>
                      <a:endParaRPr lang="en-GB" sz="750" b="0" i="0" u="none" strike="noStrike" dirty="0">
                        <a:solidFill>
                          <a:srgbClr val="000000"/>
                        </a:solidFill>
                        <a:effectLst/>
                        <a:latin typeface="Arial"/>
                      </a:endParaRPr>
                    </a:p>
                  </a:txBody>
                  <a:tcPr marL="5212" marR="5212" marT="52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rtl="0" fontAlgn="ctr"/>
                      <a:r>
                        <a:rPr lang="en-US" sz="750" b="0" i="0" u="none" strike="noStrike" dirty="0">
                          <a:solidFill>
                            <a:srgbClr val="000000"/>
                          </a:solidFill>
                          <a:effectLst/>
                          <a:latin typeface="Arial"/>
                        </a:rPr>
                        <a:t>To engage</a:t>
                      </a:r>
                      <a:r>
                        <a:rPr lang="en-US" sz="750" b="0" i="0" u="none" strike="noStrike" baseline="0" dirty="0">
                          <a:solidFill>
                            <a:srgbClr val="000000"/>
                          </a:solidFill>
                          <a:effectLst/>
                          <a:latin typeface="Arial"/>
                        </a:rPr>
                        <a:t> </a:t>
                      </a:r>
                      <a:r>
                        <a:rPr lang="en-US" sz="750" b="0" i="0" u="none" strike="noStrike" dirty="0">
                          <a:solidFill>
                            <a:srgbClr val="000000"/>
                          </a:solidFill>
                          <a:effectLst/>
                          <a:latin typeface="Arial"/>
                        </a:rPr>
                        <a:t>with the GDPR working group and wider contract</a:t>
                      </a:r>
                      <a:r>
                        <a:rPr lang="en-US" sz="750" b="0" i="0" u="none" strike="noStrike" baseline="0" dirty="0">
                          <a:solidFill>
                            <a:srgbClr val="000000"/>
                          </a:solidFill>
                          <a:effectLst/>
                          <a:latin typeface="Arial"/>
                        </a:rPr>
                        <a:t> managers </a:t>
                      </a:r>
                      <a:r>
                        <a:rPr lang="en-US" sz="750" b="0" i="0" u="none" strike="noStrike" dirty="0">
                          <a:solidFill>
                            <a:srgbClr val="000000"/>
                          </a:solidFill>
                          <a:effectLst/>
                          <a:latin typeface="Arial"/>
                        </a:rPr>
                        <a:t>to</a:t>
                      </a:r>
                      <a:r>
                        <a:rPr lang="en-US" sz="750" b="0" i="0" u="none" strike="noStrike" baseline="0" dirty="0">
                          <a:solidFill>
                            <a:srgbClr val="000000"/>
                          </a:solidFill>
                          <a:effectLst/>
                          <a:latin typeface="Arial"/>
                        </a:rPr>
                        <a:t> ensure the RAG status is shown correct </a:t>
                      </a:r>
                      <a:br>
                        <a:rPr lang="en-US" sz="750" b="0" i="0" u="none" strike="noStrike" dirty="0">
                          <a:solidFill>
                            <a:srgbClr val="000000"/>
                          </a:solidFill>
                          <a:effectLst/>
                          <a:latin typeface="Arial"/>
                        </a:rPr>
                      </a:br>
                      <a:endParaRPr lang="en-US" sz="750" b="0" i="0" u="none" strike="noStrike" dirty="0">
                        <a:solidFill>
                          <a:srgbClr val="000000"/>
                        </a:solidFill>
                        <a:effectLst/>
                        <a:latin typeface="Arial"/>
                      </a:endParaRPr>
                    </a:p>
                    <a:p>
                      <a:pPr algn="l" rtl="0" fontAlgn="ctr"/>
                      <a:r>
                        <a:rPr lang="en-US" sz="750" b="0" i="0" u="none" strike="noStrike" dirty="0">
                          <a:solidFill>
                            <a:srgbClr val="000000"/>
                          </a:solidFill>
                          <a:effectLst/>
                          <a:latin typeface="Arial"/>
                        </a:rPr>
                        <a:t>TBC</a:t>
                      </a:r>
                    </a:p>
                  </a:txBody>
                  <a:tcPr marL="5212" marR="5212" marT="52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12242846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179512" y="212588"/>
            <a:ext cx="8424936" cy="400110"/>
          </a:xfrm>
          <a:prstGeom prst="rect">
            <a:avLst/>
          </a:prstGeom>
        </p:spPr>
        <p:txBody>
          <a:bodyPr wrap="square">
            <a:spAutoFit/>
          </a:bodyPr>
          <a:lstStyle/>
          <a:p>
            <a:r>
              <a:rPr lang="en-GB" sz="2000" dirty="0">
                <a:solidFill>
                  <a:srgbClr val="1D3E61"/>
                </a:solidFill>
                <a:latin typeface="+mj-lt"/>
                <a:ea typeface="+mj-ea"/>
                <a:cs typeface="+mj-cs"/>
              </a:rPr>
              <a:t>RAG Dashboard </a:t>
            </a:r>
          </a:p>
        </p:txBody>
      </p:sp>
      <p:graphicFrame>
        <p:nvGraphicFramePr>
          <p:cNvPr id="4" name="Table 3"/>
          <p:cNvGraphicFramePr>
            <a:graphicFrameLocks noGrp="1"/>
          </p:cNvGraphicFramePr>
          <p:nvPr>
            <p:extLst>
              <p:ext uri="{D42A27DB-BD31-4B8C-83A1-F6EECF244321}">
                <p14:modId xmlns:p14="http://schemas.microsoft.com/office/powerpoint/2010/main" val="802484076"/>
              </p:ext>
            </p:extLst>
          </p:nvPr>
        </p:nvGraphicFramePr>
        <p:xfrm>
          <a:off x="113792" y="555526"/>
          <a:ext cx="8856984" cy="4006134"/>
        </p:xfrm>
        <a:graphic>
          <a:graphicData uri="http://schemas.openxmlformats.org/drawingml/2006/table">
            <a:tbl>
              <a:tblPr/>
              <a:tblGrid>
                <a:gridCol w="2441984">
                  <a:extLst>
                    <a:ext uri="{9D8B030D-6E8A-4147-A177-3AD203B41FA5}">
                      <a16:colId xmlns:a16="http://schemas.microsoft.com/office/drawing/2014/main" val="20000"/>
                    </a:ext>
                  </a:extLst>
                </a:gridCol>
                <a:gridCol w="576064">
                  <a:extLst>
                    <a:ext uri="{9D8B030D-6E8A-4147-A177-3AD203B41FA5}">
                      <a16:colId xmlns:a16="http://schemas.microsoft.com/office/drawing/2014/main" val="20001"/>
                    </a:ext>
                  </a:extLst>
                </a:gridCol>
                <a:gridCol w="576064">
                  <a:extLst>
                    <a:ext uri="{9D8B030D-6E8A-4147-A177-3AD203B41FA5}">
                      <a16:colId xmlns:a16="http://schemas.microsoft.com/office/drawing/2014/main" val="20002"/>
                    </a:ext>
                  </a:extLst>
                </a:gridCol>
                <a:gridCol w="576064">
                  <a:extLst>
                    <a:ext uri="{9D8B030D-6E8A-4147-A177-3AD203B41FA5}">
                      <a16:colId xmlns:a16="http://schemas.microsoft.com/office/drawing/2014/main" val="20003"/>
                    </a:ext>
                  </a:extLst>
                </a:gridCol>
                <a:gridCol w="504056">
                  <a:extLst>
                    <a:ext uri="{9D8B030D-6E8A-4147-A177-3AD203B41FA5}">
                      <a16:colId xmlns:a16="http://schemas.microsoft.com/office/drawing/2014/main" val="20004"/>
                    </a:ext>
                  </a:extLst>
                </a:gridCol>
                <a:gridCol w="4182752">
                  <a:extLst>
                    <a:ext uri="{9D8B030D-6E8A-4147-A177-3AD203B41FA5}">
                      <a16:colId xmlns:a16="http://schemas.microsoft.com/office/drawing/2014/main" val="20005"/>
                    </a:ext>
                  </a:extLst>
                </a:gridCol>
              </a:tblGrid>
              <a:tr h="899036">
                <a:tc>
                  <a:txBody>
                    <a:bodyPr/>
                    <a:lstStyle/>
                    <a:p>
                      <a:pPr algn="ctr" rtl="0" fontAlgn="ctr"/>
                      <a:r>
                        <a:rPr lang="en-GB" sz="800" b="1" i="0" u="none" strike="noStrike" dirty="0">
                          <a:solidFill>
                            <a:srgbClr val="FFFFFF"/>
                          </a:solidFill>
                          <a:effectLst/>
                          <a:latin typeface="Arial"/>
                        </a:rPr>
                        <a:t>Process</a:t>
                      </a:r>
                    </a:p>
                  </a:txBody>
                  <a:tcPr marL="5475" marR="5475" marT="41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E5AA8"/>
                    </a:solidFill>
                  </a:tcPr>
                </a:tc>
                <a:tc>
                  <a:txBody>
                    <a:bodyPr/>
                    <a:lstStyle/>
                    <a:p>
                      <a:pPr algn="ctr" rtl="0" fontAlgn="ctr"/>
                      <a:r>
                        <a:rPr lang="en-GB" sz="800" b="1" i="0" u="none" strike="noStrike" dirty="0">
                          <a:solidFill>
                            <a:srgbClr val="FFFFFF"/>
                          </a:solidFill>
                          <a:effectLst/>
                          <a:latin typeface="Arial"/>
                        </a:rPr>
                        <a:t>Jan</a:t>
                      </a:r>
                    </a:p>
                  </a:txBody>
                  <a:tcPr marL="5475" marR="5475" marT="41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E5AA8"/>
                    </a:solidFill>
                  </a:tcPr>
                </a:tc>
                <a:tc>
                  <a:txBody>
                    <a:bodyPr/>
                    <a:lstStyle/>
                    <a:p>
                      <a:pPr algn="ctr" rtl="0" fontAlgn="ctr"/>
                      <a:r>
                        <a:rPr lang="en-GB" sz="800" b="1" i="0" u="none" strike="noStrike" dirty="0">
                          <a:solidFill>
                            <a:srgbClr val="FFFFFF"/>
                          </a:solidFill>
                          <a:effectLst/>
                          <a:latin typeface="Arial"/>
                        </a:rPr>
                        <a:t>Feb</a:t>
                      </a:r>
                    </a:p>
                  </a:txBody>
                  <a:tcPr marL="5475" marR="5475" marT="41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E5AA8"/>
                    </a:solidFill>
                  </a:tcPr>
                </a:tc>
                <a:tc>
                  <a:txBody>
                    <a:bodyPr/>
                    <a:lstStyle/>
                    <a:p>
                      <a:pPr algn="ctr" rtl="0" fontAlgn="ctr"/>
                      <a:r>
                        <a:rPr lang="en-GB" sz="800" b="1" i="0" u="none" strike="noStrike" dirty="0">
                          <a:solidFill>
                            <a:srgbClr val="FFFFFF"/>
                          </a:solidFill>
                          <a:effectLst/>
                          <a:latin typeface="Arial"/>
                        </a:rPr>
                        <a:t>March</a:t>
                      </a:r>
                    </a:p>
                  </a:txBody>
                  <a:tcPr marL="5475" marR="5475" marT="41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E5AA8"/>
                    </a:solidFill>
                  </a:tcPr>
                </a:tc>
                <a:tc>
                  <a:txBody>
                    <a:bodyPr/>
                    <a:lstStyle/>
                    <a:p>
                      <a:pPr algn="ctr" rtl="0" fontAlgn="ctr"/>
                      <a:r>
                        <a:rPr lang="en-GB" sz="800" b="1" i="0" u="none" strike="noStrike" dirty="0">
                          <a:solidFill>
                            <a:srgbClr val="FFFFFF"/>
                          </a:solidFill>
                          <a:effectLst/>
                          <a:latin typeface="Arial"/>
                        </a:rPr>
                        <a:t>April</a:t>
                      </a:r>
                      <a:r>
                        <a:rPr lang="en-GB" sz="800" b="1" i="0" u="none" strike="noStrike" baseline="0" dirty="0">
                          <a:solidFill>
                            <a:srgbClr val="FFFFFF"/>
                          </a:solidFill>
                          <a:effectLst/>
                          <a:latin typeface="Arial"/>
                        </a:rPr>
                        <a:t> </a:t>
                      </a:r>
                      <a:endParaRPr lang="en-GB" sz="800" b="1" i="0" u="none" strike="noStrike" dirty="0">
                        <a:solidFill>
                          <a:srgbClr val="FFFFFF"/>
                        </a:solidFill>
                        <a:effectLst/>
                        <a:latin typeface="Arial"/>
                      </a:endParaRPr>
                    </a:p>
                  </a:txBody>
                  <a:tcPr marL="5475" marR="5475" marT="41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E5AA8"/>
                    </a:solidFill>
                  </a:tcPr>
                </a:tc>
                <a:tc>
                  <a:txBody>
                    <a:bodyPr/>
                    <a:lstStyle/>
                    <a:p>
                      <a:pPr algn="ctr" rtl="0" fontAlgn="ctr"/>
                      <a:r>
                        <a:rPr lang="en-GB" sz="800" b="1" i="0" u="none" strike="noStrike" dirty="0">
                          <a:solidFill>
                            <a:srgbClr val="FFFFFF"/>
                          </a:solidFill>
                          <a:effectLst/>
                          <a:latin typeface="Arial"/>
                        </a:rPr>
                        <a:t>Comments</a:t>
                      </a:r>
                      <a:r>
                        <a:rPr lang="en-GB" sz="800" b="1" i="0" u="none" strike="noStrike" baseline="0" dirty="0">
                          <a:solidFill>
                            <a:srgbClr val="FFFFFF"/>
                          </a:solidFill>
                          <a:effectLst/>
                          <a:latin typeface="Arial"/>
                        </a:rPr>
                        <a:t> </a:t>
                      </a:r>
                      <a:endParaRPr lang="en-GB" sz="800" b="1" i="0" u="none" strike="noStrike" dirty="0">
                        <a:solidFill>
                          <a:srgbClr val="FFFFFF"/>
                        </a:solidFill>
                        <a:effectLst/>
                        <a:latin typeface="Arial"/>
                      </a:endParaRPr>
                    </a:p>
                  </a:txBody>
                  <a:tcPr marL="5475" marR="5475" marT="41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E5AA8"/>
                    </a:solidFill>
                  </a:tcPr>
                </a:tc>
                <a:extLst>
                  <a:ext uri="{0D108BD9-81ED-4DB2-BD59-A6C34878D82A}">
                    <a16:rowId xmlns:a16="http://schemas.microsoft.com/office/drawing/2014/main" val="10000"/>
                  </a:ext>
                </a:extLst>
              </a:tr>
              <a:tr h="247979">
                <a:tc>
                  <a:txBody>
                    <a:bodyPr/>
                    <a:lstStyle/>
                    <a:p>
                      <a:pPr algn="ctr" fontAlgn="t"/>
                      <a:r>
                        <a:rPr lang="en-GB" sz="700" b="0" i="0" u="none" strike="noStrike" dirty="0">
                          <a:solidFill>
                            <a:srgbClr val="000000"/>
                          </a:solidFill>
                          <a:effectLst/>
                          <a:latin typeface="+mn-lt"/>
                        </a:rPr>
                        <a:t>Data</a:t>
                      </a:r>
                      <a:r>
                        <a:rPr lang="en-GB" sz="700" b="0" i="0" u="none" strike="noStrike" baseline="0" dirty="0">
                          <a:solidFill>
                            <a:srgbClr val="000000"/>
                          </a:solidFill>
                          <a:effectLst/>
                          <a:latin typeface="+mn-lt"/>
                        </a:rPr>
                        <a:t> </a:t>
                      </a:r>
                      <a:r>
                        <a:rPr lang="en-GB" sz="700" b="0" i="0" u="none" strike="noStrike" dirty="0">
                          <a:solidFill>
                            <a:srgbClr val="000000"/>
                          </a:solidFill>
                          <a:effectLst/>
                          <a:latin typeface="+mn-lt"/>
                        </a:rPr>
                        <a:t>Mapping</a:t>
                      </a:r>
                    </a:p>
                  </a:txBody>
                  <a:tcPr marL="5475" marR="5475" marT="41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endParaRPr lang="en-GB" sz="700" b="0" i="0" u="none" strike="noStrike" dirty="0">
                        <a:solidFill>
                          <a:srgbClr val="000000"/>
                        </a:solidFill>
                        <a:effectLst/>
                        <a:latin typeface="+mn-lt"/>
                      </a:endParaRPr>
                    </a:p>
                  </a:txBody>
                  <a:tcPr marL="5475" marR="5475" marT="41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rtl="0" fontAlgn="ctr"/>
                      <a:endParaRPr lang="en-GB" sz="700" b="0" i="0" u="none" strike="noStrike" dirty="0">
                        <a:solidFill>
                          <a:srgbClr val="000000"/>
                        </a:solidFill>
                        <a:effectLst/>
                        <a:latin typeface="+mn-lt"/>
                      </a:endParaRPr>
                    </a:p>
                  </a:txBody>
                  <a:tcPr marL="5475" marR="5475" marT="41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rtl="0" fontAlgn="ctr"/>
                      <a:endParaRPr lang="en-GB" sz="700" b="0" i="0" u="none" strike="noStrike" dirty="0">
                        <a:solidFill>
                          <a:srgbClr val="000000"/>
                        </a:solidFill>
                        <a:effectLst/>
                        <a:latin typeface="+mn-lt"/>
                      </a:endParaRPr>
                    </a:p>
                  </a:txBody>
                  <a:tcPr marL="5475" marR="5475" marT="41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rtl="0" fontAlgn="ctr"/>
                      <a:endParaRPr lang="en-GB" sz="700" b="0" i="0" u="none" strike="noStrike" dirty="0">
                        <a:solidFill>
                          <a:srgbClr val="000000"/>
                        </a:solidFill>
                        <a:effectLst/>
                        <a:latin typeface="+mn-lt"/>
                      </a:endParaRPr>
                    </a:p>
                  </a:txBody>
                  <a:tcPr marL="5475" marR="5475" marT="41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rtl="0" fontAlgn="b"/>
                      <a:r>
                        <a:rPr lang="en-GB" sz="800" b="0" i="0" u="none" strike="noStrike" dirty="0">
                          <a:solidFill>
                            <a:srgbClr val="000000"/>
                          </a:solidFill>
                          <a:effectLst/>
                          <a:latin typeface="+mn-lt"/>
                        </a:rPr>
                        <a:t>Current Internal activity are being undertaken</a:t>
                      </a:r>
                      <a:r>
                        <a:rPr lang="en-GB" sz="800" b="0" i="0" u="none" strike="noStrike" baseline="0" dirty="0">
                          <a:solidFill>
                            <a:srgbClr val="000000"/>
                          </a:solidFill>
                          <a:effectLst/>
                          <a:latin typeface="+mn-lt"/>
                        </a:rPr>
                        <a:t> to </a:t>
                      </a:r>
                      <a:r>
                        <a:rPr lang="en-GB" sz="800" kern="1200" dirty="0">
                          <a:solidFill>
                            <a:schemeClr val="tx1"/>
                          </a:solidFill>
                          <a:effectLst/>
                          <a:latin typeface="+mn-lt"/>
                          <a:ea typeface="+mn-ea"/>
                          <a:cs typeface="+mn-cs"/>
                        </a:rPr>
                        <a:t>map all of the data that we process  and to record them all in one central log. </a:t>
                      </a:r>
                      <a:endParaRPr lang="en-GB" sz="800" b="0" i="0" u="none" strike="noStrike" dirty="0">
                        <a:solidFill>
                          <a:srgbClr val="000000"/>
                        </a:solidFill>
                        <a:effectLst/>
                        <a:latin typeface="+mn-lt"/>
                      </a:endParaRPr>
                    </a:p>
                  </a:txBody>
                  <a:tcPr marL="5475" marR="5475" marT="410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01"/>
                  </a:ext>
                </a:extLst>
              </a:tr>
              <a:tr h="491850">
                <a:tc>
                  <a:txBody>
                    <a:bodyPr/>
                    <a:lstStyle/>
                    <a:p>
                      <a:pPr algn="ctr" fontAlgn="t"/>
                      <a:r>
                        <a:rPr lang="en-GB" sz="700" b="0" i="0" u="none" strike="noStrike" dirty="0">
                          <a:solidFill>
                            <a:srgbClr val="000000"/>
                          </a:solidFill>
                          <a:effectLst/>
                          <a:latin typeface="+mn-lt"/>
                        </a:rPr>
                        <a:t>Communication </a:t>
                      </a:r>
                    </a:p>
                  </a:txBody>
                  <a:tcPr marL="5475" marR="5475" marT="41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endParaRPr lang="en-GB" sz="700" b="0" i="0" u="none" strike="noStrike" dirty="0">
                        <a:solidFill>
                          <a:srgbClr val="000000"/>
                        </a:solidFill>
                        <a:effectLst/>
                        <a:latin typeface="+mn-lt"/>
                      </a:endParaRPr>
                    </a:p>
                  </a:txBody>
                  <a:tcPr marL="5475" marR="5475" marT="41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rtl="0" fontAlgn="b"/>
                      <a:endParaRPr lang="en-GB" sz="700" b="0" i="0" u="none" strike="noStrike" dirty="0">
                        <a:solidFill>
                          <a:srgbClr val="000000"/>
                        </a:solidFill>
                        <a:effectLst/>
                        <a:latin typeface="+mn-lt"/>
                      </a:endParaRPr>
                    </a:p>
                  </a:txBody>
                  <a:tcPr marL="5475" marR="5475" marT="410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rtl="0" fontAlgn="b"/>
                      <a:endParaRPr lang="en-GB" sz="700" b="0" i="0" u="none" strike="noStrike" dirty="0">
                        <a:solidFill>
                          <a:srgbClr val="000000"/>
                        </a:solidFill>
                        <a:effectLst/>
                        <a:latin typeface="+mn-lt"/>
                      </a:endParaRPr>
                    </a:p>
                  </a:txBody>
                  <a:tcPr marL="5475" marR="5475" marT="410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rtl="0" fontAlgn="b"/>
                      <a:endParaRPr lang="en-GB" sz="700" b="0" i="0" u="none" strike="noStrike" dirty="0">
                        <a:solidFill>
                          <a:srgbClr val="000000"/>
                        </a:solidFill>
                        <a:effectLst/>
                        <a:latin typeface="+mn-lt"/>
                      </a:endParaRPr>
                    </a:p>
                  </a:txBody>
                  <a:tcPr marL="5475" marR="5475" marT="410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rtl="0" fontAlgn="b"/>
                      <a:r>
                        <a:rPr lang="en-GB" sz="800" b="0" i="0" u="none" strike="noStrike" dirty="0">
                          <a:solidFill>
                            <a:srgbClr val="000000"/>
                          </a:solidFill>
                          <a:effectLst/>
                          <a:latin typeface="+mn-lt"/>
                        </a:rPr>
                        <a:t>All</a:t>
                      </a:r>
                      <a:r>
                        <a:rPr lang="en-GB" sz="800" b="0" i="0" u="none" strike="noStrike" baseline="0" dirty="0">
                          <a:solidFill>
                            <a:srgbClr val="000000"/>
                          </a:solidFill>
                          <a:effectLst/>
                          <a:latin typeface="+mn-lt"/>
                        </a:rPr>
                        <a:t> communication has been issued to date – WORKSHOP DATES </a:t>
                      </a:r>
                    </a:p>
                    <a:p>
                      <a:pPr algn="ctr" rtl="0" fontAlgn="b"/>
                      <a:r>
                        <a:rPr lang="en-GB" sz="800" b="0" i="0" u="none" strike="noStrike" baseline="0" dirty="0">
                          <a:solidFill>
                            <a:srgbClr val="000000"/>
                          </a:solidFill>
                          <a:effectLst/>
                          <a:latin typeface="+mn-lt"/>
                        </a:rPr>
                        <a:t>GDPR Drop in Session: 09.01.2018</a:t>
                      </a:r>
                    </a:p>
                    <a:p>
                      <a:pPr algn="ctr" rtl="0" fontAlgn="b"/>
                      <a:r>
                        <a:rPr lang="en-GB" sz="800" b="0" i="0" u="none" strike="noStrike" dirty="0">
                          <a:solidFill>
                            <a:srgbClr val="000000"/>
                          </a:solidFill>
                          <a:effectLst/>
                          <a:latin typeface="+mn-lt"/>
                        </a:rPr>
                        <a:t>Training</a:t>
                      </a:r>
                      <a:r>
                        <a:rPr lang="en-GB" sz="800" b="0" i="0" u="none" strike="noStrike" baseline="0" dirty="0">
                          <a:solidFill>
                            <a:srgbClr val="000000"/>
                          </a:solidFill>
                          <a:effectLst/>
                          <a:latin typeface="+mn-lt"/>
                        </a:rPr>
                        <a:t> Sessions: April</a:t>
                      </a:r>
                      <a:endParaRPr lang="en-GB" sz="800" b="0" i="0" u="none" strike="noStrike" dirty="0">
                        <a:solidFill>
                          <a:srgbClr val="000000"/>
                        </a:solidFill>
                        <a:effectLst/>
                        <a:latin typeface="+mn-lt"/>
                      </a:endParaRPr>
                    </a:p>
                  </a:txBody>
                  <a:tcPr marL="5475" marR="5475" marT="410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02"/>
                  </a:ext>
                </a:extLst>
              </a:tr>
              <a:tr h="166745">
                <a:tc>
                  <a:txBody>
                    <a:bodyPr/>
                    <a:lstStyle/>
                    <a:p>
                      <a:pPr algn="ctr" fontAlgn="t"/>
                      <a:r>
                        <a:rPr lang="en-GB" sz="700" b="0" i="0" u="none" strike="noStrike" dirty="0">
                          <a:solidFill>
                            <a:srgbClr val="000000"/>
                          </a:solidFill>
                          <a:effectLst/>
                          <a:latin typeface="+mn-lt"/>
                        </a:rPr>
                        <a:t>Contract Governance  Updates</a:t>
                      </a:r>
                    </a:p>
                  </a:txBody>
                  <a:tcPr marL="5475" marR="5475" marT="41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endParaRPr lang="en-GB" sz="700" b="0" i="0" u="none" strike="noStrike" dirty="0">
                        <a:solidFill>
                          <a:srgbClr val="000000"/>
                        </a:solidFill>
                        <a:effectLst/>
                        <a:latin typeface="+mn-lt"/>
                      </a:endParaRPr>
                    </a:p>
                  </a:txBody>
                  <a:tcPr marL="5475" marR="5475" marT="41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rtl="0" fontAlgn="b"/>
                      <a:endParaRPr lang="en-GB" sz="700" b="0" i="0" u="none" strike="noStrike" dirty="0">
                        <a:solidFill>
                          <a:srgbClr val="000000"/>
                        </a:solidFill>
                        <a:effectLst/>
                        <a:latin typeface="+mn-lt"/>
                      </a:endParaRPr>
                    </a:p>
                  </a:txBody>
                  <a:tcPr marL="5475" marR="5475" marT="410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rtl="0" fontAlgn="b"/>
                      <a:endParaRPr lang="en-GB" sz="700" b="0" i="0" u="none" strike="noStrike" dirty="0">
                        <a:solidFill>
                          <a:srgbClr val="000000"/>
                        </a:solidFill>
                        <a:effectLst/>
                        <a:latin typeface="+mn-lt"/>
                      </a:endParaRPr>
                    </a:p>
                  </a:txBody>
                  <a:tcPr marL="5475" marR="5475" marT="410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rtl="0" fontAlgn="b"/>
                      <a:endParaRPr lang="en-GB" sz="700" b="0" i="0" u="none" strike="noStrike" dirty="0">
                        <a:solidFill>
                          <a:srgbClr val="000000"/>
                        </a:solidFill>
                        <a:effectLst/>
                        <a:latin typeface="+mn-lt"/>
                      </a:endParaRPr>
                    </a:p>
                  </a:txBody>
                  <a:tcPr marL="5475" marR="5475" marT="410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rtl="0" fontAlgn="b"/>
                      <a:r>
                        <a:rPr lang="en-GB" sz="800" b="0" i="0" u="none" strike="noStrike" dirty="0">
                          <a:solidFill>
                            <a:srgbClr val="000000"/>
                          </a:solidFill>
                          <a:effectLst/>
                          <a:latin typeface="+mn-lt"/>
                        </a:rPr>
                        <a:t>Ongoing </a:t>
                      </a:r>
                    </a:p>
                  </a:txBody>
                  <a:tcPr marL="5475" marR="5475" marT="410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03"/>
                  </a:ext>
                </a:extLst>
              </a:tr>
              <a:tr h="273006">
                <a:tc>
                  <a:txBody>
                    <a:bodyPr/>
                    <a:lstStyle/>
                    <a:p>
                      <a:pPr algn="ctr" fontAlgn="t"/>
                      <a:r>
                        <a:rPr lang="en-US" sz="700" b="0" i="0" u="none" strike="noStrike" dirty="0">
                          <a:solidFill>
                            <a:srgbClr val="000000"/>
                          </a:solidFill>
                          <a:effectLst/>
                          <a:latin typeface="+mn-lt"/>
                        </a:rPr>
                        <a:t>Policy Updates –Inc. privacy notice</a:t>
                      </a:r>
                    </a:p>
                  </a:txBody>
                  <a:tcPr marL="5475" marR="5475" marT="41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endParaRPr lang="en-GB" sz="700" b="0" i="0" u="none" strike="noStrike" dirty="0">
                        <a:solidFill>
                          <a:srgbClr val="000000"/>
                        </a:solidFill>
                        <a:effectLst/>
                        <a:latin typeface="+mn-lt"/>
                      </a:endParaRPr>
                    </a:p>
                  </a:txBody>
                  <a:tcPr marL="5475" marR="5475" marT="41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rtl="0" fontAlgn="ctr"/>
                      <a:endParaRPr lang="en-GB" sz="700" b="0" i="0" u="none" strike="noStrike" dirty="0">
                        <a:solidFill>
                          <a:srgbClr val="000000"/>
                        </a:solidFill>
                        <a:effectLst/>
                        <a:latin typeface="+mn-lt"/>
                      </a:endParaRPr>
                    </a:p>
                  </a:txBody>
                  <a:tcPr marL="5475" marR="5475" marT="41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rtl="0" fontAlgn="ctr"/>
                      <a:endParaRPr lang="en-GB" sz="700" b="0" i="0" u="none" strike="noStrike" dirty="0">
                        <a:solidFill>
                          <a:srgbClr val="000000"/>
                        </a:solidFill>
                        <a:effectLst/>
                        <a:latin typeface="+mn-lt"/>
                      </a:endParaRPr>
                    </a:p>
                  </a:txBody>
                  <a:tcPr marL="5475" marR="5475" marT="41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rtl="0" fontAlgn="ctr"/>
                      <a:endParaRPr lang="en-GB" sz="700" b="0" i="0" u="none" strike="noStrike" dirty="0">
                        <a:solidFill>
                          <a:srgbClr val="000000"/>
                        </a:solidFill>
                        <a:effectLst/>
                        <a:latin typeface="+mn-lt"/>
                      </a:endParaRPr>
                    </a:p>
                  </a:txBody>
                  <a:tcPr marL="5475" marR="5475" marT="41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rtl="0" fontAlgn="b"/>
                      <a:r>
                        <a:rPr lang="en-GB" sz="800" b="0" i="0" u="none" strike="noStrike" dirty="0">
                          <a:solidFill>
                            <a:srgbClr val="000000"/>
                          </a:solidFill>
                          <a:effectLst/>
                          <a:latin typeface="+mn-lt"/>
                        </a:rPr>
                        <a:t>All Policy</a:t>
                      </a:r>
                      <a:r>
                        <a:rPr lang="en-GB" sz="800" b="0" i="0" u="none" strike="noStrike" baseline="0" dirty="0">
                          <a:solidFill>
                            <a:srgbClr val="000000"/>
                          </a:solidFill>
                          <a:effectLst/>
                          <a:latin typeface="+mn-lt"/>
                        </a:rPr>
                        <a:t> updates are o</a:t>
                      </a:r>
                      <a:r>
                        <a:rPr lang="en-GB" sz="800" b="0" i="0" u="none" strike="noStrike" dirty="0">
                          <a:solidFill>
                            <a:srgbClr val="000000"/>
                          </a:solidFill>
                          <a:effectLst/>
                          <a:latin typeface="+mn-lt"/>
                        </a:rPr>
                        <a:t>n track:</a:t>
                      </a:r>
                      <a:r>
                        <a:rPr lang="en-GB" sz="800" b="0" i="0" u="none" strike="noStrike" baseline="0" dirty="0">
                          <a:solidFill>
                            <a:srgbClr val="000000"/>
                          </a:solidFill>
                          <a:effectLst/>
                          <a:latin typeface="+mn-lt"/>
                        </a:rPr>
                        <a:t> contracts are being looked into, any agreements around 3</a:t>
                      </a:r>
                      <a:r>
                        <a:rPr lang="en-GB" sz="800" b="0" i="0" u="none" strike="noStrike" baseline="30000" dirty="0">
                          <a:solidFill>
                            <a:srgbClr val="000000"/>
                          </a:solidFill>
                          <a:effectLst/>
                          <a:latin typeface="+mn-lt"/>
                        </a:rPr>
                        <a:t>rd</a:t>
                      </a:r>
                      <a:r>
                        <a:rPr lang="en-GB" sz="800" b="0" i="0" u="none" strike="noStrike" baseline="0" dirty="0">
                          <a:solidFill>
                            <a:srgbClr val="000000"/>
                          </a:solidFill>
                          <a:effectLst/>
                          <a:latin typeface="+mn-lt"/>
                        </a:rPr>
                        <a:t> party and additional services. </a:t>
                      </a:r>
                      <a:endParaRPr lang="en-GB" sz="800" b="0" i="0" u="none" strike="noStrike" dirty="0">
                        <a:solidFill>
                          <a:srgbClr val="000000"/>
                        </a:solidFill>
                        <a:effectLst/>
                        <a:latin typeface="+mn-lt"/>
                      </a:endParaRPr>
                    </a:p>
                  </a:txBody>
                  <a:tcPr marL="5475" marR="5475" marT="410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04"/>
                  </a:ext>
                </a:extLst>
              </a:tr>
              <a:tr h="212200">
                <a:tc>
                  <a:txBody>
                    <a:bodyPr/>
                    <a:lstStyle/>
                    <a:p>
                      <a:pPr algn="ctr" fontAlgn="t"/>
                      <a:r>
                        <a:rPr lang="en-GB" sz="700" b="0" i="0" u="none" strike="noStrike" dirty="0">
                          <a:solidFill>
                            <a:srgbClr val="000000"/>
                          </a:solidFill>
                          <a:effectLst/>
                          <a:latin typeface="+mn-lt"/>
                        </a:rPr>
                        <a:t>Potential Risks</a:t>
                      </a:r>
                    </a:p>
                  </a:txBody>
                  <a:tcPr marL="5475" marR="5475" marT="41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endParaRPr lang="en-GB" sz="700" b="0" i="0" u="none" strike="noStrike" dirty="0">
                        <a:solidFill>
                          <a:srgbClr val="000000"/>
                        </a:solidFill>
                        <a:effectLst/>
                        <a:latin typeface="+mn-lt"/>
                      </a:endParaRPr>
                    </a:p>
                  </a:txBody>
                  <a:tcPr marL="5475" marR="5475" marT="41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rtl="0" fontAlgn="ctr"/>
                      <a:endParaRPr lang="en-GB" sz="700" b="0" i="0" u="none" strike="noStrike" dirty="0">
                        <a:solidFill>
                          <a:srgbClr val="000000"/>
                        </a:solidFill>
                        <a:effectLst/>
                        <a:latin typeface="+mn-lt"/>
                      </a:endParaRPr>
                    </a:p>
                  </a:txBody>
                  <a:tcPr marL="5475" marR="5475" marT="41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rtl="0" fontAlgn="ctr"/>
                      <a:endParaRPr lang="en-GB" sz="700" b="0" i="0" u="none" strike="noStrike" dirty="0">
                        <a:solidFill>
                          <a:srgbClr val="000000"/>
                        </a:solidFill>
                        <a:effectLst/>
                        <a:latin typeface="+mn-lt"/>
                      </a:endParaRPr>
                    </a:p>
                  </a:txBody>
                  <a:tcPr marL="5475" marR="5475" marT="41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rtl="0" fontAlgn="ctr"/>
                      <a:endParaRPr lang="en-GB" sz="700" b="0" i="0" u="none" strike="noStrike" dirty="0">
                        <a:solidFill>
                          <a:srgbClr val="000000"/>
                        </a:solidFill>
                        <a:effectLst/>
                        <a:latin typeface="+mn-lt"/>
                      </a:endParaRPr>
                    </a:p>
                  </a:txBody>
                  <a:tcPr marL="5475" marR="5475" marT="41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rtl="0" fontAlgn="ctr"/>
                      <a:r>
                        <a:rPr lang="en-GB" sz="800" b="0" i="0" u="none" strike="noStrike" dirty="0">
                          <a:solidFill>
                            <a:srgbClr val="000000"/>
                          </a:solidFill>
                          <a:effectLst/>
                          <a:latin typeface="+mn-lt"/>
                        </a:rPr>
                        <a:t>None to date </a:t>
                      </a:r>
                    </a:p>
                  </a:txBody>
                  <a:tcPr marL="5475" marR="5475" marT="41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05"/>
                  </a:ext>
                </a:extLst>
              </a:tr>
              <a:tr h="735723">
                <a:tc>
                  <a:txBody>
                    <a:bodyPr/>
                    <a:lstStyle/>
                    <a:p>
                      <a:pPr algn="ctr" fontAlgn="t"/>
                      <a:r>
                        <a:rPr lang="en-US" sz="700" b="0" i="0" u="none" strike="noStrike" dirty="0">
                          <a:solidFill>
                            <a:srgbClr val="000000"/>
                          </a:solidFill>
                          <a:effectLst/>
                          <a:latin typeface="+mn-lt"/>
                        </a:rPr>
                        <a:t>GDPR Working Group Meeting</a:t>
                      </a:r>
                      <a:r>
                        <a:rPr lang="en-US" sz="700" b="0" i="0" u="none" strike="noStrike" baseline="0" dirty="0">
                          <a:solidFill>
                            <a:srgbClr val="000000"/>
                          </a:solidFill>
                          <a:effectLst/>
                          <a:latin typeface="+mn-lt"/>
                        </a:rPr>
                        <a:t> attendance </a:t>
                      </a:r>
                      <a:endParaRPr lang="en-US" sz="700" b="0" i="0" u="none" strike="noStrike" dirty="0">
                        <a:solidFill>
                          <a:srgbClr val="000000"/>
                        </a:solidFill>
                        <a:effectLst/>
                        <a:latin typeface="+mn-lt"/>
                      </a:endParaRPr>
                    </a:p>
                  </a:txBody>
                  <a:tcPr marL="5475" marR="5475" marT="41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endParaRPr lang="en-GB" sz="700" b="0" i="0" u="none" strike="noStrike" dirty="0">
                        <a:solidFill>
                          <a:srgbClr val="000000"/>
                        </a:solidFill>
                        <a:effectLst/>
                        <a:latin typeface="+mn-lt"/>
                      </a:endParaRPr>
                    </a:p>
                  </a:txBody>
                  <a:tcPr marL="5475" marR="5475" marT="41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rtl="0" fontAlgn="ctr"/>
                      <a:endParaRPr lang="en-GB" sz="700" b="0" i="0" u="none" strike="noStrike" dirty="0">
                        <a:solidFill>
                          <a:srgbClr val="000000"/>
                        </a:solidFill>
                        <a:effectLst/>
                        <a:latin typeface="+mn-lt"/>
                      </a:endParaRPr>
                    </a:p>
                  </a:txBody>
                  <a:tcPr marL="5475" marR="5475" marT="41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rtl="0" fontAlgn="ctr"/>
                      <a:endParaRPr lang="en-GB" sz="700" b="0" i="0" u="none" strike="noStrike" dirty="0">
                        <a:solidFill>
                          <a:srgbClr val="000000"/>
                        </a:solidFill>
                        <a:effectLst/>
                        <a:latin typeface="+mn-lt"/>
                      </a:endParaRPr>
                    </a:p>
                  </a:txBody>
                  <a:tcPr marL="5475" marR="5475" marT="41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rtl="0" fontAlgn="ctr"/>
                      <a:endParaRPr lang="en-GB" sz="700" b="0" i="0" u="none" strike="noStrike" dirty="0">
                        <a:solidFill>
                          <a:srgbClr val="000000"/>
                        </a:solidFill>
                        <a:effectLst/>
                        <a:latin typeface="+mn-lt"/>
                      </a:endParaRPr>
                    </a:p>
                  </a:txBody>
                  <a:tcPr marL="5475" marR="5475" marT="41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rtl="0" fontAlgn="ctr"/>
                      <a:r>
                        <a:rPr lang="en-GB" sz="800" b="0" i="0" u="none" strike="noStrike" dirty="0">
                          <a:solidFill>
                            <a:srgbClr val="000000"/>
                          </a:solidFill>
                          <a:effectLst/>
                          <a:latin typeface="+mn-lt"/>
                        </a:rPr>
                        <a:t>Meeting was Quorum</a:t>
                      </a:r>
                      <a:r>
                        <a:rPr lang="en-GB" sz="800" b="0" i="0" u="none" strike="noStrike" baseline="0" dirty="0">
                          <a:solidFill>
                            <a:srgbClr val="000000"/>
                          </a:solidFill>
                          <a:effectLst/>
                          <a:latin typeface="+mn-lt"/>
                        </a:rPr>
                        <a:t> – </a:t>
                      </a:r>
                      <a:r>
                        <a:rPr lang="en-GB" sz="800" b="0" i="0" u="none" strike="noStrike" baseline="0" dirty="0" err="1">
                          <a:solidFill>
                            <a:srgbClr val="000000"/>
                          </a:solidFill>
                          <a:effectLst/>
                          <a:latin typeface="+mn-lt"/>
                        </a:rPr>
                        <a:t>ToR</a:t>
                      </a:r>
                      <a:r>
                        <a:rPr lang="en-GB" sz="800" b="0" i="0" u="none" strike="noStrike" baseline="0" dirty="0">
                          <a:solidFill>
                            <a:srgbClr val="000000"/>
                          </a:solidFill>
                          <a:effectLst/>
                          <a:latin typeface="+mn-lt"/>
                        </a:rPr>
                        <a:t> agreed –During the last GDPR Working Group Meeting (January 23</a:t>
                      </a:r>
                      <a:r>
                        <a:rPr lang="en-GB" sz="800" b="0" i="0" u="none" strike="noStrike" baseline="30000" dirty="0">
                          <a:solidFill>
                            <a:srgbClr val="000000"/>
                          </a:solidFill>
                          <a:effectLst/>
                          <a:latin typeface="+mn-lt"/>
                        </a:rPr>
                        <a:t>rd</a:t>
                      </a:r>
                      <a:r>
                        <a:rPr lang="en-GB" sz="800" b="0" i="0" u="none" strike="noStrike" baseline="0" dirty="0">
                          <a:solidFill>
                            <a:srgbClr val="000000"/>
                          </a:solidFill>
                          <a:effectLst/>
                          <a:latin typeface="+mn-lt"/>
                        </a:rPr>
                        <a:t>), there were high level discussions on issues around the GDPR agenda.</a:t>
                      </a:r>
                    </a:p>
                    <a:p>
                      <a:pPr algn="ctr" rtl="0" fontAlgn="ctr"/>
                      <a:r>
                        <a:rPr lang="en-GB" sz="800" b="0" i="0" u="none" strike="noStrike" baseline="0" dirty="0">
                          <a:solidFill>
                            <a:srgbClr val="000000"/>
                          </a:solidFill>
                          <a:effectLst/>
                          <a:latin typeface="+mn-lt"/>
                        </a:rPr>
                        <a:t>Actions were given to all members of the WG which are to be discussed in February. </a:t>
                      </a:r>
                      <a:endParaRPr lang="en-GB" sz="800" b="0" i="0" u="none" strike="noStrike" dirty="0">
                        <a:solidFill>
                          <a:srgbClr val="000000"/>
                        </a:solidFill>
                        <a:effectLst/>
                        <a:latin typeface="+mn-lt"/>
                      </a:endParaRPr>
                    </a:p>
                  </a:txBody>
                  <a:tcPr marL="5475" marR="5475" marT="41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06"/>
                  </a:ext>
                </a:extLst>
              </a:tr>
              <a:tr h="979595">
                <a:tc>
                  <a:txBody>
                    <a:bodyPr/>
                    <a:lstStyle/>
                    <a:p>
                      <a:pPr algn="ctr" fontAlgn="t"/>
                      <a:r>
                        <a:rPr lang="en-US" sz="700" b="0" i="0" u="none" strike="noStrike" dirty="0">
                          <a:solidFill>
                            <a:srgbClr val="000000"/>
                          </a:solidFill>
                          <a:effectLst/>
                          <a:latin typeface="+mn-lt"/>
                        </a:rPr>
                        <a:t>Training</a:t>
                      </a:r>
                      <a:r>
                        <a:rPr lang="en-US" sz="700" b="0" i="0" u="none" strike="noStrike" baseline="0" dirty="0">
                          <a:solidFill>
                            <a:srgbClr val="000000"/>
                          </a:solidFill>
                          <a:effectLst/>
                          <a:latin typeface="+mn-lt"/>
                        </a:rPr>
                        <a:t> </a:t>
                      </a:r>
                      <a:endParaRPr lang="en-US" sz="700" b="0" i="0" u="none" strike="noStrike" dirty="0">
                        <a:solidFill>
                          <a:srgbClr val="000000"/>
                        </a:solidFill>
                        <a:effectLst/>
                        <a:latin typeface="+mn-lt"/>
                      </a:endParaRPr>
                    </a:p>
                  </a:txBody>
                  <a:tcPr marL="5475" marR="5475" marT="41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endParaRPr lang="en-GB" sz="700" b="0" i="0" u="none" strike="noStrike" dirty="0">
                        <a:solidFill>
                          <a:srgbClr val="000000"/>
                        </a:solidFill>
                        <a:effectLst/>
                        <a:latin typeface="+mn-lt"/>
                      </a:endParaRPr>
                    </a:p>
                  </a:txBody>
                  <a:tcPr marL="5475" marR="5475" marT="41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rtl="0" fontAlgn="ctr"/>
                      <a:endParaRPr lang="en-GB" sz="700" b="0" i="0" u="none" strike="noStrike" dirty="0">
                        <a:solidFill>
                          <a:srgbClr val="000000"/>
                        </a:solidFill>
                        <a:effectLst/>
                        <a:latin typeface="+mn-lt"/>
                      </a:endParaRPr>
                    </a:p>
                  </a:txBody>
                  <a:tcPr marL="5475" marR="5475" marT="41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rtl="0" fontAlgn="ctr"/>
                      <a:endParaRPr lang="en-GB" sz="700" b="0" i="0" u="none" strike="noStrike" dirty="0">
                        <a:solidFill>
                          <a:srgbClr val="000000"/>
                        </a:solidFill>
                        <a:effectLst/>
                        <a:latin typeface="+mn-lt"/>
                      </a:endParaRPr>
                    </a:p>
                  </a:txBody>
                  <a:tcPr marL="5475" marR="5475" marT="41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rtl="0" fontAlgn="ctr"/>
                      <a:endParaRPr lang="en-GB" sz="700" b="0" i="0" u="none" strike="noStrike" dirty="0">
                        <a:solidFill>
                          <a:srgbClr val="000000"/>
                        </a:solidFill>
                        <a:effectLst/>
                        <a:latin typeface="+mn-lt"/>
                      </a:endParaRPr>
                    </a:p>
                  </a:txBody>
                  <a:tcPr marL="5475" marR="5475" marT="41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rtl="0" fontAlgn="ctr"/>
                      <a:r>
                        <a:rPr lang="en-US" sz="800" b="0" i="0" u="none" strike="noStrike" dirty="0">
                          <a:solidFill>
                            <a:srgbClr val="000000"/>
                          </a:solidFill>
                          <a:effectLst/>
                          <a:latin typeface="+mn-lt"/>
                        </a:rPr>
                        <a:t>Training sessions have begun to take place; Legal and Procurement teams completed their GDPR training at the end of January, HR team completed training during the first week of February and the Information Protection Champions are scheduled to complete their training by the middle of February.</a:t>
                      </a:r>
                    </a:p>
                    <a:p>
                      <a:pPr algn="ctr" rtl="0" fontAlgn="ctr"/>
                      <a:r>
                        <a:rPr lang="en-US" sz="800" b="0" i="0" u="none" strike="noStrike" dirty="0">
                          <a:solidFill>
                            <a:srgbClr val="000000"/>
                          </a:solidFill>
                          <a:effectLst/>
                          <a:latin typeface="+mn-lt"/>
                        </a:rPr>
                        <a:t>The Legal and Communications teams continue work together to plan training and workshops for the rest of the Business which is to be delivered by April. </a:t>
                      </a:r>
                      <a:endParaRPr lang="en-GB" sz="800" b="0" i="0" u="none" strike="noStrike" dirty="0">
                        <a:solidFill>
                          <a:srgbClr val="000000"/>
                        </a:solidFill>
                        <a:effectLst/>
                        <a:latin typeface="+mn-lt"/>
                      </a:endParaRPr>
                    </a:p>
                  </a:txBody>
                  <a:tcPr marL="5475" marR="5475" marT="41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2333914391"/>
      </p:ext>
    </p:extLst>
  </p:cSld>
  <p:clrMapOvr>
    <a:masterClrMapping/>
  </p:clrMapOvr>
</p:sld>
</file>

<file path=ppt/theme/theme1.xml><?xml version="1.0" encoding="utf-8"?>
<a:theme xmlns:a="http://schemas.openxmlformats.org/drawingml/2006/main" name="xoserve templates">
  <a:themeElements>
    <a:clrScheme name="Xoserve Colour Scheme">
      <a:dk1>
        <a:srgbClr val="000000"/>
      </a:dk1>
      <a:lt1>
        <a:srgbClr val="FFFFFF"/>
      </a:lt1>
      <a:dk2>
        <a:srgbClr val="1D3E61"/>
      </a:dk2>
      <a:lt2>
        <a:srgbClr val="DCDDDE"/>
      </a:lt2>
      <a:accent1>
        <a:srgbClr val="3E5AA8"/>
      </a:accent1>
      <a:accent2>
        <a:srgbClr val="84B8DA"/>
      </a:accent2>
      <a:accent3>
        <a:srgbClr val="56CF9E"/>
      </a:accent3>
      <a:accent4>
        <a:srgbClr val="F5835D"/>
      </a:accent4>
      <a:accent5>
        <a:srgbClr val="B1D6E8"/>
      </a:accent5>
      <a:accent6>
        <a:srgbClr val="2B80B1"/>
      </a:accent6>
      <a:hlink>
        <a:srgbClr val="D2232A"/>
      </a:hlink>
      <a:folHlink>
        <a:srgbClr val="9CCB3B"/>
      </a:folHlink>
    </a:clrScheme>
    <a:fontScheme name="xoserve template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alpha val="50000"/>
          </a:schemeClr>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2075" tIns="46038" rIns="92075" bIns="46038"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alpha val="50000"/>
          </a:schemeClr>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2075" tIns="46038" rIns="92075" bIns="46038"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lnDef>
  </a:objectDefaults>
  <a:extraClrSchemeLst>
    <a:extraClrScheme>
      <a:clrScheme name="xoserve templates 1">
        <a:dk1>
          <a:srgbClr val="000000"/>
        </a:dk1>
        <a:lt1>
          <a:srgbClr val="FFFFFF"/>
        </a:lt1>
        <a:dk2>
          <a:srgbClr val="0000FF"/>
        </a:dk2>
        <a:lt2>
          <a:srgbClr val="FFCC66"/>
        </a:lt2>
        <a:accent1>
          <a:srgbClr val="00FFFF"/>
        </a:accent1>
        <a:accent2>
          <a:srgbClr val="3366FF"/>
        </a:accent2>
        <a:accent3>
          <a:srgbClr val="AAAAFF"/>
        </a:accent3>
        <a:accent4>
          <a:srgbClr val="DADADA"/>
        </a:accent4>
        <a:accent5>
          <a:srgbClr val="AAFFFF"/>
        </a:accent5>
        <a:accent6>
          <a:srgbClr val="2D5CE7"/>
        </a:accent6>
        <a:hlink>
          <a:srgbClr val="FF0033"/>
        </a:hlink>
        <a:folHlink>
          <a:srgbClr val="FFFF00"/>
        </a:folHlink>
      </a:clrScheme>
      <a:clrMap bg1="dk2" tx1="lt1" bg2="dk1" tx2="lt2" accent1="accent1" accent2="accent2" accent3="accent3" accent4="accent4" accent5="accent5" accent6="accent6" hlink="hlink" folHlink="folHlink"/>
    </a:extraClrScheme>
    <a:extraClrScheme>
      <a:clrScheme name="xoserve templates 2">
        <a:dk1>
          <a:srgbClr val="000000"/>
        </a:dk1>
        <a:lt1>
          <a:srgbClr val="FFFFFF"/>
        </a:lt1>
        <a:dk2>
          <a:srgbClr val="000000"/>
        </a:dk2>
        <a:lt2>
          <a:srgbClr val="CCECFF"/>
        </a:lt2>
        <a:accent1>
          <a:srgbClr val="6699FF"/>
        </a:accent1>
        <a:accent2>
          <a:srgbClr val="66CCFF"/>
        </a:accent2>
        <a:accent3>
          <a:srgbClr val="FFFFFF"/>
        </a:accent3>
        <a:accent4>
          <a:srgbClr val="000000"/>
        </a:accent4>
        <a:accent5>
          <a:srgbClr val="B8CAFF"/>
        </a:accent5>
        <a:accent6>
          <a:srgbClr val="5CB9E7"/>
        </a:accent6>
        <a:hlink>
          <a:srgbClr val="CC99FF"/>
        </a:hlink>
        <a:folHlink>
          <a:srgbClr val="00CCCC"/>
        </a:folHlink>
      </a:clrScheme>
      <a:clrMap bg1="lt1" tx1="dk1" bg2="lt2" tx2="dk2" accent1="accent1" accent2="accent2" accent3="accent3" accent4="accent4" accent5="accent5" accent6="accent6" hlink="hlink" folHlink="folHlink"/>
    </a:extraClrScheme>
    <a:extraClrScheme>
      <a:clrScheme name="xoserve templates 3">
        <a:dk1>
          <a:srgbClr val="000000"/>
        </a:dk1>
        <a:lt1>
          <a:srgbClr val="FFFFFF"/>
        </a:lt1>
        <a:dk2>
          <a:srgbClr val="000000"/>
        </a:dk2>
        <a:lt2>
          <a:srgbClr val="FFFFFF"/>
        </a:lt2>
        <a:accent1>
          <a:srgbClr val="CBCBCB"/>
        </a:accent1>
        <a:accent2>
          <a:srgbClr val="EAEAEA"/>
        </a:accent2>
        <a:accent3>
          <a:srgbClr val="FFFFFF"/>
        </a:accent3>
        <a:accent4>
          <a:srgbClr val="000000"/>
        </a:accent4>
        <a:accent5>
          <a:srgbClr val="E2E2E2"/>
        </a:accent5>
        <a:accent6>
          <a:srgbClr val="D4D4D4"/>
        </a:accent6>
        <a:hlink>
          <a:srgbClr val="5F5F5F"/>
        </a:hlink>
        <a:folHlink>
          <a:srgbClr val="969696"/>
        </a:folHlink>
      </a:clrScheme>
      <a:clrMap bg1="lt1" tx1="dk1" bg2="lt2" tx2="dk2" accent1="accent1" accent2="accent2" accent3="accent3" accent4="accent4" accent5="accent5" accent6="accent6" hlink="hlink" folHlink="folHlink"/>
    </a:extraClrScheme>
    <a:extraClrScheme>
      <a:clrScheme name="xoserve templates 4">
        <a:dk1>
          <a:srgbClr val="000000"/>
        </a:dk1>
        <a:lt1>
          <a:srgbClr val="FFFFFF"/>
        </a:lt1>
        <a:dk2>
          <a:srgbClr val="008080"/>
        </a:dk2>
        <a:lt2>
          <a:srgbClr val="FFCC66"/>
        </a:lt2>
        <a:accent1>
          <a:srgbClr val="0099CC"/>
        </a:accent1>
        <a:accent2>
          <a:srgbClr val="009999"/>
        </a:accent2>
        <a:accent3>
          <a:srgbClr val="AAC0C0"/>
        </a:accent3>
        <a:accent4>
          <a:srgbClr val="DADADA"/>
        </a:accent4>
        <a:accent5>
          <a:srgbClr val="AACAE2"/>
        </a:accent5>
        <a:accent6>
          <a:srgbClr val="008A8A"/>
        </a:accent6>
        <a:hlink>
          <a:srgbClr val="6600CC"/>
        </a:hlink>
        <a:folHlink>
          <a:srgbClr val="FFFF00"/>
        </a:folHlink>
      </a:clrScheme>
      <a:clrMap bg1="dk2" tx1="lt1" bg2="dk1" tx2="lt2" accent1="accent1" accent2="accent2" accent3="accent3" accent4="accent4" accent5="accent5" accent6="accent6" hlink="hlink" folHlink="folHlink"/>
    </a:extraClrScheme>
    <a:extraClrScheme>
      <a:clrScheme name="xoserve templates 5">
        <a:dk1>
          <a:srgbClr val="000000"/>
        </a:dk1>
        <a:lt1>
          <a:srgbClr val="FFFFFF"/>
        </a:lt1>
        <a:dk2>
          <a:srgbClr val="993300"/>
        </a:dk2>
        <a:lt2>
          <a:srgbClr val="FFCC66"/>
        </a:lt2>
        <a:accent1>
          <a:srgbClr val="FF6633"/>
        </a:accent1>
        <a:accent2>
          <a:srgbClr val="CC6600"/>
        </a:accent2>
        <a:accent3>
          <a:srgbClr val="CAADAA"/>
        </a:accent3>
        <a:accent4>
          <a:srgbClr val="DADADA"/>
        </a:accent4>
        <a:accent5>
          <a:srgbClr val="FFB8AD"/>
        </a:accent5>
        <a:accent6>
          <a:srgbClr val="B95C00"/>
        </a:accent6>
        <a:hlink>
          <a:srgbClr val="CC0000"/>
        </a:hlink>
        <a:folHlink>
          <a:srgbClr val="FFFF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gs xmlns="2a985eae-c12e-416e-9833-85f34b1ee04e">
      <Url>http://infonet2/sites/XOServe/Pages/Our_Business_CorporateIdentity.aspx</Url>
      <Description>Corporate Identity</Description>
    </Tags>
    <Image_x0020_Group xmlns="2a985eae-c12e-416e-9833-85f34b1ee04e">Document</Image_x0020_Group>
    <Department xmlns="2a985eae-c12e-416e-9833-85f34b1ee04e">Communications</Department>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EC027A3842200A4881B078E78C741B39" ma:contentTypeVersion="3" ma:contentTypeDescription="Create a new document." ma:contentTypeScope="" ma:versionID="6fb8bd99a2b914b1d1dd27695f53efc1">
  <xsd:schema xmlns:xsd="http://www.w3.org/2001/XMLSchema" xmlns:p="http://schemas.microsoft.com/office/2006/metadata/properties" xmlns:ns2="2a985eae-c12e-416e-9833-85f34b1ee04e" targetNamespace="http://schemas.microsoft.com/office/2006/metadata/properties" ma:root="true" ma:fieldsID="5b9596359f36dd66c11bae1f87653c13" ns2:_="">
    <xsd:import namespace="2a985eae-c12e-416e-9833-85f34b1ee04e"/>
    <xsd:element name="properties">
      <xsd:complexType>
        <xsd:sequence>
          <xsd:element name="documentManagement">
            <xsd:complexType>
              <xsd:all>
                <xsd:element ref="ns2:Department"/>
                <xsd:element ref="ns2:Tags"/>
                <xsd:element ref="ns2:Image_x0020_Group" minOccurs="0"/>
              </xsd:all>
            </xsd:complexType>
          </xsd:element>
        </xsd:sequence>
      </xsd:complexType>
    </xsd:element>
  </xsd:schema>
  <xsd:schema xmlns:xsd="http://www.w3.org/2001/XMLSchema" xmlns:dms="http://schemas.microsoft.com/office/2006/documentManagement/types" targetNamespace="2a985eae-c12e-416e-9833-85f34b1ee04e" elementFormDefault="qualified">
    <xsd:import namespace="http://schemas.microsoft.com/office/2006/documentManagement/types"/>
    <xsd:element name="Department" ma:index="8" ma:displayName="Department" ma:default="Other" ma:description="Please enter the department that this document is relevant to" ma:format="Dropdown" ma:internalName="Department">
      <xsd:simpleType>
        <xsd:restriction base="dms:Choice">
          <xsd:enumeration value="Archive"/>
          <xsd:enumeration value="BCM"/>
          <xsd:enumeration value="Communications"/>
          <xsd:enumeration value="CSR"/>
          <xsd:enumeration value="Operations"/>
          <xsd:enumeration value="Finance &amp; Business Services"/>
          <xsd:enumeration value="Finance (Reporting)"/>
          <xsd:enumeration value="Human Resources"/>
          <xsd:enumeration value="Legal &amp; Compliance"/>
          <xsd:enumeration value="Our Business"/>
          <xsd:enumeration value="Projects &amp; Change"/>
          <xsd:enumeration value="Strategy &amp; Development"/>
          <xsd:enumeration value="UNISON"/>
          <xsd:enumeration value="Other"/>
          <xsd:enumeration value="Images"/>
        </xsd:restriction>
      </xsd:simpleType>
    </xsd:element>
    <xsd:element name="Tags" ma:index="9" ma:displayName="Publishing Location" ma:description="Primary page to be published on" ma:format="Hyperlink" ma:internalName="Tags">
      <xsd:complexType>
        <xsd:complexContent>
          <xsd:extension base="dms:URL">
            <xsd:sequence>
              <xsd:element name="Url" type="dms:ValidUrl"/>
              <xsd:element name="Description" type="xsd:string"/>
            </xsd:sequence>
          </xsd:extension>
        </xsd:complexContent>
      </xsd:complexType>
    </xsd:element>
    <xsd:element name="Image_x0020_Group" ma:index="10" nillable="true" ma:displayName="Group" ma:default="Document" ma:format="Dropdown" ma:internalName="Image_x0020_Group">
      <xsd:simpleType>
        <xsd:restriction base="dms:Choice">
          <xsd:enumeration value="Document"/>
          <xsd:enumeration value="Form"/>
          <xsd:enumeration value="Newsletter"/>
          <xsd:enumeration value="Staff"/>
          <xsd:enumeration value="Clipart"/>
          <xsd:enumeration value="Logo"/>
          <xsd:enumeration value="Background"/>
          <xsd:enumeration value="Charity"/>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F8545E1A-EA83-463B-B744-ADE3D05E8049}">
  <ds:schemaRefs>
    <ds:schemaRef ds:uri="http://purl.org/dc/terms/"/>
    <ds:schemaRef ds:uri="http://schemas.openxmlformats.org/package/2006/metadata/core-properties"/>
    <ds:schemaRef ds:uri="http://www.w3.org/XML/1998/namespace"/>
    <ds:schemaRef ds:uri="http://schemas.microsoft.com/office/2006/documentManagement/types"/>
    <ds:schemaRef ds:uri="http://purl.org/dc/elements/1.1/"/>
    <ds:schemaRef ds:uri="http://purl.org/dc/dcmitype/"/>
    <ds:schemaRef ds:uri="2a985eae-c12e-416e-9833-85f34b1ee04e"/>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BC7852B6-C231-462B-AC9A-6F2190470C1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a985eae-c12e-416e-9833-85f34b1ee04e"/>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3.xml><?xml version="1.0" encoding="utf-8"?>
<ds:datastoreItem xmlns:ds="http://schemas.openxmlformats.org/officeDocument/2006/customXml" ds:itemID="{48BF2A29-2C2F-44EF-BF41-193292EB7AF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3621</TotalTime>
  <Words>278</Words>
  <Application>Microsoft Macintosh PowerPoint</Application>
  <PresentationFormat>On-screen Show (16:9)</PresentationFormat>
  <Paragraphs>50</Paragraphs>
  <Slides>3</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ＭＳ Ｐゴシック</vt:lpstr>
      <vt:lpstr>Arial</vt:lpstr>
      <vt:lpstr>Calibri</vt:lpstr>
      <vt:lpstr>Wingdings</vt:lpstr>
      <vt:lpstr>xoserve templates</vt:lpstr>
      <vt:lpstr>GDPR Dashboard  General Data Protection Regulation  06/02/2018 </vt:lpstr>
      <vt:lpstr>PowerPoint Presentation</vt:lpstr>
      <vt:lpstr>PowerPoint Presentation</vt:lpstr>
    </vt:vector>
  </TitlesOfParts>
  <Company>DC Freelance</Company>
  <LinksUpToDate>false</LinksUpToDate>
  <SharedDoc>false</SharedDoc>
  <HyperlinksChanged>false</HyperlinksChanged>
  <AppVersion>16.0009</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has been achieved since last meeting?</dc:title>
  <dc:creator>Simon Clements</dc:creator>
  <cp:lastModifiedBy>Kully Jones</cp:lastModifiedBy>
  <cp:revision>175</cp:revision>
  <dcterms:created xsi:type="dcterms:W3CDTF">2011-09-20T14:58:41Z</dcterms:created>
  <dcterms:modified xsi:type="dcterms:W3CDTF">2018-02-07T13:13:32Z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
    <vt:lpwstr>Document</vt:lpwstr>
  </property>
  <property fmtid="{D5CDD505-2E9C-101B-9397-08002B2CF9AE}" pid="3" name="_AdHocReviewCycleID">
    <vt:i4>-95540094</vt:i4>
  </property>
  <property fmtid="{D5CDD505-2E9C-101B-9397-08002B2CF9AE}" pid="4" name="_NewReviewCycle">
    <vt:lpwstr/>
  </property>
  <property fmtid="{D5CDD505-2E9C-101B-9397-08002B2CF9AE}" pid="5" name="_EmailSubject">
    <vt:lpwstr>GDPR Dashboard </vt:lpwstr>
  </property>
  <property fmtid="{D5CDD505-2E9C-101B-9397-08002B2CF9AE}" pid="6" name="_AuthorEmail">
    <vt:lpwstr>Michael.Orsler@xoserve.com</vt:lpwstr>
  </property>
  <property fmtid="{D5CDD505-2E9C-101B-9397-08002B2CF9AE}" pid="7" name="_AuthorEmailDisplayName">
    <vt:lpwstr>Orsler, Michael</vt:lpwstr>
  </property>
  <property fmtid="{D5CDD505-2E9C-101B-9397-08002B2CF9AE}" pid="8" name="ContentTypeId">
    <vt:lpwstr>0x010100EC027A3842200A4881B078E78C741B39</vt:lpwstr>
  </property>
  <property fmtid="{D5CDD505-2E9C-101B-9397-08002B2CF9AE}" pid="9" name="_PreviousAdHocReviewCycleID">
    <vt:i4>-1602250155</vt:i4>
  </property>
</Properties>
</file>