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14"/>
  </p:handoutMasterIdLst>
  <p:sldIdLst>
    <p:sldId id="277" r:id="rId5"/>
    <p:sldId id="286" r:id="rId6"/>
    <p:sldId id="278" r:id="rId7"/>
    <p:sldId id="282" r:id="rId8"/>
    <p:sldId id="283" r:id="rId9"/>
    <p:sldId id="284" r:id="rId10"/>
    <p:sldId id="287" r:id="rId11"/>
    <p:sldId id="285" r:id="rId12"/>
    <p:sldId id="288" r:id="rId1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06/02/2018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s.kiwa.co.uk/energy-carbon-advice/hydrogen-leeds-h21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3573760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Data Request for H21 Hydrogen Project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DSC Contract </a:t>
            </a:r>
            <a:r>
              <a:rPr lang="en-GB" dirty="0" smtClean="0">
                <a:solidFill>
                  <a:srgbClr val="3E5AA8"/>
                </a:solidFill>
              </a:rPr>
              <a:t>Management Committee</a:t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February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give a brief explanation of the H21 Project</a:t>
            </a:r>
          </a:p>
          <a:p>
            <a:r>
              <a:rPr lang="en-GB" dirty="0" smtClean="0"/>
              <a:t>Explain the data request submitted to Xoserve</a:t>
            </a:r>
          </a:p>
          <a:p>
            <a:r>
              <a:rPr lang="en-GB" dirty="0" smtClean="0"/>
              <a:t>Obtain DSC Change Committee views on the request</a:t>
            </a:r>
          </a:p>
          <a:p>
            <a:r>
              <a:rPr lang="en-GB" dirty="0" smtClean="0"/>
              <a:t>Agree next steps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Xoserve has been approached to provide data to a consultancy firm </a:t>
            </a:r>
            <a:r>
              <a:rPr lang="en-GB" dirty="0" err="1" smtClean="0"/>
              <a:t>Kiwa</a:t>
            </a:r>
            <a:r>
              <a:rPr lang="en-GB" dirty="0" smtClean="0"/>
              <a:t> Gastec for use in their H21 Hydrogen Project</a:t>
            </a:r>
          </a:p>
          <a:p>
            <a:r>
              <a:rPr lang="en-GB" dirty="0" smtClean="0"/>
              <a:t>Summary of previous Project (provided by </a:t>
            </a:r>
            <a:r>
              <a:rPr lang="en-GB" dirty="0" err="1" smtClean="0"/>
              <a:t>Kiwa</a:t>
            </a:r>
            <a:r>
              <a:rPr lang="en-GB" dirty="0" smtClean="0"/>
              <a:t> Gastec):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Kiwa</a:t>
            </a:r>
            <a:r>
              <a:rPr lang="en-GB" dirty="0" smtClean="0"/>
              <a:t> carried out a project in conjunction with </a:t>
            </a:r>
            <a:r>
              <a:rPr lang="en-GB" dirty="0" err="1" smtClean="0"/>
              <a:t>Amec</a:t>
            </a:r>
            <a:r>
              <a:rPr lang="en-GB" dirty="0" smtClean="0"/>
              <a:t> Foster Wheeler, Wales and West Utilities and Northern Gas Networks titled “H21 Leeds City Gate”</a:t>
            </a:r>
          </a:p>
          <a:p>
            <a:pPr lvl="1"/>
            <a:r>
              <a:rPr lang="en-GB" dirty="0" smtClean="0"/>
              <a:t>This project showed that the conversion of the Leeds gas grid from natural gas to hydrogen was feasible and if extended to the rest of the country, could make a very substantial contribution to the UK 2050 carbon reduction target”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Summary of </a:t>
            </a:r>
            <a:r>
              <a:rPr lang="en-GB" dirty="0" smtClean="0"/>
              <a:t>current Project </a:t>
            </a:r>
            <a:r>
              <a:rPr lang="en-GB" dirty="0"/>
              <a:t>(provided by </a:t>
            </a:r>
            <a:r>
              <a:rPr lang="en-GB" dirty="0" err="1"/>
              <a:t>Kiwa</a:t>
            </a:r>
            <a:r>
              <a:rPr lang="en-GB" dirty="0"/>
              <a:t> Gastec):</a:t>
            </a:r>
          </a:p>
          <a:p>
            <a:pPr lvl="1"/>
            <a:r>
              <a:rPr lang="en-GB" dirty="0" smtClean="0"/>
              <a:t>“This </a:t>
            </a:r>
            <a:r>
              <a:rPr lang="en-GB" dirty="0"/>
              <a:t>project has been commissioned by NGN and continues the work done in H21 Leeds City Gate to other urban areas; Bristol, Cardiff, Manchester, Liverpool, Hull, Teesside, Tyneside, Bournemouth Edinburgh, York and Yorkshire. The study will extend to London </a:t>
            </a:r>
            <a:r>
              <a:rPr lang="en-GB" dirty="0" smtClean="0"/>
              <a:t>later</a:t>
            </a:r>
            <a:endParaRPr lang="en-GB" dirty="0"/>
          </a:p>
          <a:p>
            <a:pPr lvl="1"/>
            <a:r>
              <a:rPr lang="en-GB" dirty="0" smtClean="0"/>
              <a:t>The </a:t>
            </a:r>
            <a:r>
              <a:rPr lang="en-GB" dirty="0"/>
              <a:t>report will aim to give a total natural gas consumption for the areas mentioned </a:t>
            </a:r>
            <a:endParaRPr lang="en-GB" dirty="0" smtClean="0"/>
          </a:p>
          <a:p>
            <a:pPr lvl="1"/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 for the benefit for all operators on and off the NTS and for the industry in </a:t>
            </a:r>
            <a:r>
              <a:rPr lang="en-GB" dirty="0" smtClean="0"/>
              <a:t>general”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requested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Kiwa</a:t>
            </a:r>
            <a:r>
              <a:rPr lang="en-GB" dirty="0" smtClean="0"/>
              <a:t> Gastec have requested the following:</a:t>
            </a:r>
          </a:p>
          <a:p>
            <a:pPr lvl="1"/>
            <a:r>
              <a:rPr lang="en-GB" dirty="0" smtClean="0"/>
              <a:t>Count of meter points (current and October 2015) split between Domestic/I&amp;C for a each of a specified list of postcodes in each city/regions</a:t>
            </a:r>
          </a:p>
          <a:p>
            <a:pPr lvl="1"/>
            <a:r>
              <a:rPr lang="en-GB" dirty="0" smtClean="0"/>
              <a:t>AQ (current and October 2015) split between Domestic/I&amp;C for each of a specified list of postcodes in each city/regions</a:t>
            </a:r>
          </a:p>
          <a:p>
            <a:endParaRPr lang="en-GB" dirty="0" smtClean="0"/>
          </a:p>
          <a:p>
            <a:r>
              <a:rPr lang="en-GB" dirty="0" smtClean="0"/>
              <a:t>Key considerations</a:t>
            </a:r>
          </a:p>
          <a:p>
            <a:pPr lvl="1"/>
            <a:r>
              <a:rPr lang="en-GB" dirty="0" smtClean="0"/>
              <a:t>Protection of customer data</a:t>
            </a:r>
          </a:p>
          <a:p>
            <a:pPr lvl="1"/>
            <a:r>
              <a:rPr lang="en-GB" dirty="0" smtClean="0"/>
              <a:t>Use of data</a:t>
            </a:r>
          </a:p>
          <a:p>
            <a:pPr lvl="1"/>
            <a:r>
              <a:rPr lang="en-GB" dirty="0" smtClean="0"/>
              <a:t>Cost of extraction/provision</a:t>
            </a:r>
          </a:p>
          <a:p>
            <a:pPr lvl="1"/>
            <a:r>
              <a:rPr lang="en-GB" dirty="0" smtClean="0"/>
              <a:t>Data ownership</a:t>
            </a:r>
          </a:p>
        </p:txBody>
      </p:sp>
    </p:spTree>
    <p:extLst>
      <p:ext uri="{BB962C8B-B14F-4D97-AF65-F5344CB8AC3E}">
        <p14:creationId xmlns:p14="http://schemas.microsoft.com/office/powerpoint/2010/main" val="7497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Protection of customer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meter point reference numbers will be provided – request is for sum/count only</a:t>
            </a:r>
          </a:p>
          <a:p>
            <a:r>
              <a:rPr lang="en-GB" dirty="0" smtClean="0"/>
              <a:t>Where necessary postcodes will be aggregated to prevent identification of individual customer data – where there are fewer than three sites in either category e.g. </a:t>
            </a:r>
            <a:r>
              <a:rPr lang="en-GB" sz="1800" i="1" dirty="0" smtClean="0"/>
              <a:t>(dummy data)</a:t>
            </a:r>
          </a:p>
          <a:p>
            <a:r>
              <a:rPr lang="en-GB" sz="1800" i="1" dirty="0" smtClean="0"/>
              <a:t>Consistent with BEIS approach to protection of customer data</a:t>
            </a:r>
            <a:endParaRPr lang="en-GB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381702"/>
              </p:ext>
            </p:extLst>
          </p:nvPr>
        </p:nvGraphicFramePr>
        <p:xfrm>
          <a:off x="611560" y="3212976"/>
          <a:ext cx="5976665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94522"/>
                <a:gridCol w="1195333"/>
                <a:gridCol w="1195333"/>
                <a:gridCol w="1195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Postcode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</a:t>
                      </a:r>
                      <a:r>
                        <a:rPr lang="en-GB" sz="1600" baseline="0" dirty="0" smtClean="0"/>
                        <a:t> AQ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I&amp;C AQ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 SP count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I&amp;C SP Count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AB1 2XX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150,000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200,000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AB1 2YY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80,000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75,000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AB1 2ZZ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20,000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0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419465"/>
              </p:ext>
            </p:extLst>
          </p:nvPr>
        </p:nvGraphicFramePr>
        <p:xfrm>
          <a:off x="2915815" y="5049728"/>
          <a:ext cx="597666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094522"/>
                <a:gridCol w="1195333"/>
                <a:gridCol w="1195333"/>
                <a:gridCol w="119533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Postcode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</a:t>
                      </a:r>
                      <a:r>
                        <a:rPr lang="en-GB" sz="1600" baseline="0" dirty="0" smtClean="0"/>
                        <a:t> AQ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I&amp;C AQ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Dom SP count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I&amp;C SP Count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AB1 2XX/ 2YY/ 2ZZ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250,000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275,000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Bent-Up Arrow 5"/>
          <p:cNvSpPr/>
          <p:nvPr/>
        </p:nvSpPr>
        <p:spPr bwMode="auto">
          <a:xfrm rot="5400000">
            <a:off x="1799692" y="5157192"/>
            <a:ext cx="1008112" cy="792088"/>
          </a:xfrm>
          <a:prstGeom prst="bentUpArrow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904616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Data aggregated until &gt;2 MPRs in both categories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436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GB" dirty="0" smtClean="0"/>
              <a:t>Use of data &amp; Cost of extraction/provision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Use of data</a:t>
            </a:r>
            <a:r>
              <a:rPr lang="en-GB" dirty="0" smtClean="0"/>
              <a:t>:</a:t>
            </a:r>
          </a:p>
          <a:p>
            <a:r>
              <a:rPr lang="en-GB" dirty="0" smtClean="0"/>
              <a:t>Data to be provided under the following conditions:</a:t>
            </a:r>
          </a:p>
          <a:p>
            <a:pPr lvl="1"/>
            <a:r>
              <a:rPr lang="en-GB" dirty="0" smtClean="0"/>
              <a:t>For use only for </a:t>
            </a:r>
            <a:r>
              <a:rPr lang="en-GB" dirty="0"/>
              <a:t>the assignment in question </a:t>
            </a:r>
            <a:endParaRPr lang="en-GB" dirty="0" smtClean="0"/>
          </a:p>
          <a:p>
            <a:pPr lvl="1"/>
            <a:r>
              <a:rPr lang="en-GB" dirty="0" smtClean="0"/>
              <a:t>Not for use </a:t>
            </a:r>
            <a:r>
              <a:rPr lang="en-GB" dirty="0"/>
              <a:t>all or part of it for any other </a:t>
            </a:r>
            <a:r>
              <a:rPr lang="en-GB" dirty="0" smtClean="0"/>
              <a:t>purpose</a:t>
            </a:r>
          </a:p>
          <a:p>
            <a:pPr lvl="1"/>
            <a:r>
              <a:rPr lang="en-GB" dirty="0" smtClean="0"/>
              <a:t>Not to be disclosed </a:t>
            </a:r>
            <a:r>
              <a:rPr lang="en-GB" dirty="0"/>
              <a:t>or </a:t>
            </a:r>
            <a:r>
              <a:rPr lang="en-GB" dirty="0" smtClean="0"/>
              <a:t>shared to </a:t>
            </a:r>
            <a:r>
              <a:rPr lang="en-GB" dirty="0"/>
              <a:t>any other </a:t>
            </a:r>
            <a:r>
              <a:rPr lang="en-GB" dirty="0" smtClean="0"/>
              <a:t>party</a:t>
            </a:r>
          </a:p>
          <a:p>
            <a:pPr lvl="1"/>
            <a:r>
              <a:rPr lang="en-GB" dirty="0" smtClean="0"/>
              <a:t>Only employees </a:t>
            </a:r>
            <a:r>
              <a:rPr lang="en-GB" dirty="0"/>
              <a:t>with a genuine reason to use the data </a:t>
            </a:r>
            <a:r>
              <a:rPr lang="en-GB" dirty="0" smtClean="0"/>
              <a:t>will be </a:t>
            </a:r>
            <a:r>
              <a:rPr lang="en-GB" dirty="0"/>
              <a:t>allowed to access </a:t>
            </a:r>
            <a:r>
              <a:rPr lang="en-GB" dirty="0" smtClean="0"/>
              <a:t>it</a:t>
            </a:r>
          </a:p>
          <a:p>
            <a:pPr lvl="1"/>
            <a:endParaRPr lang="en-GB" dirty="0"/>
          </a:p>
          <a:p>
            <a:r>
              <a:rPr lang="en-GB" b="1" dirty="0"/>
              <a:t> Cost of extraction/provision</a:t>
            </a:r>
          </a:p>
          <a:p>
            <a:pPr lvl="1"/>
            <a:r>
              <a:rPr lang="en-GB" dirty="0" err="1" smtClean="0"/>
              <a:t>Approx</a:t>
            </a:r>
            <a:r>
              <a:rPr lang="en-GB" dirty="0" smtClean="0"/>
              <a:t> effort of extraction/preparation = 1 day per city/region</a:t>
            </a:r>
          </a:p>
          <a:p>
            <a:pPr lvl="1"/>
            <a:r>
              <a:rPr lang="en-GB" dirty="0" smtClean="0"/>
              <a:t>DNOs will be asked to fund the cost of data provision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99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Ownership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project is being sponsored by all large DN Operators</a:t>
            </a:r>
          </a:p>
          <a:p>
            <a:r>
              <a:rPr lang="en-GB" dirty="0" smtClean="0"/>
              <a:t>DNOs previously gave permission to disclosure of Supply Point counts</a:t>
            </a:r>
          </a:p>
          <a:p>
            <a:r>
              <a:rPr lang="en-GB" dirty="0" smtClean="0"/>
              <a:t>Request now extended to include AQs as at 2015 and 2018</a:t>
            </a:r>
          </a:p>
          <a:p>
            <a:r>
              <a:rPr lang="en-GB" dirty="0" smtClean="0"/>
              <a:t>AQ is Shipper owned data  - DNOs have asked Xoserve to consult Shippers via DSC Change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Conclusion/Next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Committee’s view on the request (especially Shippers)</a:t>
            </a:r>
          </a:p>
          <a:p>
            <a:r>
              <a:rPr lang="en-GB" dirty="0" smtClean="0"/>
              <a:t>DNO support for a Change Order</a:t>
            </a:r>
          </a:p>
          <a:p>
            <a:endParaRPr lang="en-GB" dirty="0"/>
          </a:p>
          <a:p>
            <a:r>
              <a:rPr lang="en-GB" dirty="0" smtClean="0"/>
              <a:t>For more information on H21 project, please contact </a:t>
            </a:r>
            <a:r>
              <a:rPr lang="en-GB" dirty="0" err="1" smtClean="0"/>
              <a:t>Kiwa</a:t>
            </a:r>
            <a:r>
              <a:rPr lang="en-GB" dirty="0" smtClean="0"/>
              <a:t> Gastec direct</a:t>
            </a:r>
          </a:p>
          <a:p>
            <a:r>
              <a:rPr lang="en-GB" dirty="0" smtClean="0"/>
              <a:t>Link to their project summary:</a:t>
            </a:r>
          </a:p>
          <a:p>
            <a:pPr lvl="1"/>
            <a:r>
              <a:rPr lang="en-GB">
                <a:hlinkClick r:id="rId2"/>
              </a:rPr>
              <a:t>https://</a:t>
            </a:r>
            <a:r>
              <a:rPr lang="en-GB" smtClean="0">
                <a:hlinkClick r:id="rId2"/>
              </a:rPr>
              <a:t>services.kiwa.co.uk/energy-carbon-advice/hydrogen-leeds-h21</a:t>
            </a:r>
            <a:endParaRPr lang="en-GB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84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2a985eae-c12e-416e-9833-85f34b1ee04e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2812</TotalTime>
  <Words>553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xoserve templates</vt:lpstr>
      <vt:lpstr>Data Request for H21 Hydrogen Project</vt:lpstr>
      <vt:lpstr>Objective</vt:lpstr>
      <vt:lpstr>Background</vt:lpstr>
      <vt:lpstr>Current Project</vt:lpstr>
      <vt:lpstr>Data requested</vt:lpstr>
      <vt:lpstr>Protection of customer data</vt:lpstr>
      <vt:lpstr>Use of data &amp; Cost of extraction/provision</vt:lpstr>
      <vt:lpstr>Data Ownership</vt:lpstr>
      <vt:lpstr>Conclusion/Next Steps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116</cp:revision>
  <dcterms:created xsi:type="dcterms:W3CDTF">2011-09-20T14:58:41Z</dcterms:created>
  <dcterms:modified xsi:type="dcterms:W3CDTF">2018-02-06T11:40:32Z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-227221007</vt:i4>
  </property>
  <property fmtid="{D5CDD505-2E9C-101B-9397-08002B2CF9AE}" pid="4" name="_NewReviewCycle">
    <vt:lpwstr/>
  </property>
  <property fmtid="{D5CDD505-2E9C-101B-9397-08002B2CF9AE}" pid="5" name="_EmailSubject">
    <vt:lpwstr>First set of CoMC publications</vt:lpwstr>
  </property>
  <property fmtid="{D5CDD505-2E9C-101B-9397-08002B2CF9AE}" pid="6" name="_AuthorEmail">
    <vt:lpwstr>emma.smith@xoserve.com</vt:lpwstr>
  </property>
  <property fmtid="{D5CDD505-2E9C-101B-9397-08002B2CF9AE}" pid="7" name="_AuthorEmailDisplayName">
    <vt:lpwstr>Smith, Emma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-1339797660</vt:i4>
  </property>
</Properties>
</file>