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0"/>
  </p:handoutMasterIdLst>
  <p:sldIdLst>
    <p:sldId id="277" r:id="rId5"/>
    <p:sldId id="278" r:id="rId6"/>
    <p:sldId id="279" r:id="rId7"/>
    <p:sldId id="280" r:id="rId8"/>
    <p:sldId id="281" r:id="rId9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32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02/01/2018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27384" y="3573760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Joint MIS Development Group (JMDG) update</a:t>
            </a:r>
            <a:br>
              <a:rPr lang="en-GB" dirty="0" smtClean="0">
                <a:solidFill>
                  <a:srgbClr val="3E5AA8"/>
                </a:solidFill>
              </a:rPr>
            </a:br>
            <a:endParaRPr lang="en-GB" dirty="0" smtClean="0">
              <a:solidFill>
                <a:srgbClr val="3E5AA8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865720"/>
            <a:ext cx="9144000" cy="771525"/>
          </a:xfrm>
        </p:spPr>
        <p:txBody>
          <a:bodyPr/>
          <a:lstStyle/>
          <a:p>
            <a:endParaRPr lang="en-GB" dirty="0" smtClean="0">
              <a:solidFill>
                <a:srgbClr val="3E5AA8"/>
              </a:solidFill>
            </a:endParaRPr>
          </a:p>
          <a:p>
            <a:r>
              <a:rPr lang="en-GB" dirty="0" smtClean="0">
                <a:solidFill>
                  <a:srgbClr val="3E5AA8"/>
                </a:solidFill>
              </a:rPr>
              <a:t>Tahera Choudhury – 13/12/17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dirty="0" smtClean="0"/>
              <a:t>JMDG background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r>
              <a:rPr lang="en-GB" dirty="0" smtClean="0"/>
              <a:t>The DSC ChMC signed on to facilitation of a Joint MIS development group (JMDG) hosted by Xoserve and Gemserv. </a:t>
            </a:r>
          </a:p>
          <a:p>
            <a:r>
              <a:rPr lang="en-GB" dirty="0" smtClean="0"/>
              <a:t>The MIS services primarily aims to; </a:t>
            </a:r>
          </a:p>
          <a:p>
            <a:pPr lvl="1"/>
            <a:r>
              <a:rPr lang="en-GB" dirty="0" smtClean="0"/>
              <a:t>Improve reliability of the switching process such that Ofgem’s aims for faster switching can be achieved</a:t>
            </a:r>
          </a:p>
          <a:p>
            <a:pPr lvl="1"/>
            <a:r>
              <a:rPr lang="en-GB" dirty="0" smtClean="0"/>
              <a:t>Ensuring the correct data is available to the correct party at the right time and in their preferred manner of delivery / consumption</a:t>
            </a:r>
          </a:p>
          <a:p>
            <a:r>
              <a:rPr lang="en-GB" dirty="0" smtClean="0"/>
              <a:t>On 27</a:t>
            </a:r>
            <a:r>
              <a:rPr lang="en-GB" baseline="30000" dirty="0" smtClean="0"/>
              <a:t>th</a:t>
            </a:r>
            <a:r>
              <a:rPr lang="en-GB" dirty="0" smtClean="0"/>
              <a:t> of November 2017 Gemserv and Xoserve hosted the first JMDG meeting. </a:t>
            </a:r>
          </a:p>
          <a:p>
            <a:r>
              <a:rPr lang="en-GB" dirty="0" smtClean="0"/>
              <a:t>Attendees included; Gas / Electricity Suppliers - Shippers (acting as DSC &amp; MRA rep), DCC, Ofgem, MAP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points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first meeting largely covered; ToRs, background – Aim of MIS, scoping and consultation. </a:t>
            </a:r>
          </a:p>
          <a:p>
            <a:r>
              <a:rPr lang="en-GB" dirty="0" smtClean="0"/>
              <a:t>The JMDG attendees were very supportive of this workgroup. </a:t>
            </a:r>
          </a:p>
          <a:p>
            <a:r>
              <a:rPr lang="en-GB" dirty="0" smtClean="0"/>
              <a:t>It was agreed an open letter would be provided early January to the industry, to understand organisation challenges, problems and opportunities that could be considered under the MIS. </a:t>
            </a:r>
          </a:p>
          <a:p>
            <a:pPr lvl="1"/>
            <a:r>
              <a:rPr lang="en-GB" dirty="0" smtClean="0"/>
              <a:t>These would be appropriately considered and prioritised by JMDG and then progressed under current code governance as required. </a:t>
            </a:r>
          </a:p>
          <a:p>
            <a:pPr lvl="1"/>
            <a:r>
              <a:rPr lang="en-GB" dirty="0" smtClean="0"/>
              <a:t>There is support to extend the PCW service to Suppliers as soon as possible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16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 and coming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Next JMDG will be in February 2018 (after the open letter responses are received)</a:t>
            </a:r>
          </a:p>
          <a:p>
            <a:pPr lvl="1"/>
            <a:r>
              <a:rPr lang="en-GB" dirty="0" smtClean="0"/>
              <a:t>Potential for adhoc teleconference to agree open letter structure</a:t>
            </a:r>
          </a:p>
          <a:p>
            <a:r>
              <a:rPr lang="en-GB" dirty="0" smtClean="0"/>
              <a:t>First MPB to meet in February 2018</a:t>
            </a:r>
          </a:p>
        </p:txBody>
      </p:sp>
    </p:spTree>
    <p:extLst>
      <p:ext uri="{BB962C8B-B14F-4D97-AF65-F5344CB8AC3E}">
        <p14:creationId xmlns:p14="http://schemas.microsoft.com/office/powerpoint/2010/main" val="374505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 </a:t>
            </a:r>
            <a:r>
              <a:rPr lang="en-GB" dirty="0"/>
              <a:t>Joint Development Approach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B5FEBF7F-7C91-4C7A-A900-43CD7F6A4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GB" sz="2200" dirty="0"/>
          </a:p>
          <a:p>
            <a:pPr>
              <a:spcBef>
                <a:spcPts val="0"/>
              </a:spcBef>
            </a:pPr>
            <a:endParaRPr lang="en-GB" sz="2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B5FEBF7F-7C91-4C7A-A900-43CD7F6A499A}"/>
              </a:ext>
            </a:extLst>
          </p:cNvPr>
          <p:cNvSpPr txBox="1">
            <a:spLocks/>
          </p:cNvSpPr>
          <p:nvPr/>
        </p:nvSpPr>
        <p:spPr bwMode="auto">
          <a:xfrm>
            <a:off x="179512" y="980727"/>
            <a:ext cx="8686800" cy="523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0"/>
              </a:spcBef>
            </a:pPr>
            <a:endParaRPr lang="en-GB" sz="2200" kern="0" dirty="0" smtClean="0"/>
          </a:p>
          <a:p>
            <a:pPr defTabSz="914400">
              <a:spcBef>
                <a:spcPts val="0"/>
              </a:spcBef>
            </a:pPr>
            <a:endParaRPr lang="en-GB" sz="2200" kern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214FE97-AB2F-4D6B-865F-234CB43807F7}"/>
              </a:ext>
            </a:extLst>
          </p:cNvPr>
          <p:cNvSpPr/>
          <p:nvPr/>
        </p:nvSpPr>
        <p:spPr>
          <a:xfrm>
            <a:off x="2153328" y="4646942"/>
            <a:ext cx="4896544" cy="6020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Gemserv/Xoserve Design Assurance Group (DAG)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FA8B1AB-881D-45F5-9DFF-34C3973EBA64}"/>
              </a:ext>
            </a:extLst>
          </p:cNvPr>
          <p:cNvSpPr/>
          <p:nvPr/>
        </p:nvSpPr>
        <p:spPr>
          <a:xfrm>
            <a:off x="3694947" y="5416876"/>
            <a:ext cx="1728192" cy="5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MRA  / UNC Project Teams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B1F1BF95-1E3A-4FE0-AD93-D2D7F8739981}"/>
              </a:ext>
            </a:extLst>
          </p:cNvPr>
          <p:cNvCxnSpPr/>
          <p:nvPr/>
        </p:nvCxnSpPr>
        <p:spPr>
          <a:xfrm flipV="1">
            <a:off x="4601600" y="3991288"/>
            <a:ext cx="0" cy="44582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0EC4086C-BADD-425E-AFC9-5FCD8DA58571}"/>
              </a:ext>
            </a:extLst>
          </p:cNvPr>
          <p:cNvCxnSpPr/>
          <p:nvPr/>
        </p:nvCxnSpPr>
        <p:spPr>
          <a:xfrm flipV="1">
            <a:off x="4572000" y="2983176"/>
            <a:ext cx="0" cy="3738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2E4C931-81F3-45B3-834D-987B0AA8B42D}"/>
              </a:ext>
            </a:extLst>
          </p:cNvPr>
          <p:cNvSpPr/>
          <p:nvPr/>
        </p:nvSpPr>
        <p:spPr>
          <a:xfrm>
            <a:off x="7818702" y="5540338"/>
            <a:ext cx="1025387" cy="4268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Stakeholders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FE0E835B-0847-49FC-BCBE-BE8AB79C4A3B}"/>
              </a:ext>
            </a:extLst>
          </p:cNvPr>
          <p:cNvCxnSpPr/>
          <p:nvPr/>
        </p:nvCxnSpPr>
        <p:spPr>
          <a:xfrm flipV="1">
            <a:off x="8331396" y="4030995"/>
            <a:ext cx="0" cy="138588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00699" y="1175160"/>
            <a:ext cx="8370327" cy="5043983"/>
            <a:chOff x="400699" y="1175160"/>
            <a:chExt cx="8370327" cy="504398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62DAC878-7FEA-485C-B0BE-55A454F1FCA0}"/>
                </a:ext>
              </a:extLst>
            </p:cNvPr>
            <p:cNvSpPr/>
            <p:nvPr/>
          </p:nvSpPr>
          <p:spPr>
            <a:xfrm>
              <a:off x="3341460" y="3351845"/>
              <a:ext cx="2520280" cy="58121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Joint MIS </a:t>
              </a:r>
            </a:p>
            <a:p>
              <a:pPr algn="ctr"/>
              <a:r>
                <a:rPr lang="en-GB" sz="1400" dirty="0"/>
                <a:t>Development Group (JMDG)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C2BA24C9-6C3B-424A-96D9-2D128BB65F74}"/>
                </a:ext>
              </a:extLst>
            </p:cNvPr>
            <p:cNvSpPr/>
            <p:nvPr/>
          </p:nvSpPr>
          <p:spPr>
            <a:xfrm>
              <a:off x="3341460" y="2355392"/>
              <a:ext cx="2520280" cy="56955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MIS Programme Board (MPB)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74010955-B9A6-4ED1-8BE6-7D0B526E2583}"/>
                </a:ext>
              </a:extLst>
            </p:cNvPr>
            <p:cNvSpPr/>
            <p:nvPr/>
          </p:nvSpPr>
          <p:spPr>
            <a:xfrm>
              <a:off x="3887924" y="1175160"/>
              <a:ext cx="1368152" cy="647381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Funding Process 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D56D388A-8983-451A-A4D5-DC39BDF53A20}"/>
                </a:ext>
              </a:extLst>
            </p:cNvPr>
            <p:cNvSpPr/>
            <p:nvPr/>
          </p:nvSpPr>
          <p:spPr>
            <a:xfrm>
              <a:off x="1932530" y="1388626"/>
              <a:ext cx="1368152" cy="647381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Industry  Change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xmlns="" id="{5767DE35-F9E6-469B-B3D6-46CBFDC0CE0E}"/>
                </a:ext>
              </a:extLst>
            </p:cNvPr>
            <p:cNvCxnSpPr/>
            <p:nvPr/>
          </p:nvCxnSpPr>
          <p:spPr>
            <a:xfrm flipH="1" flipV="1">
              <a:off x="3437973" y="1880146"/>
              <a:ext cx="567152" cy="23636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xmlns="" id="{A826187B-62F7-420B-8739-5C38878CE277}"/>
                </a:ext>
              </a:extLst>
            </p:cNvPr>
            <p:cNvCxnSpPr/>
            <p:nvPr/>
          </p:nvCxnSpPr>
          <p:spPr>
            <a:xfrm flipV="1">
              <a:off x="5138600" y="1874797"/>
              <a:ext cx="550440" cy="24314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ECDD8016-5463-4E7C-B3C5-70A1D9A01E5F}"/>
                </a:ext>
              </a:extLst>
            </p:cNvPr>
            <p:cNvSpPr txBox="1"/>
            <p:nvPr/>
          </p:nvSpPr>
          <p:spPr>
            <a:xfrm>
              <a:off x="4627834" y="4084338"/>
              <a:ext cx="21925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Options/Recommendations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6DB58FEB-F502-4BD2-95F6-FDFC5D30FD42}"/>
                </a:ext>
              </a:extLst>
            </p:cNvPr>
            <p:cNvSpPr txBox="1"/>
            <p:nvPr/>
          </p:nvSpPr>
          <p:spPr>
            <a:xfrm>
              <a:off x="3612244" y="2081679"/>
              <a:ext cx="21670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Joint Recommendation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B47871F3-96AA-4BCA-A922-AF6FF8C222EB}"/>
                </a:ext>
              </a:extLst>
            </p:cNvPr>
            <p:cNvSpPr txBox="1"/>
            <p:nvPr/>
          </p:nvSpPr>
          <p:spPr>
            <a:xfrm>
              <a:off x="4534421" y="3022346"/>
              <a:ext cx="2654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Consolidated Recommendation(s)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BE2F0BF0-0507-4C99-B8D2-B7B6ABAF405D}"/>
                </a:ext>
              </a:extLst>
            </p:cNvPr>
            <p:cNvSpPr/>
            <p:nvPr/>
          </p:nvSpPr>
          <p:spPr>
            <a:xfrm>
              <a:off x="5724128" y="1340768"/>
              <a:ext cx="1368152" cy="647381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Contractual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xmlns="" id="{519E31E2-C3BD-47B1-8492-F2A68D7B1C5D}"/>
                </a:ext>
              </a:extLst>
            </p:cNvPr>
            <p:cNvCxnSpPr>
              <a:endCxn id="16" idx="4"/>
            </p:cNvCxnSpPr>
            <p:nvPr/>
          </p:nvCxnSpPr>
          <p:spPr>
            <a:xfrm flipV="1">
              <a:off x="4572000" y="1822541"/>
              <a:ext cx="0" cy="33052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9E939381-0884-4CEA-A21A-41556E849BDA}"/>
                </a:ext>
              </a:extLst>
            </p:cNvPr>
            <p:cNvSpPr/>
            <p:nvPr/>
          </p:nvSpPr>
          <p:spPr>
            <a:xfrm>
              <a:off x="400699" y="2970083"/>
              <a:ext cx="1465045" cy="7200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Switching Programme 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B59C814E-7189-40DD-8EEA-D8B001B9B23E}"/>
                </a:ext>
              </a:extLst>
            </p:cNvPr>
            <p:cNvCxnSpPr/>
            <p:nvPr/>
          </p:nvCxnSpPr>
          <p:spPr>
            <a:xfrm flipH="1" flipV="1">
              <a:off x="1988322" y="3676046"/>
              <a:ext cx="997690" cy="662726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380E2F9F-B7F7-47F4-BDD8-64B4A2E192E7}"/>
                </a:ext>
              </a:extLst>
            </p:cNvPr>
            <p:cNvCxnSpPr/>
            <p:nvPr/>
          </p:nvCxnSpPr>
          <p:spPr>
            <a:xfrm flipH="1">
              <a:off x="1986687" y="2601454"/>
              <a:ext cx="1267501" cy="43833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020A61B7-E845-41CA-85FB-878DEB87D8A4}"/>
                </a:ext>
              </a:extLst>
            </p:cNvPr>
            <p:cNvSpPr txBox="1"/>
            <p:nvPr/>
          </p:nvSpPr>
          <p:spPr>
            <a:xfrm>
              <a:off x="2014407" y="2431983"/>
              <a:ext cx="9780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Alignment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912BCC4C-7D05-4E72-A348-E1D3FD19D76F}"/>
                </a:ext>
              </a:extLst>
            </p:cNvPr>
            <p:cNvSpPr txBox="1"/>
            <p:nvPr/>
          </p:nvSpPr>
          <p:spPr>
            <a:xfrm>
              <a:off x="1336691" y="3953254"/>
              <a:ext cx="1259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Requirements</a:t>
              </a:r>
              <a:r>
                <a:rPr lang="en-GB" dirty="0"/>
                <a:t>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56764988-9C5B-4720-AA9D-E1741E415DC2}"/>
                </a:ext>
              </a:extLst>
            </p:cNvPr>
            <p:cNvSpPr txBox="1"/>
            <p:nvPr/>
          </p:nvSpPr>
          <p:spPr>
            <a:xfrm>
              <a:off x="8060575" y="3480718"/>
              <a:ext cx="7104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Joint</a:t>
              </a:r>
            </a:p>
            <a:p>
              <a:r>
                <a:rPr lang="en-GB" dirty="0"/>
                <a:t>PMO</a:t>
              </a:r>
            </a:p>
          </p:txBody>
        </p:sp>
        <p:sp>
          <p:nvSpPr>
            <p:cNvPr id="31" name="Right Brace 30">
              <a:extLst>
                <a:ext uri="{FF2B5EF4-FFF2-40B4-BE49-F238E27FC236}">
                  <a16:creationId xmlns:a16="http://schemas.microsoft.com/office/drawing/2014/main" xmlns="" id="{DC0E3E0D-EBF9-4268-B69C-5E36DE32A7A4}"/>
                </a:ext>
              </a:extLst>
            </p:cNvPr>
            <p:cNvSpPr/>
            <p:nvPr/>
          </p:nvSpPr>
          <p:spPr bwMode="auto">
            <a:xfrm>
              <a:off x="7340253" y="1388626"/>
              <a:ext cx="695310" cy="4830517"/>
            </a:xfrm>
            <a:prstGeom prst="righ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85632B87-34A0-4407-B404-FD4491D3C9C2}"/>
                </a:ext>
              </a:extLst>
            </p:cNvPr>
            <p:cNvSpPr txBox="1"/>
            <p:nvPr/>
          </p:nvSpPr>
          <p:spPr>
            <a:xfrm rot="16200000">
              <a:off x="7645596" y="4493760"/>
              <a:ext cx="13981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/>
                <a:t>Point </a:t>
              </a:r>
            </a:p>
            <a:p>
              <a:pPr algn="ctr"/>
              <a:r>
                <a:rPr lang="en-GB" sz="1400" dirty="0"/>
                <a:t>of Engagement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BA4B2F9-D340-453E-B1B6-43C0DC6031D0}"/>
              </a:ext>
            </a:extLst>
          </p:cNvPr>
          <p:cNvSpPr/>
          <p:nvPr/>
        </p:nvSpPr>
        <p:spPr bwMode="auto">
          <a:xfrm>
            <a:off x="1865744" y="4543397"/>
            <a:ext cx="5474509" cy="154989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75163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purl.org/dc/elements/1.1/"/>
    <ds:schemaRef ds:uri="2a985eae-c12e-416e-9833-85f34b1ee04e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2826</TotalTime>
  <Words>298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xoserve templates</vt:lpstr>
      <vt:lpstr>Joint MIS Development Group (JMDG) update </vt:lpstr>
      <vt:lpstr>JMDG background </vt:lpstr>
      <vt:lpstr>Discussion points </vt:lpstr>
      <vt:lpstr>Up and coming</vt:lpstr>
      <vt:lpstr>MIS Joint Development Approach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112</cp:revision>
  <cp:lastPrinted>2017-12-05T15:14:21Z</cp:lastPrinted>
  <dcterms:created xsi:type="dcterms:W3CDTF">2011-09-20T14:58:41Z</dcterms:created>
  <dcterms:modified xsi:type="dcterms:W3CDTF">2018-01-02T12:46:16Z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1198329849</vt:i4>
  </property>
  <property fmtid="{D5CDD505-2E9C-101B-9397-08002B2CF9AE}" pid="4" name="_NewReviewCycle">
    <vt:lpwstr/>
  </property>
  <property fmtid="{D5CDD505-2E9C-101B-9397-08002B2CF9AE}" pid="5" name="_EmailSubject">
    <vt:lpwstr>Urgent action: AOB items for ChMC</vt:lpwstr>
  </property>
  <property fmtid="{D5CDD505-2E9C-101B-9397-08002B2CF9AE}" pid="6" name="_AuthorEmail">
    <vt:lpwstr>Tahera.Choudhury@xoserve.com</vt:lpwstr>
  </property>
  <property fmtid="{D5CDD505-2E9C-101B-9397-08002B2CF9AE}" pid="7" name="_AuthorEmailDisplayName">
    <vt:lpwstr>Choudhury, Tahera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353395353</vt:i4>
  </property>
</Properties>
</file>