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8" r:id="rId3"/>
    <p:sldMasterId id="2147483672" r:id="rId4"/>
  </p:sldMasterIdLst>
  <p:notesMasterIdLst>
    <p:notesMasterId r:id="rId12"/>
  </p:notesMasterIdLst>
  <p:sldIdLst>
    <p:sldId id="257" r:id="rId5"/>
    <p:sldId id="259" r:id="rId6"/>
    <p:sldId id="260" r:id="rId7"/>
    <p:sldId id="261" r:id="rId8"/>
    <p:sldId id="269" r:id="rId9"/>
    <p:sldId id="270" r:id="rId10"/>
    <p:sldId id="272" r:id="rId11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3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12AA2-1073-43DF-9B82-3726C387A31D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F6522-2250-4274-AE7B-DFDC915B2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1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13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00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14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59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45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0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0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4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5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7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3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jp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6423320"/>
            <a:ext cx="864096" cy="46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8864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64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6423320"/>
            <a:ext cx="864096" cy="46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8864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429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6423320"/>
            <a:ext cx="864096" cy="46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8864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10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309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3895157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Release 3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>
                <a:solidFill>
                  <a:srgbClr val="3E5AA8"/>
                </a:solidFill>
              </a:rPr>
              <a:t>Scope Selection </a:t>
            </a:r>
            <a:r>
              <a:rPr lang="en-GB" dirty="0" smtClean="0">
                <a:solidFill>
                  <a:srgbClr val="3E5AA8"/>
                </a:solidFill>
              </a:rPr>
              <a:t>and Plans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5465763"/>
            <a:ext cx="9144000" cy="771525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10/01/2018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47195FF-C1E5-4D21-8D31-194598771117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9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Summary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UK Link Release 3 has been initialised with a target implementation window of November 2018</a:t>
            </a:r>
          </a:p>
          <a:p>
            <a:endParaRPr lang="en-GB" sz="1800" dirty="0" smtClean="0"/>
          </a:p>
          <a:p>
            <a:r>
              <a:rPr lang="en-GB" sz="1800" dirty="0" smtClean="0"/>
              <a:t>We will share today an indicative delivery plan, a scoping and funding approval plan, and Xoserve’s approach to prioritisation</a:t>
            </a:r>
          </a:p>
          <a:p>
            <a:endParaRPr lang="en-GB" sz="1800" dirty="0"/>
          </a:p>
          <a:p>
            <a:r>
              <a:rPr lang="en-GB" sz="1800" dirty="0" smtClean="0"/>
              <a:t>What we’re seeking from ChMC today:</a:t>
            </a:r>
          </a:p>
          <a:p>
            <a:r>
              <a:rPr lang="en-GB" sz="1800" b="1" dirty="0" smtClean="0"/>
              <a:t>Direction on scope to be considered for R3</a:t>
            </a:r>
            <a:r>
              <a:rPr lang="en-GB" sz="1800" dirty="0" smtClean="0"/>
              <a:t>: ChMC members to provide </a:t>
            </a:r>
            <a:r>
              <a:rPr lang="en-GB" sz="1800" dirty="0"/>
              <a:t>direction on </a:t>
            </a:r>
            <a:r>
              <a:rPr lang="en-GB" sz="1800" dirty="0" smtClean="0"/>
              <a:t>scope </a:t>
            </a:r>
            <a:r>
              <a:rPr lang="en-GB" sz="1800" dirty="0"/>
              <a:t>items </a:t>
            </a:r>
            <a:r>
              <a:rPr lang="en-GB" sz="1800" dirty="0" smtClean="0"/>
              <a:t>they would like included</a:t>
            </a:r>
          </a:p>
          <a:p>
            <a:r>
              <a:rPr lang="en-GB" sz="1800" b="1" dirty="0" smtClean="0"/>
              <a:t>Approval of the approach to gain scope approval</a:t>
            </a:r>
            <a:r>
              <a:rPr lang="en-GB" sz="1800" dirty="0" smtClean="0"/>
              <a:t>: </a:t>
            </a:r>
            <a:r>
              <a:rPr lang="en-GB" sz="1800" dirty="0" err="1" smtClean="0"/>
              <a:t>ChCM</a:t>
            </a:r>
            <a:r>
              <a:rPr lang="en-GB" sz="1800" dirty="0" smtClean="0"/>
              <a:t> members to approve approach to engage SDG to review scope in detail and return to ChMC for ratification</a:t>
            </a:r>
          </a:p>
          <a:p>
            <a:r>
              <a:rPr lang="en-GB" sz="1800" b="1" dirty="0" smtClean="0"/>
              <a:t>Acceptance of the funding plan</a:t>
            </a:r>
            <a:r>
              <a:rPr lang="en-GB" sz="1800" dirty="0" smtClean="0"/>
              <a:t>: ChMC accept the plan required to achieve funding and also the assumed commencement and target implementation date</a:t>
            </a:r>
          </a:p>
          <a:p>
            <a:r>
              <a:rPr lang="en-GB" sz="1800" b="1" dirty="0" smtClean="0"/>
              <a:t>Direction on the prioritisation method</a:t>
            </a:r>
            <a:r>
              <a:rPr lang="en-GB" sz="1800" dirty="0" smtClean="0"/>
              <a:t>: </a:t>
            </a:r>
            <a:r>
              <a:rPr lang="en-GB" sz="1800" dirty="0"/>
              <a:t>ChMC members to provide direction on </a:t>
            </a:r>
            <a:r>
              <a:rPr lang="en-GB" sz="1800" dirty="0" smtClean="0"/>
              <a:t>the prioritisation method Xoserve have proposed and approval to </a:t>
            </a:r>
            <a:r>
              <a:rPr lang="en-GB" sz="1800" dirty="0"/>
              <a:t>engage SDG to review </a:t>
            </a:r>
            <a:r>
              <a:rPr lang="en-GB" sz="1800" dirty="0" smtClean="0"/>
              <a:t>method in </a:t>
            </a:r>
            <a:r>
              <a:rPr lang="en-GB" sz="1800" dirty="0"/>
              <a:t>detail and return to ChMC for ratification</a:t>
            </a:r>
          </a:p>
          <a:p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38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91874"/>
              </p:ext>
            </p:extLst>
          </p:nvPr>
        </p:nvGraphicFramePr>
        <p:xfrm>
          <a:off x="277688" y="908719"/>
          <a:ext cx="8686800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227436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2018</a:t>
                      </a:r>
                      <a:endParaRPr lang="en-GB" sz="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743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January</a:t>
                      </a:r>
                      <a:endParaRPr lang="en-GB" sz="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February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March</a:t>
                      </a:r>
                      <a:endParaRPr lang="en-GB" sz="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April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May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June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July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August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September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October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November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December</a:t>
                      </a:r>
                      <a:endParaRPr lang="en-GB" sz="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</a:tr>
              <a:tr h="4801713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45418" cy="740701"/>
          </a:xfrm>
        </p:spPr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Release 3 High Level Delivery </a:t>
            </a:r>
            <a:r>
              <a:rPr lang="en-GB" sz="2800" dirty="0" smtClean="0">
                <a:solidFill>
                  <a:schemeClr val="tx1"/>
                </a:solidFill>
              </a:rPr>
              <a:t>timelines</a:t>
            </a:r>
            <a:endParaRPr lang="en-GB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67956" y="2088736"/>
            <a:ext cx="487620" cy="378823"/>
          </a:xfrm>
          <a:prstGeom prst="rect">
            <a:avLst/>
          </a:prstGeom>
          <a:solidFill>
            <a:schemeClr val="accent6">
              <a:lumMod val="50000"/>
              <a:alpha val="52000"/>
            </a:schemeClr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50" dirty="0">
                <a:solidFill>
                  <a:srgbClr val="FFFFFF"/>
                </a:solidFill>
              </a:rPr>
              <a:t>Scope </a:t>
            </a:r>
          </a:p>
          <a:p>
            <a:pPr algn="ctr"/>
            <a:r>
              <a:rPr lang="en-GB" sz="650" dirty="0">
                <a:solidFill>
                  <a:srgbClr val="FFFFFF"/>
                </a:solidFill>
              </a:rPr>
              <a:t>Prioritisation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68300" y="2080729"/>
            <a:ext cx="515715" cy="397133"/>
          </a:xfrm>
          <a:prstGeom prst="rect">
            <a:avLst/>
          </a:prstGeom>
          <a:solidFill>
            <a:schemeClr val="accent6">
              <a:lumMod val="50000"/>
              <a:alpha val="52000"/>
            </a:schemeClr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50" dirty="0">
                <a:solidFill>
                  <a:srgbClr val="FFFFFF"/>
                </a:solidFill>
              </a:rPr>
              <a:t>Scope </a:t>
            </a:r>
          </a:p>
          <a:p>
            <a:pPr algn="ctr"/>
            <a:r>
              <a:rPr lang="en-GB" sz="650" dirty="0">
                <a:solidFill>
                  <a:srgbClr val="FFFFFF"/>
                </a:solidFill>
              </a:rPr>
              <a:t>Defined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403648" y="2079900"/>
            <a:ext cx="720080" cy="397133"/>
          </a:xfrm>
          <a:prstGeom prst="rect">
            <a:avLst/>
          </a:prstGeom>
          <a:solidFill>
            <a:schemeClr val="accent6">
              <a:lumMod val="50000"/>
              <a:alpha val="52000"/>
            </a:schemeClr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rgbClr val="FFFFFF"/>
                </a:solidFill>
              </a:rPr>
              <a:t>Funding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123728" y="3102287"/>
            <a:ext cx="979040" cy="398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Design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299407" y="3979512"/>
            <a:ext cx="1032819" cy="397133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Build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306904" y="5192107"/>
            <a:ext cx="577464" cy="397133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chemeClr val="bg1"/>
                </a:solidFill>
                <a:ea typeface="ＭＳ Ｐゴシック" pitchFamily="34" charset="-128"/>
              </a:rPr>
              <a:t>Imp.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956376" y="5696163"/>
            <a:ext cx="761554" cy="397133"/>
          </a:xfrm>
          <a:prstGeom prst="rect">
            <a:avLst/>
          </a:prstGeom>
          <a:solidFill>
            <a:schemeClr val="bg1"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PIS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51521" y="1628800"/>
            <a:ext cx="1014202" cy="238453"/>
          </a:xfrm>
          <a:prstGeom prst="rect">
            <a:avLst/>
          </a:prstGeom>
          <a:solidFill>
            <a:srgbClr val="3E5AA8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Scoping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284015" y="1628800"/>
            <a:ext cx="1895126" cy="238453"/>
          </a:xfrm>
          <a:prstGeom prst="rect">
            <a:avLst/>
          </a:prstGeom>
          <a:solidFill>
            <a:schemeClr val="tx2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Initiation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214304" y="1628800"/>
            <a:ext cx="4308624" cy="238453"/>
          </a:xfrm>
          <a:prstGeom prst="rect">
            <a:avLst/>
          </a:prstGeom>
          <a:solidFill>
            <a:srgbClr val="3E5AA8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Delivery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7559886" y="1628800"/>
            <a:ext cx="1404601" cy="238453"/>
          </a:xfrm>
          <a:prstGeom prst="rect">
            <a:avLst/>
          </a:prstGeom>
          <a:solidFill>
            <a:schemeClr val="tx2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Realisation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32979" y="3980386"/>
            <a:ext cx="670669" cy="396259"/>
          </a:xfrm>
          <a:prstGeom prst="rect">
            <a:avLst/>
          </a:prstGeom>
          <a:solidFill>
            <a:srgbClr val="68AE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ea typeface="ＭＳ Ｐゴシック" pitchFamily="34" charset="-128"/>
              </a:rPr>
              <a:t>Baselined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ea typeface="ＭＳ Ｐゴシック" pitchFamily="34" charset="-128"/>
              </a:rPr>
              <a:t>Scope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668506" y="3980386"/>
            <a:ext cx="670669" cy="396259"/>
          </a:xfrm>
          <a:prstGeom prst="rect">
            <a:avLst/>
          </a:prstGeom>
          <a:solidFill>
            <a:srgbClr val="68AE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ea typeface="ＭＳ Ｐゴシック" pitchFamily="34" charset="-128"/>
              </a:rPr>
              <a:t>Locked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ea typeface="ＭＳ Ｐゴシック" pitchFamily="34" charset="-128"/>
              </a:rPr>
              <a:t>Scope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1037225" y="2503125"/>
            <a:ext cx="0" cy="1440819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2046082" y="2467559"/>
            <a:ext cx="0" cy="151195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FA7C702-C493-4DAC-BD78-6F0393DA4AF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6" name="Rectangle 55"/>
          <p:cNvSpPr/>
          <p:nvPr/>
        </p:nvSpPr>
        <p:spPr>
          <a:xfrm>
            <a:off x="768300" y="2568993"/>
            <a:ext cx="1355427" cy="42795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lt1"/>
                </a:solidFill>
              </a:rPr>
              <a:t>Analysis, IA &amp; HL Design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355976" y="4663162"/>
            <a:ext cx="715714" cy="397133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System Test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071690" y="4664677"/>
            <a:ext cx="715714" cy="397133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SIT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787404" y="4663255"/>
            <a:ext cx="715714" cy="397133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UAT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503118" y="4664676"/>
            <a:ext cx="803786" cy="397133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Market Trials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179141" y="1867253"/>
            <a:ext cx="35163" cy="4389360"/>
          </a:xfrm>
          <a:prstGeom prst="line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7487765" y="1939932"/>
            <a:ext cx="35163" cy="4389360"/>
          </a:xfrm>
          <a:prstGeom prst="line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1620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Release 3 Scoping and Funding Approach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sz="1800" dirty="0" smtClean="0"/>
              <a:t>Following previous release practice, an </a:t>
            </a:r>
            <a:r>
              <a:rPr lang="en-GB" sz="1800" b="1" dirty="0" smtClean="0"/>
              <a:t>Initiation phase</a:t>
            </a:r>
            <a:r>
              <a:rPr lang="en-GB" sz="1800" dirty="0" smtClean="0"/>
              <a:t> (Scope &amp; Design) followed by </a:t>
            </a:r>
            <a:r>
              <a:rPr lang="en-GB" sz="1800" b="1" dirty="0" smtClean="0"/>
              <a:t>Delivery phase </a:t>
            </a:r>
            <a:r>
              <a:rPr lang="en-GB" sz="1800" dirty="0" smtClean="0"/>
              <a:t>(Build, Test &amp; Implement</a:t>
            </a:r>
            <a:r>
              <a:rPr lang="en-GB" sz="1800" b="1" dirty="0" smtClean="0"/>
              <a:t>) </a:t>
            </a:r>
            <a:r>
              <a:rPr lang="en-GB" sz="1800" dirty="0" smtClean="0"/>
              <a:t>is proposed for R3.</a:t>
            </a:r>
            <a:endParaRPr lang="en-GB" sz="1800" dirty="0"/>
          </a:p>
          <a:p>
            <a:pPr>
              <a:spcAft>
                <a:spcPts val="600"/>
              </a:spcAft>
            </a:pPr>
            <a:r>
              <a:rPr lang="en-GB" sz="1800" dirty="0"/>
              <a:t>The Plan for </a:t>
            </a:r>
            <a:r>
              <a:rPr lang="en-GB" sz="1800" dirty="0" smtClean="0"/>
              <a:t>achieving Scoping </a:t>
            </a:r>
            <a:r>
              <a:rPr lang="en-GB" sz="1800" dirty="0"/>
              <a:t>and </a:t>
            </a:r>
            <a:r>
              <a:rPr lang="en-GB" sz="1800" dirty="0" smtClean="0"/>
              <a:t>Initiation </a:t>
            </a:r>
            <a:r>
              <a:rPr lang="en-GB" sz="1800" dirty="0" err="1" smtClean="0"/>
              <a:t>inc.</a:t>
            </a:r>
            <a:r>
              <a:rPr lang="en-GB" sz="1800" dirty="0" smtClean="0"/>
              <a:t> Design </a:t>
            </a:r>
            <a:r>
              <a:rPr lang="en-GB" sz="1800" dirty="0"/>
              <a:t>is described </a:t>
            </a:r>
            <a:r>
              <a:rPr lang="en-GB" sz="1800" dirty="0" smtClean="0"/>
              <a:t>below: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en-GB" sz="1800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1800" b="1" dirty="0" smtClean="0"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GB" sz="1800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GB" sz="700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GB" sz="1600" dirty="0" smtClean="0"/>
          </a:p>
          <a:p>
            <a:endParaRPr lang="en-GB" sz="1200" dirty="0"/>
          </a:p>
          <a:p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430578"/>
              </p:ext>
            </p:extLst>
          </p:nvPr>
        </p:nvGraphicFramePr>
        <p:xfrm>
          <a:off x="539552" y="2132856"/>
          <a:ext cx="8208911" cy="20882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6128"/>
                <a:gridCol w="3322304"/>
                <a:gridCol w="2440724"/>
                <a:gridCol w="1879755"/>
              </a:tblGrid>
              <a:tr h="318544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lbertus Medium" pitchFamily="34" charset="0"/>
                        </a:rPr>
                        <a:t>#</a:t>
                      </a:r>
                      <a:endParaRPr lang="en-GB" sz="1200" dirty="0">
                        <a:latin typeface="Albertus Medium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lbertus Medium" pitchFamily="34" charset="0"/>
                        </a:rPr>
                        <a:t>Decision Step</a:t>
                      </a:r>
                      <a:endParaRPr lang="en-GB" sz="1200" dirty="0">
                        <a:latin typeface="Albertus Medium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lbertus Medium" pitchFamily="34" charset="0"/>
                        </a:rPr>
                        <a:t>Reviewer/Approver</a:t>
                      </a:r>
                      <a:endParaRPr lang="en-GB" sz="1200" dirty="0">
                        <a:latin typeface="Albertus Medium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lbertus Medium" pitchFamily="34" charset="0"/>
                        </a:rPr>
                        <a:t>Timescales</a:t>
                      </a:r>
                      <a:endParaRPr lang="en-GB" sz="1200" dirty="0">
                        <a:latin typeface="Albertus Medium" pitchFamily="34" charset="0"/>
                      </a:endParaRPr>
                    </a:p>
                  </a:txBody>
                  <a:tcPr anchor="ctr"/>
                </a:tc>
              </a:tr>
              <a:tr h="353938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Scope Prioritisation 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(ChMC/delegated authority) 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January 2018</a:t>
                      </a:r>
                    </a:p>
                  </a:txBody>
                  <a:tcPr anchor="ctr"/>
                </a:tc>
              </a:tr>
              <a:tr h="353938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Scope Endorsement 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(ChMC) 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End January 2018</a:t>
                      </a:r>
                    </a:p>
                  </a:txBody>
                  <a:tcPr anchor="ctr"/>
                </a:tc>
              </a:tr>
              <a:tr h="353938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EQR Approval (Design funding)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(ChMC) 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February 2018</a:t>
                      </a:r>
                    </a:p>
                  </a:txBody>
                  <a:tcPr anchor="ctr"/>
                </a:tc>
              </a:tr>
              <a:tr h="353938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BER Approval (Full delivery funding)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(ChMC) 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March 2018</a:t>
                      </a:r>
                    </a:p>
                  </a:txBody>
                  <a:tcPr anchor="ctr"/>
                </a:tc>
              </a:tr>
              <a:tr h="353938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Design Commencement 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(Xoserve R3 team) </a:t>
                      </a:r>
                      <a:endParaRPr lang="en-GB" sz="1400" b="0" dirty="0">
                        <a:solidFill>
                          <a:srgbClr val="002060"/>
                        </a:solidFill>
                        <a:latin typeface="Albertus Medium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Albertus Medium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Mid March 2018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5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406" y="0"/>
            <a:ext cx="780898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 kern="0" dirty="0">
                <a:solidFill>
                  <a:srgbClr val="000000"/>
                </a:solidFill>
                <a:ea typeface="ＭＳ Ｐゴシック" pitchFamily="34" charset="-128"/>
              </a:rPr>
              <a:t>Proposed Release 3 </a:t>
            </a:r>
            <a:r>
              <a:rPr lang="en-GB" sz="2800" b="1" kern="0" dirty="0" smtClean="0">
                <a:solidFill>
                  <a:srgbClr val="000000"/>
                </a:solidFill>
                <a:ea typeface="ＭＳ Ｐゴシック" pitchFamily="34" charset="-128"/>
              </a:rPr>
              <a:t>Scope &amp; Funding </a:t>
            </a:r>
            <a:r>
              <a:rPr lang="en-GB" sz="2800" b="1" kern="0" dirty="0">
                <a:solidFill>
                  <a:srgbClr val="000000"/>
                </a:solidFill>
                <a:ea typeface="ＭＳ Ｐゴシック" pitchFamily="34" charset="-128"/>
              </a:rPr>
              <a:t>Plan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784829"/>
            <a:ext cx="8856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The Plan for achieving </a:t>
            </a:r>
            <a:r>
              <a:rPr lang="en-GB" sz="1200" dirty="0" smtClean="0"/>
              <a:t>steps </a:t>
            </a:r>
            <a:r>
              <a:rPr lang="en-GB" sz="1200" dirty="0"/>
              <a:t>of Scoping and </a:t>
            </a:r>
            <a:r>
              <a:rPr lang="en-GB" sz="1200" dirty="0" smtClean="0"/>
              <a:t>Initiation is </a:t>
            </a:r>
            <a:r>
              <a:rPr lang="en-GB" sz="1200" dirty="0"/>
              <a:t>described below for this group’s review:</a:t>
            </a:r>
            <a:r>
              <a:rPr lang="en-GB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5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595459"/>
              </p:ext>
            </p:extLst>
          </p:nvPr>
        </p:nvGraphicFramePr>
        <p:xfrm>
          <a:off x="266700" y="1190625"/>
          <a:ext cx="8610600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Worksheet" r:id="rId4" imgW="8610574" imgH="4476848" progId="Excel.Sheet.12">
                  <p:embed/>
                </p:oleObj>
              </mc:Choice>
              <mc:Fallback>
                <p:oleObj name="Worksheet" r:id="rId4" imgW="8610574" imgH="44768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" y="1190625"/>
                        <a:ext cx="8610600" cy="447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95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Scope Considerations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1800" dirty="0" smtClean="0"/>
              <a:t>Release 3 Release </a:t>
            </a:r>
            <a:r>
              <a:rPr lang="en-GB" sz="1800" dirty="0"/>
              <a:t>change item </a:t>
            </a:r>
            <a:r>
              <a:rPr lang="en-GB" sz="1800" dirty="0" smtClean="0"/>
              <a:t>prioritisation proposal includes previously requested high priority items such as Cadent Billing, NTS tariff Billing Rate</a:t>
            </a:r>
          </a:p>
          <a:p>
            <a:pPr>
              <a:spcAft>
                <a:spcPts val="600"/>
              </a:spcAft>
            </a:pPr>
            <a:r>
              <a:rPr lang="en-GB" sz="1800" dirty="0" smtClean="0"/>
              <a:t>RAASP </a:t>
            </a:r>
            <a:r>
              <a:rPr lang="en-GB" sz="1800" dirty="0"/>
              <a:t>has been excluded from Release 3 </a:t>
            </a:r>
            <a:r>
              <a:rPr lang="en-GB" sz="1800" dirty="0" smtClean="0"/>
              <a:t>following advice from this committee due </a:t>
            </a:r>
            <a:r>
              <a:rPr lang="en-GB" sz="1800" dirty="0"/>
              <a:t>to the ongoing industry </a:t>
            </a:r>
            <a:r>
              <a:rPr lang="en-GB" sz="1800" dirty="0" smtClean="0"/>
              <a:t>discussions.</a:t>
            </a:r>
            <a:endParaRPr lang="en-GB" sz="1800" dirty="0"/>
          </a:p>
          <a:p>
            <a:pPr>
              <a:spcAft>
                <a:spcPts val="600"/>
              </a:spcAft>
            </a:pPr>
            <a:r>
              <a:rPr lang="en-GB" sz="1800" dirty="0"/>
              <a:t>Initial examination of Meter Read Sequencing </a:t>
            </a:r>
            <a:r>
              <a:rPr lang="en-GB" sz="1800" dirty="0" smtClean="0"/>
              <a:t>(XRN 3732) </a:t>
            </a:r>
            <a:r>
              <a:rPr lang="en-GB" sz="1800" dirty="0"/>
              <a:t>requires further clarification of requirements. It is also </a:t>
            </a:r>
            <a:r>
              <a:rPr lang="en-GB" sz="1800" dirty="0" smtClean="0"/>
              <a:t>believed </a:t>
            </a:r>
            <a:r>
              <a:rPr lang="en-GB" sz="1800" dirty="0"/>
              <a:t>to have large congruence of ‘solution fit’ to RAASP </a:t>
            </a:r>
            <a:r>
              <a:rPr lang="en-GB" sz="1800" dirty="0" smtClean="0"/>
              <a:t>functionality, </a:t>
            </a:r>
            <a:r>
              <a:rPr lang="en-GB" sz="1800" dirty="0"/>
              <a:t>therefore inclusion within </a:t>
            </a:r>
            <a:r>
              <a:rPr lang="en-GB" sz="1800" dirty="0" smtClean="0"/>
              <a:t>R3 is </a:t>
            </a:r>
            <a:r>
              <a:rPr lang="en-GB" sz="1800" dirty="0"/>
              <a:t>not </a:t>
            </a:r>
            <a:r>
              <a:rPr lang="en-GB" sz="1800" dirty="0" smtClean="0"/>
              <a:t>advised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Delivery capacity verification needs to be carried out to ensure the </a:t>
            </a:r>
            <a:r>
              <a:rPr lang="en-US" sz="1800" dirty="0" smtClean="0"/>
              <a:t>final proposed </a:t>
            </a:r>
            <a:r>
              <a:rPr lang="en-US" sz="1800" dirty="0"/>
              <a:t>scope of a </a:t>
            </a:r>
            <a:r>
              <a:rPr lang="en-US" sz="1800" dirty="0" smtClean="0"/>
              <a:t>release can </a:t>
            </a:r>
            <a:r>
              <a:rPr lang="en-US" sz="1800" dirty="0"/>
              <a:t>be accommodated within the planned delivery </a:t>
            </a:r>
            <a:r>
              <a:rPr lang="en-US" sz="1800" dirty="0" smtClean="0"/>
              <a:t>timeframe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en-US" sz="1800" dirty="0"/>
              <a:t>Xoserve are also proposing service sustaining changes into release scope</a:t>
            </a:r>
            <a:endParaRPr lang="en-GB" sz="1800" dirty="0"/>
          </a:p>
          <a:p>
            <a:r>
              <a:rPr lang="en-US" sz="1800" dirty="0"/>
              <a:t>Non-functional and potential market trials implications will be considered and reviewed with SDG when defining the scope of the </a:t>
            </a:r>
            <a:r>
              <a:rPr lang="en-US" sz="1800" dirty="0" smtClean="0"/>
              <a:t>release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749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Release 3 Scope – initial view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52F4DE3-39D2-48E7-9049-E5DE01AE3623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8CDA95-927B-4F3D-872F-68D93455E8F8}"/>
              </a:ext>
            </a:extLst>
          </p:cNvPr>
          <p:cNvSpPr txBox="1"/>
          <p:nvPr/>
        </p:nvSpPr>
        <p:spPr>
          <a:xfrm>
            <a:off x="717751" y="387188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Level-1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3F19DD9-3C45-4FA5-B53D-DE9DBD9BA292}"/>
              </a:ext>
            </a:extLst>
          </p:cNvPr>
          <p:cNvSpPr txBox="1"/>
          <p:nvPr/>
        </p:nvSpPr>
        <p:spPr>
          <a:xfrm>
            <a:off x="595090" y="253752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Level-2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1058ED4-22E4-407C-844A-6ED22F3DF67D}"/>
              </a:ext>
            </a:extLst>
          </p:cNvPr>
          <p:cNvSpPr txBox="1"/>
          <p:nvPr/>
        </p:nvSpPr>
        <p:spPr>
          <a:xfrm>
            <a:off x="703834" y="141277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Level-3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778" y="4288957"/>
            <a:ext cx="15119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FFFF">
                    <a:lumMod val="65000"/>
                  </a:srgbClr>
                </a:solidFill>
              </a:rPr>
              <a:t>No </a:t>
            </a:r>
            <a:r>
              <a:rPr lang="en-GB" sz="1100" dirty="0" smtClean="0">
                <a:solidFill>
                  <a:srgbClr val="FFFFFF">
                    <a:lumMod val="65000"/>
                  </a:srgbClr>
                </a:solidFill>
              </a:rPr>
              <a:t>customer </a:t>
            </a:r>
            <a:r>
              <a:rPr lang="en-GB" sz="1100" dirty="0">
                <a:solidFill>
                  <a:srgbClr val="FFFFFF">
                    <a:lumMod val="65000"/>
                  </a:srgbClr>
                </a:solidFill>
              </a:rPr>
              <a:t>impact, purely internal change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36" y="2845297"/>
            <a:ext cx="183076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No impacts to </a:t>
            </a:r>
            <a:r>
              <a:rPr lang="en-GB" sz="1050" dirty="0" smtClean="0">
                <a:solidFill>
                  <a:srgbClr val="FFFFFF">
                    <a:lumMod val="65000"/>
                  </a:srgbClr>
                </a:solidFill>
              </a:rPr>
              <a:t>customer interfaces, </a:t>
            </a:r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but impacts to </a:t>
            </a:r>
            <a:r>
              <a:rPr lang="en-GB" sz="1050" dirty="0" smtClean="0">
                <a:solidFill>
                  <a:srgbClr val="FFFFFF">
                    <a:lumMod val="65000"/>
                  </a:srgbClr>
                </a:solidFill>
              </a:rPr>
              <a:t>customer business </a:t>
            </a:r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processes</a:t>
            </a:r>
          </a:p>
          <a:p>
            <a:pPr algn="ctr"/>
            <a:endParaRPr lang="en-GB" sz="1050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771" y="1725087"/>
            <a:ext cx="165592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Impacts to c</a:t>
            </a:r>
            <a:r>
              <a:rPr lang="en-GB" sz="1050" dirty="0" smtClean="0">
                <a:solidFill>
                  <a:srgbClr val="FFFFFF">
                    <a:lumMod val="65000"/>
                  </a:srgbClr>
                </a:solidFill>
              </a:rPr>
              <a:t>ustomer </a:t>
            </a:r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interfaces Inc. </a:t>
            </a:r>
            <a:r>
              <a:rPr lang="en-GB" sz="1050" dirty="0" smtClean="0">
                <a:solidFill>
                  <a:srgbClr val="FFFFFF">
                    <a:lumMod val="65000"/>
                  </a:srgbClr>
                </a:solidFill>
              </a:rPr>
              <a:t>customer </a:t>
            </a:r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file formats*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5692387"/>
            <a:ext cx="9144000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2B80B1">
                    <a:lumMod val="50000"/>
                  </a:srgbClr>
                </a:solidFill>
              </a:rPr>
              <a:t>Notes: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dirty="0">
                <a:solidFill>
                  <a:srgbClr val="2B80B1">
                    <a:lumMod val="50000"/>
                  </a:srgbClr>
                </a:solidFill>
              </a:rPr>
              <a:t>This classification is an early view only, with the expectation that scope, impacts and benefits will be fully ratified by SDG as per the planned activities described in slide </a:t>
            </a:r>
            <a:r>
              <a:rPr lang="en-GB" sz="1000" dirty="0" smtClean="0">
                <a:solidFill>
                  <a:srgbClr val="2B80B1">
                    <a:lumMod val="50000"/>
                  </a:srgbClr>
                </a:solidFill>
              </a:rPr>
              <a:t>5.</a:t>
            </a:r>
            <a:endParaRPr lang="en-GB" sz="1000" dirty="0">
              <a:solidFill>
                <a:srgbClr val="2B80B1">
                  <a:lumMod val="50000"/>
                </a:srgb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2B80B1">
                    <a:lumMod val="50000"/>
                  </a:srgbClr>
                </a:solidFill>
              </a:rPr>
              <a:t>Any change impacting an external file format is classified as ‘Level 3’ by default.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dirty="0">
                <a:solidFill>
                  <a:srgbClr val="2B80B1">
                    <a:lumMod val="50000"/>
                  </a:srgbClr>
                </a:solidFill>
              </a:rPr>
              <a:t>Delivery capacity verification needs to be carried out to ensure the proposed scope of a release can be accommodated within the planned delivery </a:t>
            </a:r>
            <a:r>
              <a:rPr lang="en-GB" sz="1000" dirty="0" smtClean="0">
                <a:solidFill>
                  <a:srgbClr val="2B80B1">
                    <a:lumMod val="50000"/>
                  </a:srgbClr>
                </a:solidFill>
              </a:rPr>
              <a:t>timeframe</a:t>
            </a:r>
            <a:endParaRPr lang="en-GB" sz="1000" dirty="0">
              <a:solidFill>
                <a:srgbClr val="2B80B1">
                  <a:lumMod val="50000"/>
                </a:srgb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A3EC847B-58F3-4CE9-9A89-9E05A0F16EAE}"/>
              </a:ext>
            </a:extLst>
          </p:cNvPr>
          <p:cNvSpPr/>
          <p:nvPr/>
        </p:nvSpPr>
        <p:spPr bwMode="auto">
          <a:xfrm>
            <a:off x="2195736" y="1039525"/>
            <a:ext cx="2160240" cy="129614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62C3C1FB-E8BE-425B-9B57-348FB1E621C2}"/>
              </a:ext>
            </a:extLst>
          </p:cNvPr>
          <p:cNvSpPr/>
          <p:nvPr/>
        </p:nvSpPr>
        <p:spPr bwMode="auto">
          <a:xfrm>
            <a:off x="2195736" y="2336066"/>
            <a:ext cx="2160240" cy="1296144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72CE6F9F-A5DA-4288-88FF-0771212594FF}"/>
              </a:ext>
            </a:extLst>
          </p:cNvPr>
          <p:cNvSpPr/>
          <p:nvPr/>
        </p:nvSpPr>
        <p:spPr bwMode="auto">
          <a:xfrm>
            <a:off x="2195736" y="3632210"/>
            <a:ext cx="2160240" cy="1296144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1AC2BC30-F675-46D2-A241-D4431543BF16}"/>
              </a:ext>
            </a:extLst>
          </p:cNvPr>
          <p:cNvSpPr/>
          <p:nvPr/>
        </p:nvSpPr>
        <p:spPr bwMode="auto">
          <a:xfrm>
            <a:off x="4355976" y="1039525"/>
            <a:ext cx="2160240" cy="1296144"/>
          </a:xfrm>
          <a:prstGeom prst="rect">
            <a:avLst/>
          </a:prstGeom>
          <a:solidFill>
            <a:srgbClr val="D2232A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7914CD7E-6048-4F69-99CC-B62F83E46A24}"/>
              </a:ext>
            </a:extLst>
          </p:cNvPr>
          <p:cNvSpPr/>
          <p:nvPr/>
        </p:nvSpPr>
        <p:spPr bwMode="auto">
          <a:xfrm>
            <a:off x="4355976" y="2336066"/>
            <a:ext cx="2160240" cy="1296144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923ED98D-5D4E-4BDF-941F-EBFCAC29B51F}"/>
              </a:ext>
            </a:extLst>
          </p:cNvPr>
          <p:cNvSpPr/>
          <p:nvPr/>
        </p:nvSpPr>
        <p:spPr bwMode="auto">
          <a:xfrm>
            <a:off x="4355976" y="3632210"/>
            <a:ext cx="2160240" cy="1296144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006E8E45-568C-4DBE-9BAC-4A499A5CC2F5}"/>
              </a:ext>
            </a:extLst>
          </p:cNvPr>
          <p:cNvSpPr/>
          <p:nvPr/>
        </p:nvSpPr>
        <p:spPr bwMode="auto">
          <a:xfrm>
            <a:off x="6516216" y="1039525"/>
            <a:ext cx="2160240" cy="1296144"/>
          </a:xfrm>
          <a:prstGeom prst="rect">
            <a:avLst/>
          </a:prstGeom>
          <a:solidFill>
            <a:srgbClr val="D2232A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22DF9791-B6A0-40DF-A513-95406DFAEA17}"/>
              </a:ext>
            </a:extLst>
          </p:cNvPr>
          <p:cNvSpPr/>
          <p:nvPr/>
        </p:nvSpPr>
        <p:spPr bwMode="auto">
          <a:xfrm>
            <a:off x="6516216" y="2336066"/>
            <a:ext cx="2160240" cy="1296144"/>
          </a:xfrm>
          <a:prstGeom prst="rect">
            <a:avLst/>
          </a:prstGeom>
          <a:solidFill>
            <a:srgbClr val="D2232A">
              <a:alpha val="50000"/>
            </a:srgbClr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14F83551-5035-4707-B800-789AF8F8210B}"/>
              </a:ext>
            </a:extLst>
          </p:cNvPr>
          <p:cNvSpPr/>
          <p:nvPr/>
        </p:nvSpPr>
        <p:spPr bwMode="auto">
          <a:xfrm>
            <a:off x="6516216" y="3632210"/>
            <a:ext cx="2160240" cy="1296144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0" name="Flowchart: Process 49">
            <a:extLst>
              <a:ext uri="{FF2B5EF4-FFF2-40B4-BE49-F238E27FC236}">
                <a16:creationId xmlns="" xmlns:a16="http://schemas.microsoft.com/office/drawing/2014/main" id="{133500D4-4656-4391-8F41-415BA3361DB8}"/>
              </a:ext>
            </a:extLst>
          </p:cNvPr>
          <p:cNvSpPr/>
          <p:nvPr/>
        </p:nvSpPr>
        <p:spPr bwMode="auto">
          <a:xfrm>
            <a:off x="1793901" y="1039723"/>
            <a:ext cx="391988" cy="3888829"/>
          </a:xfrm>
          <a:prstGeom prst="flowChartProcess">
            <a:avLst/>
          </a:prstGeom>
          <a:gradFill flip="none" rotWithShape="1">
            <a:gsLst>
              <a:gs pos="0">
                <a:srgbClr val="D2232A">
                  <a:tint val="66000"/>
                  <a:satMod val="160000"/>
                </a:srgbClr>
              </a:gs>
              <a:gs pos="50000">
                <a:srgbClr val="D2232A">
                  <a:tint val="44500"/>
                  <a:satMod val="160000"/>
                </a:srgbClr>
              </a:gs>
              <a:gs pos="100000">
                <a:srgbClr val="D2232A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  <a:ea typeface="ＭＳ Ｐゴシック" pitchFamily="34" charset="-128"/>
              </a:rPr>
              <a:t>Delivery Mechanism</a:t>
            </a:r>
          </a:p>
        </p:txBody>
      </p:sp>
      <p:sp>
        <p:nvSpPr>
          <p:cNvPr id="51" name="Flowchart: Process 50">
            <a:extLst>
              <a:ext uri="{FF2B5EF4-FFF2-40B4-BE49-F238E27FC236}">
                <a16:creationId xmlns="" xmlns:a16="http://schemas.microsoft.com/office/drawing/2014/main" id="{DAA3568F-9E03-4A81-AF37-C72605F318AF}"/>
              </a:ext>
            </a:extLst>
          </p:cNvPr>
          <p:cNvSpPr/>
          <p:nvPr/>
        </p:nvSpPr>
        <p:spPr bwMode="auto">
          <a:xfrm rot="5400000">
            <a:off x="5040547" y="1652883"/>
            <a:ext cx="391988" cy="6879828"/>
          </a:xfrm>
          <a:prstGeom prst="flowChartProcess">
            <a:avLst/>
          </a:prstGeom>
          <a:gradFill flip="none" rotWithShape="1">
            <a:gsLst>
              <a:gs pos="0">
                <a:srgbClr val="D2232A">
                  <a:tint val="66000"/>
                  <a:satMod val="160000"/>
                </a:srgbClr>
              </a:gs>
              <a:gs pos="50000">
                <a:srgbClr val="D2232A">
                  <a:tint val="44500"/>
                  <a:satMod val="160000"/>
                </a:srgbClr>
              </a:gs>
              <a:gs pos="100000">
                <a:srgbClr val="D2232A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  <a:ea typeface="ＭＳ Ｐゴシック" pitchFamily="34" charset="-128"/>
              </a:rPr>
              <a:t>Perceived Benefit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74ECDC20-1F3D-4EE3-8628-52A15483501F}"/>
              </a:ext>
            </a:extLst>
          </p:cNvPr>
          <p:cNvSpPr txBox="1"/>
          <p:nvPr/>
        </p:nvSpPr>
        <p:spPr>
          <a:xfrm>
            <a:off x="2807804" y="537210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Low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C92A8D22-BB35-401B-B7FA-34A031D74F0D}"/>
              </a:ext>
            </a:extLst>
          </p:cNvPr>
          <p:cNvSpPr txBox="1"/>
          <p:nvPr/>
        </p:nvSpPr>
        <p:spPr>
          <a:xfrm>
            <a:off x="4968044" y="537210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Medium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188A8F3B-EABA-4CE1-AE95-88B3433BAE57}"/>
              </a:ext>
            </a:extLst>
          </p:cNvPr>
          <p:cNvSpPr txBox="1"/>
          <p:nvPr/>
        </p:nvSpPr>
        <p:spPr>
          <a:xfrm>
            <a:off x="7128284" y="537210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High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="" xmlns:a16="http://schemas.microsoft.com/office/drawing/2014/main" id="{2792B208-2CF2-4A35-9F39-2C5380453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254011"/>
              </p:ext>
            </p:extLst>
          </p:nvPr>
        </p:nvGraphicFramePr>
        <p:xfrm>
          <a:off x="6660233" y="1362626"/>
          <a:ext cx="1944215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="" xmlns:a16="http://schemas.microsoft.com/office/drawing/2014/main" val="1410558628"/>
                    </a:ext>
                  </a:extLst>
                </a:gridCol>
              </a:tblGrid>
              <a:tr h="2941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4454 – DN Sales/ Cadent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Billing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45470795"/>
                  </a:ext>
                </a:extLst>
              </a:tr>
              <a:tr h="2941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4273 – Introducing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In –Home Display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4138383705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="" xmlns:a16="http://schemas.microsoft.com/office/drawing/2014/main" id="{1357C4DF-A8A2-49A1-AFE1-0AA984E7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994271"/>
              </p:ext>
            </p:extLst>
          </p:nvPr>
        </p:nvGraphicFramePr>
        <p:xfrm>
          <a:off x="2267744" y="1362626"/>
          <a:ext cx="1944215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="" xmlns:a16="http://schemas.microsoft.com/office/drawing/2014/main" val="620354510"/>
                    </a:ext>
                  </a:extLst>
                </a:gridCol>
              </a:tblGrid>
              <a:tr h="26248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4443 – File Format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Change (Unique Sites)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124169072"/>
                  </a:ext>
                </a:extLst>
              </a:tr>
              <a:tr h="26248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4436 – Changes to K13 Records (SSMPs)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362357548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="" xmlns:a16="http://schemas.microsoft.com/office/drawing/2014/main" id="{B9BAF1C0-398D-45EC-984A-909DA5AAE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560988"/>
              </p:ext>
            </p:extLst>
          </p:nvPr>
        </p:nvGraphicFramePr>
        <p:xfrm>
          <a:off x="6660233" y="2833564"/>
          <a:ext cx="1944215" cy="342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="" xmlns:a16="http://schemas.microsoft.com/office/drawing/2014/main" val="1410558628"/>
                    </a:ext>
                  </a:extLst>
                </a:gridCol>
              </a:tblGrid>
              <a:tr h="2941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4534 – RGMA Validation Rules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45470795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="" xmlns:a16="http://schemas.microsoft.com/office/drawing/2014/main" id="{D35072E9-CFC4-4BF0-AF67-035ADF956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269356"/>
              </p:ext>
            </p:extLst>
          </p:nvPr>
        </p:nvGraphicFramePr>
        <p:xfrm>
          <a:off x="4499992" y="2348880"/>
          <a:ext cx="1872208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291699670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4480 – CAP Recon charge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1875653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4484 – Restriction on SOQs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2621707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4421 – Daily LDZ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UG to NG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3216106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4559 – Meter Asset Reporting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7972898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4431 – AQ corrections: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Market Breaker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8091859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4458 – CSEP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Variance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4030831881"/>
                  </a:ext>
                </a:extLst>
              </a:tr>
            </a:tbl>
          </a:graphicData>
        </a:graphic>
      </p:graphicFrame>
      <p:graphicFrame>
        <p:nvGraphicFramePr>
          <p:cNvPr id="59" name="Table 58">
            <a:extLst>
              <a:ext uri="{FF2B5EF4-FFF2-40B4-BE49-F238E27FC236}">
                <a16:creationId xmlns="" xmlns:a16="http://schemas.microsoft.com/office/drawing/2014/main" id="{F23A9213-C1FE-40CB-B9D5-4596C576E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236346"/>
              </p:ext>
            </p:extLst>
          </p:nvPr>
        </p:nvGraphicFramePr>
        <p:xfrm>
          <a:off x="2339752" y="3946827"/>
          <a:ext cx="1872208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852387936"/>
                    </a:ext>
                  </a:extLst>
                </a:gridCol>
              </a:tblGrid>
              <a:tr h="22828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4375 – NTS Gemini Data Import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6180305"/>
                  </a:ext>
                </a:extLst>
              </a:tr>
              <a:tr h="22828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4477 – AIR Response File Change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2529887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="" xmlns:a16="http://schemas.microsoft.com/office/drawing/2014/main" id="{61609F65-F2FF-49A8-9B74-C1C4A7773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42128"/>
              </p:ext>
            </p:extLst>
          </p:nvPr>
        </p:nvGraphicFramePr>
        <p:xfrm>
          <a:off x="6660232" y="4070911"/>
          <a:ext cx="1872208" cy="342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1410558628"/>
                    </a:ext>
                  </a:extLst>
                </a:gridCol>
              </a:tblGrid>
              <a:tr h="2941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4426 – IA on ‘Changes to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Market Intelligence Report’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45470795"/>
                  </a:ext>
                </a:extLst>
              </a:tr>
            </a:tbl>
          </a:graphicData>
        </a:graphic>
      </p:graphicFrame>
      <p:graphicFrame>
        <p:nvGraphicFramePr>
          <p:cNvPr id="61" name="Table 60">
            <a:extLst>
              <a:ext uri="{FF2B5EF4-FFF2-40B4-BE49-F238E27FC236}">
                <a16:creationId xmlns="" xmlns:a16="http://schemas.microsoft.com/office/drawing/2014/main" id="{C0A4D813-2B2F-48E4-9E58-660C99B71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831005"/>
              </p:ext>
            </p:extLst>
          </p:nvPr>
        </p:nvGraphicFramePr>
        <p:xfrm>
          <a:off x="4427984" y="1540500"/>
          <a:ext cx="1944216" cy="342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1410558628"/>
                    </a:ext>
                  </a:extLst>
                </a:gridCol>
              </a:tblGrid>
              <a:tr h="2941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4432 – NTS Optional Tariff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Rate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45470795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="" xmlns:a16="http://schemas.microsoft.com/office/drawing/2014/main" id="{C95A2BB6-84B2-4075-9835-615DE5460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05972"/>
              </p:ext>
            </p:extLst>
          </p:nvPr>
        </p:nvGraphicFramePr>
        <p:xfrm>
          <a:off x="4499992" y="3983674"/>
          <a:ext cx="1872208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298373437"/>
                    </a:ext>
                  </a:extLst>
                </a:gridCol>
              </a:tblGrid>
              <a:tr h="2627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4503 – Late Meter Attach Resolution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4070421285"/>
                  </a:ext>
                </a:extLst>
              </a:tr>
              <a:tr h="2627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4496 – IGT Address Amendments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526788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5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710</Words>
  <Application>Microsoft Office PowerPoint</Application>
  <PresentationFormat>On-screen Show (4:3)</PresentationFormat>
  <Paragraphs>130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xoserve templates</vt:lpstr>
      <vt:lpstr>1_xoserve templates</vt:lpstr>
      <vt:lpstr>2_xoserve templates</vt:lpstr>
      <vt:lpstr>3_xoserve templates</vt:lpstr>
      <vt:lpstr>Worksheet</vt:lpstr>
      <vt:lpstr>Release 3 Scope Selection and Plans</vt:lpstr>
      <vt:lpstr>Summary</vt:lpstr>
      <vt:lpstr>Release 3 High Level Delivery timelines</vt:lpstr>
      <vt:lpstr>Release 3 Scoping and Funding Approach</vt:lpstr>
      <vt:lpstr>PowerPoint Presentation</vt:lpstr>
      <vt:lpstr>Scope Considerations</vt:lpstr>
      <vt:lpstr>Release 3 Scope – initial view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COR4186 UK Link Future Releases</dc:title>
  <dc:creator>National Grid</dc:creator>
  <cp:lastModifiedBy>National Grid</cp:lastModifiedBy>
  <cp:revision>58</cp:revision>
  <cp:lastPrinted>2018-01-03T10:02:36Z</cp:lastPrinted>
  <dcterms:created xsi:type="dcterms:W3CDTF">2018-01-02T21:18:43Z</dcterms:created>
  <dcterms:modified xsi:type="dcterms:W3CDTF">2018-01-03T12:19:14Z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-1751045444</vt:i4>
  </property>
  <property fmtid="{D5CDD505-2E9C-101B-9397-08002B2CF9AE}" pid="3" name="_NewReviewCycle">
    <vt:lpwstr/>
  </property>
  <property fmtid="{D5CDD505-2E9C-101B-9397-08002B2CF9AE}" pid="4" name="_EmailSubject">
    <vt:lpwstr>Release 3 slides for review</vt:lpwstr>
  </property>
  <property fmtid="{D5CDD505-2E9C-101B-9397-08002B2CF9AE}" pid="5" name="_AuthorEmail">
    <vt:lpwstr>Padmini.Duvvuri@xoserve.com</vt:lpwstr>
  </property>
  <property fmtid="{D5CDD505-2E9C-101B-9397-08002B2CF9AE}" pid="6" name="_AuthorEmailDisplayName">
    <vt:lpwstr>Duvvuri, Padmini</vt:lpwstr>
  </property>
  <property fmtid="{D5CDD505-2E9C-101B-9397-08002B2CF9AE}" pid="7" name="_PreviousAdHocReviewCycleID">
    <vt:i4>-1912091567</vt:i4>
  </property>
</Properties>
</file>