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Lst>
  <p:sldIdLst>
    <p:sldId id="259" r:id="rId3"/>
    <p:sldId id="258"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34" autoAdjust="0"/>
    <p:restoredTop sz="94671" autoAdjust="0"/>
  </p:normalViewPr>
  <p:slideViewPr>
    <p:cSldViewPr>
      <p:cViewPr>
        <p:scale>
          <a:sx n="100" d="100"/>
          <a:sy n="100" d="100"/>
        </p:scale>
        <p:origin x="-282"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7592320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2"/>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6675785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7683920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87974650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2"/>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90331600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28342234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1.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1"/>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4139952" y="6423320"/>
            <a:ext cx="864096" cy="462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2" name="Slide Number Placeholder 1"/>
          <p:cNvSpPr>
            <a:spLocks noGrp="1"/>
          </p:cNvSpPr>
          <p:nvPr>
            <p:ph type="sldNum" sz="quarter" idx="4"/>
          </p:nvPr>
        </p:nvSpPr>
        <p:spPr>
          <a:xfrm>
            <a:off x="7579596" y="188640"/>
            <a:ext cx="1306488"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base">
              <a:spcBef>
                <a:spcPct val="0"/>
              </a:spcBef>
              <a:spcAft>
                <a:spcPct val="0"/>
              </a:spcAft>
            </a:pPr>
            <a:fld id="{FFE9DEA2-EE3A-4EC9-821F-49987E18A19C}" type="slidenum">
              <a:rPr lang="en-GB" smtClean="0">
                <a:solidFill>
                  <a:srgbClr val="000000">
                    <a:tint val="75000"/>
                  </a:srgbClr>
                </a:solidFill>
                <a:ea typeface="ＭＳ Ｐゴシック" pitchFamily="34" charset="-128"/>
              </a:rPr>
              <a:pPr defTabSz="457200" fontAlgn="base">
                <a:spcBef>
                  <a:spcPct val="0"/>
                </a:spcBef>
                <a:spcAft>
                  <a:spcPct val="0"/>
                </a:spcAft>
              </a:pPr>
              <a:t>‹#›</a:t>
            </a:fld>
            <a:endParaRPr lang="en-GB">
              <a:solidFill>
                <a:srgbClr val="000000">
                  <a:tint val="75000"/>
                </a:srgbClr>
              </a:solidFill>
              <a:ea typeface="ＭＳ Ｐゴシック" pitchFamily="34" charset="-128"/>
            </a:endParaRPr>
          </a:p>
        </p:txBody>
      </p:sp>
    </p:spTree>
    <p:extLst>
      <p:ext uri="{BB962C8B-B14F-4D97-AF65-F5344CB8AC3E}">
        <p14:creationId xmlns:p14="http://schemas.microsoft.com/office/powerpoint/2010/main" val="41232033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1"/>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1" y="6308726"/>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defTabSz="457200" fontAlgn="base">
              <a:spcBef>
                <a:spcPct val="0"/>
              </a:spcBef>
              <a:spcAft>
                <a:spcPct val="0"/>
              </a:spcAft>
              <a:defRPr/>
            </a:pPr>
            <a:fld id="{AF429D2F-F2C8-4089-BC92-4AD68084899C}" type="slidenum">
              <a:rPr lang="en-GB">
                <a:ea typeface="ＭＳ Ｐゴシック" pitchFamily="34" charset="-128"/>
              </a:rPr>
              <a:pPr defTabSz="457200" fontAlgn="base">
                <a:spcBef>
                  <a:spcPct val="0"/>
                </a:spcBef>
                <a:spcAft>
                  <a:spcPct val="0"/>
                </a:spcAft>
                <a:defRPr/>
              </a:pPr>
              <a:t>‹#›</a:t>
            </a:fld>
            <a:endParaRPr lang="en-GB" dirty="0">
              <a:ea typeface="ＭＳ Ｐゴシック" pitchFamily="34" charset="-128"/>
            </a:endParaRPr>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a:solidFill>
                <a:srgbClr val="000000"/>
              </a:solidFill>
              <a:ea typeface="ＭＳ Ｐゴシック" pitchFamily="34" charset="-128"/>
            </a:endParaRPr>
          </a:p>
        </p:txBody>
      </p:sp>
    </p:spTree>
    <p:extLst>
      <p:ext uri="{BB962C8B-B14F-4D97-AF65-F5344CB8AC3E}">
        <p14:creationId xmlns:p14="http://schemas.microsoft.com/office/powerpoint/2010/main" val="285051929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0" y="2996952"/>
            <a:ext cx="9144000" cy="1295400"/>
          </a:xfrm>
        </p:spPr>
        <p:txBody>
          <a:bodyPr/>
          <a:lstStyle/>
          <a:p>
            <a:r>
              <a:rPr lang="en-GB" dirty="0" smtClean="0">
                <a:solidFill>
                  <a:srgbClr val="3E5AA8"/>
                </a:solidFill>
              </a:rPr>
              <a:t/>
            </a:r>
            <a:br>
              <a:rPr lang="en-GB" dirty="0" smtClean="0">
                <a:solidFill>
                  <a:srgbClr val="3E5AA8"/>
                </a:solidFill>
              </a:rPr>
            </a:br>
            <a:r>
              <a:rPr lang="en-GB" dirty="0" smtClean="0">
                <a:solidFill>
                  <a:srgbClr val="3E5AA8"/>
                </a:solidFill>
              </a:rPr>
              <a:t>Release 3 Scope </a:t>
            </a:r>
            <a:br>
              <a:rPr lang="en-GB" dirty="0" smtClean="0">
                <a:solidFill>
                  <a:srgbClr val="3E5AA8"/>
                </a:solidFill>
              </a:rPr>
            </a:br>
            <a:r>
              <a:rPr lang="en-GB" dirty="0" smtClean="0">
                <a:solidFill>
                  <a:srgbClr val="3E5AA8"/>
                </a:solidFill>
              </a:rPr>
              <a:t>&amp; Proposed Plan</a:t>
            </a:r>
          </a:p>
        </p:txBody>
      </p:sp>
      <p:sp>
        <p:nvSpPr>
          <p:cNvPr id="4099" name="Subtitle 2"/>
          <p:cNvSpPr>
            <a:spLocks noGrp="1"/>
          </p:cNvSpPr>
          <p:nvPr>
            <p:ph type="subTitle" sz="quarter" idx="1"/>
          </p:nvPr>
        </p:nvSpPr>
        <p:spPr>
          <a:xfrm>
            <a:off x="0" y="4865720"/>
            <a:ext cx="9144000" cy="771525"/>
          </a:xfrm>
        </p:spPr>
        <p:txBody>
          <a:bodyPr/>
          <a:lstStyle/>
          <a:p>
            <a:r>
              <a:rPr lang="en-GB" dirty="0" smtClean="0">
                <a:solidFill>
                  <a:srgbClr val="3E5AA8"/>
                </a:solidFill>
              </a:rPr>
              <a:t>07</a:t>
            </a:r>
            <a:r>
              <a:rPr lang="en-GB" baseline="30000" dirty="0" smtClean="0">
                <a:solidFill>
                  <a:srgbClr val="3E5AA8"/>
                </a:solidFill>
              </a:rPr>
              <a:t>th</a:t>
            </a:r>
            <a:r>
              <a:rPr lang="en-GB" dirty="0" smtClean="0">
                <a:solidFill>
                  <a:srgbClr val="3E5AA8"/>
                </a:solidFill>
              </a:rPr>
              <a:t> February 2018</a:t>
            </a:r>
          </a:p>
        </p:txBody>
      </p:sp>
    </p:spTree>
    <p:extLst>
      <p:ext uri="{BB962C8B-B14F-4D97-AF65-F5344CB8AC3E}">
        <p14:creationId xmlns:p14="http://schemas.microsoft.com/office/powerpoint/2010/main" val="1881191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Summary</a:t>
            </a:r>
            <a:endParaRPr lang="en-GB" dirty="0">
              <a:solidFill>
                <a:schemeClr val="tx1"/>
              </a:solidFill>
            </a:endParaRPr>
          </a:p>
        </p:txBody>
      </p:sp>
      <p:sp>
        <p:nvSpPr>
          <p:cNvPr id="3" name="Content Placeholder 2"/>
          <p:cNvSpPr>
            <a:spLocks noGrp="1"/>
          </p:cNvSpPr>
          <p:nvPr>
            <p:ph idx="1"/>
          </p:nvPr>
        </p:nvSpPr>
        <p:spPr>
          <a:xfrm>
            <a:off x="228600" y="908720"/>
            <a:ext cx="8686800" cy="5040560"/>
          </a:xfrm>
        </p:spPr>
        <p:txBody>
          <a:bodyPr/>
          <a:lstStyle/>
          <a:p>
            <a:r>
              <a:rPr lang="en-GB" sz="1500" dirty="0" smtClean="0"/>
              <a:t>UK Link Release 3 (R3) scoping work continues with support from DSG.</a:t>
            </a:r>
            <a:r>
              <a:rPr lang="en-US" sz="1500" dirty="0"/>
              <a:t> DSG have recommended a scope of 18 changes in release 3 and ChMC webinar endorsed the same on 29</a:t>
            </a:r>
            <a:r>
              <a:rPr lang="en-US" sz="1500" baseline="30000" dirty="0"/>
              <a:t>th</a:t>
            </a:r>
            <a:r>
              <a:rPr lang="en-US" sz="1500" dirty="0"/>
              <a:t> of January.</a:t>
            </a:r>
            <a:r>
              <a:rPr lang="en-GB" sz="1500" dirty="0"/>
              <a:t> Sub group also recommended RAASP and Meter Read Sequences would not be included in R3</a:t>
            </a:r>
            <a:r>
              <a:rPr lang="en-US" sz="1500" dirty="0"/>
              <a:t> </a:t>
            </a:r>
            <a:endParaRPr lang="en-GB" sz="1500" dirty="0" smtClean="0"/>
          </a:p>
          <a:p>
            <a:pPr marL="0" indent="0">
              <a:buNone/>
            </a:pPr>
            <a:endParaRPr lang="en-GB" sz="1500" dirty="0" smtClean="0"/>
          </a:p>
          <a:p>
            <a:r>
              <a:rPr lang="en-US" sz="1500" dirty="0"/>
              <a:t>All outstanding </a:t>
            </a:r>
            <a:r>
              <a:rPr lang="en-US" sz="1500" dirty="0" smtClean="0"/>
              <a:t>change within the </a:t>
            </a:r>
            <a:r>
              <a:rPr lang="en-US" sz="1500" dirty="0"/>
              <a:t>C</a:t>
            </a:r>
            <a:r>
              <a:rPr lang="en-US" sz="1500" dirty="0" smtClean="0"/>
              <a:t>hange Register </a:t>
            </a:r>
            <a:r>
              <a:rPr lang="en-US" sz="1500" dirty="0"/>
              <a:t>has been </a:t>
            </a:r>
            <a:r>
              <a:rPr lang="en-US" sz="1500" dirty="0" smtClean="0"/>
              <a:t>reviewed with DSG, </a:t>
            </a:r>
            <a:r>
              <a:rPr lang="en-US" sz="1500" dirty="0"/>
              <a:t>and for the majority, have been planned to be delivered in either:</a:t>
            </a:r>
          </a:p>
          <a:p>
            <a:pPr lvl="1"/>
            <a:r>
              <a:rPr lang="en-US" sz="1500" dirty="0"/>
              <a:t>Major release (any external impacting change)</a:t>
            </a:r>
          </a:p>
          <a:p>
            <a:pPr lvl="1"/>
            <a:r>
              <a:rPr lang="en-US" sz="1500" dirty="0"/>
              <a:t>Minor release (Xoserve internal impacting change</a:t>
            </a:r>
            <a:r>
              <a:rPr lang="en-US" sz="1500" dirty="0" smtClean="0"/>
              <a:t>)</a:t>
            </a:r>
          </a:p>
          <a:p>
            <a:pPr marL="0" indent="0">
              <a:buNone/>
            </a:pPr>
            <a:endParaRPr lang="en-GB" sz="1500" dirty="0" smtClean="0"/>
          </a:p>
          <a:p>
            <a:r>
              <a:rPr lang="en-GB" sz="1500" dirty="0" smtClean="0"/>
              <a:t>What we’re seeking from ChMC today:</a:t>
            </a:r>
          </a:p>
          <a:p>
            <a:pPr>
              <a:buFont typeface="+mj-lt"/>
              <a:buAutoNum type="arabicPeriod"/>
            </a:pPr>
            <a:r>
              <a:rPr lang="en-GB" sz="1500" b="1" dirty="0" smtClean="0"/>
              <a:t>Approval of scope </a:t>
            </a:r>
            <a:r>
              <a:rPr lang="en-GB" sz="1500" dirty="0" smtClean="0"/>
              <a:t>: ChMC members to approve formally the changes recommended by DSG on 22</a:t>
            </a:r>
            <a:r>
              <a:rPr lang="en-GB" sz="1500" baseline="30000" dirty="0" smtClean="0"/>
              <a:t>nd</a:t>
            </a:r>
            <a:r>
              <a:rPr lang="en-GB" sz="1500" dirty="0" smtClean="0"/>
              <a:t> Jan and shared with ChMC members on 29</a:t>
            </a:r>
            <a:r>
              <a:rPr lang="en-GB" sz="1500" baseline="30000" dirty="0" smtClean="0"/>
              <a:t>th</a:t>
            </a:r>
            <a:r>
              <a:rPr lang="en-GB" sz="1500" dirty="0" smtClean="0"/>
              <a:t> Jan.</a:t>
            </a:r>
          </a:p>
          <a:p>
            <a:pPr>
              <a:buFont typeface="+mj-lt"/>
              <a:buAutoNum type="arabicPeriod"/>
            </a:pPr>
            <a:r>
              <a:rPr lang="en-GB" sz="1500" b="1" dirty="0" smtClean="0"/>
              <a:t>Approval of the EQR submitted for funding of R3 Detailed Design</a:t>
            </a:r>
            <a:r>
              <a:rPr lang="en-GB" sz="1500" dirty="0" smtClean="0"/>
              <a:t>: ChMC to review and approve the EQR submitted to achieve funding for Detailed Design to commence the project.</a:t>
            </a:r>
          </a:p>
          <a:p>
            <a:pPr>
              <a:buFont typeface="+mj-lt"/>
              <a:buAutoNum type="arabicPeriod"/>
            </a:pPr>
            <a:endParaRPr lang="en-GB" sz="1500" dirty="0" smtClean="0"/>
          </a:p>
          <a:p>
            <a:r>
              <a:rPr lang="en-GB" sz="1500" dirty="0"/>
              <a:t>Recommend that scope is fixed at approval and should any change be removed should not consider additional scope</a:t>
            </a:r>
            <a:r>
              <a:rPr lang="en-GB" sz="1500" dirty="0" smtClean="0"/>
              <a:t>.</a:t>
            </a:r>
          </a:p>
          <a:p>
            <a:endParaRPr lang="en-GB" sz="1500" dirty="0" smtClean="0"/>
          </a:p>
          <a:p>
            <a:r>
              <a:rPr lang="en-GB" sz="1500" dirty="0" smtClean="0"/>
              <a:t>Project team continue to track green to previously committed funding milestone date of full BER submission to ChMC by 7</a:t>
            </a:r>
            <a:r>
              <a:rPr lang="en-GB" sz="1500" baseline="30000" dirty="0" smtClean="0"/>
              <a:t>th</a:t>
            </a:r>
            <a:r>
              <a:rPr lang="en-GB" sz="1500" dirty="0" smtClean="0"/>
              <a:t> March 2018</a:t>
            </a:r>
            <a:endParaRPr lang="en-GB" sz="1500" dirty="0"/>
          </a:p>
          <a:p>
            <a:pPr>
              <a:buFont typeface="+mj-lt"/>
              <a:buAutoNum type="arabicPeriod"/>
            </a:pPr>
            <a:endParaRPr lang="en-GB" sz="1600" dirty="0"/>
          </a:p>
        </p:txBody>
      </p:sp>
      <p:sp>
        <p:nvSpPr>
          <p:cNvPr id="4" name="Footer Placeholder 3"/>
          <p:cNvSpPr>
            <a:spLocks noGrp="1"/>
          </p:cNvSpPr>
          <p:nvPr>
            <p:ph type="ftr" sz="quarter" idx="10"/>
          </p:nvPr>
        </p:nvSpPr>
        <p:spPr/>
        <p:txBody>
          <a:bodyPr/>
          <a:lstStyle/>
          <a:p>
            <a:pPr>
              <a:defRPr/>
            </a:pPr>
            <a:r>
              <a:rPr lang="en-GB" smtClean="0"/>
              <a:t>2</a:t>
            </a:r>
            <a:endParaRPr lang="en-GB" dirty="0"/>
          </a:p>
        </p:txBody>
      </p:sp>
    </p:spTree>
    <p:extLst>
      <p:ext uri="{BB962C8B-B14F-4D97-AF65-F5344CB8AC3E}">
        <p14:creationId xmlns:p14="http://schemas.microsoft.com/office/powerpoint/2010/main" val="3009519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224651027"/>
              </p:ext>
            </p:extLst>
          </p:nvPr>
        </p:nvGraphicFramePr>
        <p:xfrm>
          <a:off x="277688" y="908719"/>
          <a:ext cx="8686800" cy="5256584"/>
        </p:xfrm>
        <a:graphic>
          <a:graphicData uri="http://schemas.openxmlformats.org/drawingml/2006/table">
            <a:tbl>
              <a:tblPr>
                <a:tableStyleId>{5C22544A-7EE6-4342-B048-85BDC9FD1C3A}</a:tableStyleId>
              </a:tblPr>
              <a:tblGrid>
                <a:gridCol w="723900"/>
                <a:gridCol w="723900"/>
                <a:gridCol w="723900"/>
                <a:gridCol w="723900"/>
                <a:gridCol w="723900"/>
                <a:gridCol w="723900"/>
                <a:gridCol w="723900"/>
                <a:gridCol w="723900"/>
                <a:gridCol w="723900"/>
                <a:gridCol w="723900"/>
                <a:gridCol w="723900"/>
                <a:gridCol w="723900"/>
              </a:tblGrid>
              <a:tr h="227436">
                <a:tc gridSpan="12">
                  <a:txBody>
                    <a:bodyPr/>
                    <a:lstStyle/>
                    <a:p>
                      <a:pPr algn="ctr" fontAlgn="ctr"/>
                      <a:r>
                        <a:rPr lang="en-GB" sz="800" b="1" i="0" u="none" strike="noStrike" dirty="0" smtClean="0">
                          <a:solidFill>
                            <a:schemeClr val="bg1">
                              <a:lumMod val="95000"/>
                            </a:schemeClr>
                          </a:solidFill>
                          <a:effectLst/>
                          <a:latin typeface="+mj-lt"/>
                        </a:rPr>
                        <a:t>2018</a:t>
                      </a:r>
                      <a:endParaRPr lang="en-GB" sz="800" b="1" i="0" u="none" strike="noStrike" dirty="0">
                        <a:solidFill>
                          <a:schemeClr val="bg1">
                            <a:lumMod val="95000"/>
                          </a:schemeClr>
                        </a:solidFill>
                        <a:effectLst/>
                        <a:latin typeface="+mj-lt"/>
                      </a:endParaRPr>
                    </a:p>
                  </a:txBody>
                  <a:tcPr marL="8483" marR="8483" marT="8483" marB="0" anchor="ctr">
                    <a:solidFill>
                      <a:schemeClr val="tx1"/>
                    </a:solidFill>
                  </a:tcPr>
                </a:tc>
                <a:tc hMerge="1">
                  <a:txBody>
                    <a:bodyPr/>
                    <a:lstStyle/>
                    <a:p>
                      <a:pPr algn="ctr" fontAlgn="ctr"/>
                      <a:endParaRPr lang="en-GB" sz="1000" b="0" i="0" u="none" strike="noStrike">
                        <a:solidFill>
                          <a:srgbClr val="000000"/>
                        </a:solidFill>
                        <a:effectLst/>
                        <a:latin typeface="Calibri"/>
                      </a:endParaRPr>
                    </a:p>
                  </a:txBody>
                  <a:tcPr marL="8483" marR="8483" marT="8483" marB="0" anchor="ctr">
                    <a:solidFill>
                      <a:schemeClr val="accent4">
                        <a:lumMod val="60000"/>
                        <a:lumOff val="40000"/>
                      </a:schemeClr>
                    </a:solidFill>
                  </a:tcPr>
                </a:tc>
                <a:tc hMerge="1">
                  <a:txBody>
                    <a:bodyPr/>
                    <a:lstStyle/>
                    <a:p>
                      <a:pPr algn="ctr" fontAlgn="ctr"/>
                      <a:endParaRPr lang="en-GB" sz="1000" b="0" i="0" u="none" strike="noStrike">
                        <a:solidFill>
                          <a:srgbClr val="000000"/>
                        </a:solidFill>
                        <a:effectLst/>
                        <a:latin typeface="Calibri"/>
                      </a:endParaRPr>
                    </a:p>
                  </a:txBody>
                  <a:tcPr marL="8483" marR="8483" marT="8483" marB="0" anchor="ctr">
                    <a:solidFill>
                      <a:schemeClr val="accent4">
                        <a:lumMod val="60000"/>
                        <a:lumOff val="40000"/>
                      </a:schemeClr>
                    </a:solidFill>
                  </a:tcPr>
                </a:tc>
                <a:tc hMerge="1">
                  <a:txBody>
                    <a:bodyPr/>
                    <a:lstStyle/>
                    <a:p>
                      <a:pPr algn="ctr" fontAlgn="ctr"/>
                      <a:endParaRPr lang="en-GB" sz="1000" b="0" i="0" u="none" strike="noStrike">
                        <a:solidFill>
                          <a:srgbClr val="000000"/>
                        </a:solidFill>
                        <a:effectLst/>
                        <a:latin typeface="Calibri"/>
                      </a:endParaRPr>
                    </a:p>
                  </a:txBody>
                  <a:tcPr marL="8483" marR="8483" marT="8483" marB="0" anchor="ctr">
                    <a:solidFill>
                      <a:schemeClr val="accent4">
                        <a:lumMod val="60000"/>
                        <a:lumOff val="40000"/>
                      </a:schemeClr>
                    </a:solidFill>
                  </a:tcPr>
                </a:tc>
                <a:tc hMerge="1">
                  <a:txBody>
                    <a:bodyPr/>
                    <a:lstStyle/>
                    <a:p>
                      <a:pPr algn="ctr" fontAlgn="ctr"/>
                      <a:endParaRPr lang="en-GB" sz="1000" b="0" i="0" u="none" strike="noStrike">
                        <a:solidFill>
                          <a:srgbClr val="000000"/>
                        </a:solidFill>
                        <a:effectLst/>
                        <a:latin typeface="Calibri"/>
                      </a:endParaRPr>
                    </a:p>
                  </a:txBody>
                  <a:tcPr marL="8483" marR="8483" marT="8483" marB="0" anchor="ctr">
                    <a:solidFill>
                      <a:schemeClr val="accent4">
                        <a:lumMod val="60000"/>
                        <a:lumOff val="40000"/>
                      </a:schemeClr>
                    </a:solidFill>
                  </a:tcPr>
                </a:tc>
                <a:tc hMerge="1">
                  <a:txBody>
                    <a:bodyPr/>
                    <a:lstStyle/>
                    <a:p>
                      <a:pPr algn="ctr" fontAlgn="ctr"/>
                      <a:endParaRPr lang="en-GB" sz="1000" b="0" i="0" u="none" strike="noStrike">
                        <a:solidFill>
                          <a:srgbClr val="000000"/>
                        </a:solidFill>
                        <a:effectLst/>
                        <a:latin typeface="Calibri"/>
                      </a:endParaRPr>
                    </a:p>
                  </a:txBody>
                  <a:tcPr marL="8483" marR="8483" marT="8483" marB="0" anchor="ctr">
                    <a:solidFill>
                      <a:schemeClr val="accent4">
                        <a:lumMod val="60000"/>
                        <a:lumOff val="40000"/>
                      </a:schemeClr>
                    </a:solidFill>
                  </a:tcPr>
                </a:tc>
                <a:tc hMerge="1">
                  <a:txBody>
                    <a:bodyPr/>
                    <a:lstStyle/>
                    <a:p>
                      <a:pPr algn="ctr" fontAlgn="ctr"/>
                      <a:endParaRPr lang="en-GB" sz="1000" b="0" i="0" u="none" strike="noStrike">
                        <a:solidFill>
                          <a:srgbClr val="000000"/>
                        </a:solidFill>
                        <a:effectLst/>
                        <a:latin typeface="Calibri"/>
                      </a:endParaRPr>
                    </a:p>
                  </a:txBody>
                  <a:tcPr marL="8483" marR="8483" marT="8483" marB="0" anchor="ctr">
                    <a:solidFill>
                      <a:schemeClr val="accent4">
                        <a:lumMod val="60000"/>
                        <a:lumOff val="40000"/>
                      </a:schemeClr>
                    </a:solidFill>
                  </a:tcPr>
                </a:tc>
                <a:tc hMerge="1">
                  <a:txBody>
                    <a:bodyPr/>
                    <a:lstStyle/>
                    <a:p>
                      <a:pPr algn="ctr" fontAlgn="ctr"/>
                      <a:endParaRPr lang="en-GB" sz="1000" b="0" i="0" u="none" strike="noStrike">
                        <a:solidFill>
                          <a:srgbClr val="000000"/>
                        </a:solidFill>
                        <a:effectLst/>
                        <a:latin typeface="Calibri"/>
                      </a:endParaRPr>
                    </a:p>
                  </a:txBody>
                  <a:tcPr marL="8483" marR="8483" marT="8483" marB="0" anchor="ctr">
                    <a:solidFill>
                      <a:schemeClr val="accent4">
                        <a:lumMod val="60000"/>
                        <a:lumOff val="40000"/>
                      </a:schemeClr>
                    </a:solidFill>
                  </a:tcPr>
                </a:tc>
                <a:tc hMerge="1">
                  <a:txBody>
                    <a:bodyPr/>
                    <a:lstStyle/>
                    <a:p>
                      <a:pPr algn="ctr" fontAlgn="ctr"/>
                      <a:endParaRPr lang="en-GB" sz="1000" b="0" i="0" u="none" strike="noStrike">
                        <a:solidFill>
                          <a:srgbClr val="000000"/>
                        </a:solidFill>
                        <a:effectLst/>
                        <a:latin typeface="Calibri"/>
                      </a:endParaRPr>
                    </a:p>
                  </a:txBody>
                  <a:tcPr marL="8483" marR="8483" marT="8483" marB="0" anchor="ctr">
                    <a:solidFill>
                      <a:schemeClr val="accent4">
                        <a:lumMod val="60000"/>
                        <a:lumOff val="40000"/>
                      </a:schemeClr>
                    </a:solidFill>
                  </a:tcPr>
                </a:tc>
                <a:tc hMerge="1">
                  <a:txBody>
                    <a:bodyPr/>
                    <a:lstStyle/>
                    <a:p>
                      <a:pPr algn="ctr" fontAlgn="ctr"/>
                      <a:endParaRPr lang="en-GB" sz="1000" b="0" i="0" u="none" strike="noStrike">
                        <a:solidFill>
                          <a:srgbClr val="000000"/>
                        </a:solidFill>
                        <a:effectLst/>
                        <a:latin typeface="Calibri"/>
                      </a:endParaRPr>
                    </a:p>
                  </a:txBody>
                  <a:tcPr marL="8483" marR="8483" marT="8483" marB="0" anchor="ctr">
                    <a:solidFill>
                      <a:schemeClr val="accent4">
                        <a:lumMod val="60000"/>
                        <a:lumOff val="40000"/>
                      </a:schemeClr>
                    </a:solidFill>
                  </a:tcPr>
                </a:tc>
                <a:tc hMerge="1">
                  <a:txBody>
                    <a:bodyPr/>
                    <a:lstStyle/>
                    <a:p>
                      <a:pPr algn="ctr" fontAlgn="ctr"/>
                      <a:endParaRPr lang="en-GB" sz="1000" b="0" i="0" u="none" strike="noStrike">
                        <a:solidFill>
                          <a:srgbClr val="000000"/>
                        </a:solidFill>
                        <a:effectLst/>
                        <a:latin typeface="Calibri"/>
                      </a:endParaRPr>
                    </a:p>
                  </a:txBody>
                  <a:tcPr marL="8483" marR="8483" marT="8483" marB="0" anchor="ctr">
                    <a:solidFill>
                      <a:schemeClr val="accent4">
                        <a:lumMod val="60000"/>
                        <a:lumOff val="40000"/>
                      </a:schemeClr>
                    </a:solidFill>
                  </a:tcPr>
                </a:tc>
                <a:tc hMerge="1">
                  <a:txBody>
                    <a:bodyPr/>
                    <a:lstStyle/>
                    <a:p>
                      <a:pPr algn="ctr" fontAlgn="ctr"/>
                      <a:endParaRPr lang="en-GB" sz="1000" b="0" i="0" u="none" strike="noStrike" dirty="0">
                        <a:solidFill>
                          <a:srgbClr val="000000"/>
                        </a:solidFill>
                        <a:effectLst/>
                        <a:latin typeface="Calibri"/>
                      </a:endParaRPr>
                    </a:p>
                  </a:txBody>
                  <a:tcPr marL="8483" marR="8483" marT="8483" marB="0" anchor="ctr">
                    <a:solidFill>
                      <a:schemeClr val="accent4">
                        <a:lumMod val="60000"/>
                        <a:lumOff val="40000"/>
                      </a:schemeClr>
                    </a:solidFill>
                  </a:tcPr>
                </a:tc>
              </a:tr>
              <a:tr h="227435">
                <a:tc>
                  <a:txBody>
                    <a:bodyPr/>
                    <a:lstStyle/>
                    <a:p>
                      <a:pPr algn="ctr" fontAlgn="ctr"/>
                      <a:r>
                        <a:rPr lang="en-GB" sz="800" b="1" u="none" strike="noStrike" dirty="0">
                          <a:solidFill>
                            <a:schemeClr val="bg1">
                              <a:lumMod val="95000"/>
                            </a:schemeClr>
                          </a:solidFill>
                          <a:effectLst/>
                          <a:latin typeface="+mj-lt"/>
                        </a:rPr>
                        <a:t>January</a:t>
                      </a:r>
                      <a:endParaRPr lang="en-GB" sz="800" b="1" i="0" u="none" strike="noStrike" dirty="0">
                        <a:solidFill>
                          <a:schemeClr val="bg1">
                            <a:lumMod val="95000"/>
                          </a:schemeClr>
                        </a:solidFill>
                        <a:effectLst/>
                        <a:latin typeface="+mj-lt"/>
                      </a:endParaRPr>
                    </a:p>
                  </a:txBody>
                  <a:tcPr marL="8483" marR="8483" marT="8483" marB="0" anchor="ctr">
                    <a:solidFill>
                      <a:schemeClr val="tx1"/>
                    </a:solidFill>
                  </a:tcPr>
                </a:tc>
                <a:tc>
                  <a:txBody>
                    <a:bodyPr/>
                    <a:lstStyle/>
                    <a:p>
                      <a:pPr algn="ctr" fontAlgn="ctr"/>
                      <a:r>
                        <a:rPr lang="en-GB" sz="800" b="1" u="none" strike="noStrike">
                          <a:solidFill>
                            <a:schemeClr val="bg1">
                              <a:lumMod val="95000"/>
                            </a:schemeClr>
                          </a:solidFill>
                          <a:effectLst/>
                          <a:latin typeface="+mj-lt"/>
                        </a:rPr>
                        <a:t>February</a:t>
                      </a:r>
                      <a:endParaRPr lang="en-GB" sz="800" b="1" i="0" u="none" strike="noStrike">
                        <a:solidFill>
                          <a:schemeClr val="bg1">
                            <a:lumMod val="95000"/>
                          </a:schemeClr>
                        </a:solidFill>
                        <a:effectLst/>
                        <a:latin typeface="+mj-lt"/>
                      </a:endParaRPr>
                    </a:p>
                  </a:txBody>
                  <a:tcPr marL="8483" marR="8483" marT="8483" marB="0" anchor="ctr">
                    <a:solidFill>
                      <a:schemeClr val="tx1"/>
                    </a:solidFill>
                  </a:tcPr>
                </a:tc>
                <a:tc>
                  <a:txBody>
                    <a:bodyPr/>
                    <a:lstStyle/>
                    <a:p>
                      <a:pPr algn="ctr" fontAlgn="ctr"/>
                      <a:r>
                        <a:rPr lang="en-GB" sz="800" b="1" u="none" strike="noStrike" dirty="0">
                          <a:solidFill>
                            <a:schemeClr val="bg1">
                              <a:lumMod val="95000"/>
                            </a:schemeClr>
                          </a:solidFill>
                          <a:effectLst/>
                          <a:latin typeface="+mj-lt"/>
                        </a:rPr>
                        <a:t>March</a:t>
                      </a:r>
                      <a:endParaRPr lang="en-GB" sz="800" b="1" i="0" u="none" strike="noStrike" dirty="0">
                        <a:solidFill>
                          <a:schemeClr val="bg1">
                            <a:lumMod val="95000"/>
                          </a:schemeClr>
                        </a:solidFill>
                        <a:effectLst/>
                        <a:latin typeface="+mj-lt"/>
                      </a:endParaRPr>
                    </a:p>
                  </a:txBody>
                  <a:tcPr marL="8483" marR="8483" marT="8483" marB="0" anchor="ctr">
                    <a:solidFill>
                      <a:schemeClr val="tx1"/>
                    </a:solidFill>
                  </a:tcPr>
                </a:tc>
                <a:tc>
                  <a:txBody>
                    <a:bodyPr/>
                    <a:lstStyle/>
                    <a:p>
                      <a:pPr algn="ctr" fontAlgn="ctr"/>
                      <a:r>
                        <a:rPr lang="en-GB" sz="800" b="1" u="none" strike="noStrike">
                          <a:solidFill>
                            <a:schemeClr val="bg1">
                              <a:lumMod val="95000"/>
                            </a:schemeClr>
                          </a:solidFill>
                          <a:effectLst/>
                          <a:latin typeface="+mj-lt"/>
                        </a:rPr>
                        <a:t>April</a:t>
                      </a:r>
                      <a:endParaRPr lang="en-GB" sz="800" b="1" i="0" u="none" strike="noStrike">
                        <a:solidFill>
                          <a:schemeClr val="bg1">
                            <a:lumMod val="95000"/>
                          </a:schemeClr>
                        </a:solidFill>
                        <a:effectLst/>
                        <a:latin typeface="+mj-lt"/>
                      </a:endParaRPr>
                    </a:p>
                  </a:txBody>
                  <a:tcPr marL="8483" marR="8483" marT="8483" marB="0" anchor="ctr">
                    <a:solidFill>
                      <a:schemeClr val="tx1"/>
                    </a:solidFill>
                  </a:tcPr>
                </a:tc>
                <a:tc>
                  <a:txBody>
                    <a:bodyPr/>
                    <a:lstStyle/>
                    <a:p>
                      <a:pPr algn="ctr" fontAlgn="ctr"/>
                      <a:r>
                        <a:rPr lang="en-GB" sz="800" b="1" u="none" strike="noStrike">
                          <a:solidFill>
                            <a:schemeClr val="bg1">
                              <a:lumMod val="95000"/>
                            </a:schemeClr>
                          </a:solidFill>
                          <a:effectLst/>
                          <a:latin typeface="+mj-lt"/>
                        </a:rPr>
                        <a:t>May</a:t>
                      </a:r>
                      <a:endParaRPr lang="en-GB" sz="800" b="1" i="0" u="none" strike="noStrike">
                        <a:solidFill>
                          <a:schemeClr val="bg1">
                            <a:lumMod val="95000"/>
                          </a:schemeClr>
                        </a:solidFill>
                        <a:effectLst/>
                        <a:latin typeface="+mj-lt"/>
                      </a:endParaRPr>
                    </a:p>
                  </a:txBody>
                  <a:tcPr marL="8483" marR="8483" marT="8483" marB="0" anchor="ctr">
                    <a:solidFill>
                      <a:schemeClr val="tx1"/>
                    </a:solidFill>
                  </a:tcPr>
                </a:tc>
                <a:tc>
                  <a:txBody>
                    <a:bodyPr/>
                    <a:lstStyle/>
                    <a:p>
                      <a:pPr algn="ctr" fontAlgn="ctr"/>
                      <a:r>
                        <a:rPr lang="en-GB" sz="800" b="1" u="none" strike="noStrike">
                          <a:solidFill>
                            <a:schemeClr val="bg1">
                              <a:lumMod val="95000"/>
                            </a:schemeClr>
                          </a:solidFill>
                          <a:effectLst/>
                          <a:latin typeface="+mj-lt"/>
                        </a:rPr>
                        <a:t>June</a:t>
                      </a:r>
                      <a:endParaRPr lang="en-GB" sz="800" b="1" i="0" u="none" strike="noStrike">
                        <a:solidFill>
                          <a:schemeClr val="bg1">
                            <a:lumMod val="95000"/>
                          </a:schemeClr>
                        </a:solidFill>
                        <a:effectLst/>
                        <a:latin typeface="+mj-lt"/>
                      </a:endParaRPr>
                    </a:p>
                  </a:txBody>
                  <a:tcPr marL="8483" marR="8483" marT="8483" marB="0" anchor="ctr">
                    <a:solidFill>
                      <a:schemeClr val="tx1"/>
                    </a:solidFill>
                  </a:tcPr>
                </a:tc>
                <a:tc>
                  <a:txBody>
                    <a:bodyPr/>
                    <a:lstStyle/>
                    <a:p>
                      <a:pPr algn="ctr" fontAlgn="ctr"/>
                      <a:r>
                        <a:rPr lang="en-GB" sz="800" b="1" u="none" strike="noStrike">
                          <a:solidFill>
                            <a:schemeClr val="bg1">
                              <a:lumMod val="95000"/>
                            </a:schemeClr>
                          </a:solidFill>
                          <a:effectLst/>
                          <a:latin typeface="+mj-lt"/>
                        </a:rPr>
                        <a:t>July</a:t>
                      </a:r>
                      <a:endParaRPr lang="en-GB" sz="800" b="1" i="0" u="none" strike="noStrike">
                        <a:solidFill>
                          <a:schemeClr val="bg1">
                            <a:lumMod val="95000"/>
                          </a:schemeClr>
                        </a:solidFill>
                        <a:effectLst/>
                        <a:latin typeface="+mj-lt"/>
                      </a:endParaRPr>
                    </a:p>
                  </a:txBody>
                  <a:tcPr marL="8483" marR="8483" marT="8483" marB="0" anchor="ctr">
                    <a:solidFill>
                      <a:schemeClr val="tx1"/>
                    </a:solidFill>
                  </a:tcPr>
                </a:tc>
                <a:tc>
                  <a:txBody>
                    <a:bodyPr/>
                    <a:lstStyle/>
                    <a:p>
                      <a:pPr algn="ctr" fontAlgn="ctr"/>
                      <a:r>
                        <a:rPr lang="en-GB" sz="800" b="1" u="none" strike="noStrike">
                          <a:solidFill>
                            <a:schemeClr val="bg1">
                              <a:lumMod val="95000"/>
                            </a:schemeClr>
                          </a:solidFill>
                          <a:effectLst/>
                          <a:latin typeface="+mj-lt"/>
                        </a:rPr>
                        <a:t>August</a:t>
                      </a:r>
                      <a:endParaRPr lang="en-GB" sz="800" b="1" i="0" u="none" strike="noStrike">
                        <a:solidFill>
                          <a:schemeClr val="bg1">
                            <a:lumMod val="95000"/>
                          </a:schemeClr>
                        </a:solidFill>
                        <a:effectLst/>
                        <a:latin typeface="+mj-lt"/>
                      </a:endParaRPr>
                    </a:p>
                  </a:txBody>
                  <a:tcPr marL="8483" marR="8483" marT="8483" marB="0" anchor="ctr">
                    <a:solidFill>
                      <a:schemeClr val="tx1"/>
                    </a:solidFill>
                  </a:tcPr>
                </a:tc>
                <a:tc>
                  <a:txBody>
                    <a:bodyPr/>
                    <a:lstStyle/>
                    <a:p>
                      <a:pPr algn="ctr" fontAlgn="ctr"/>
                      <a:r>
                        <a:rPr lang="en-GB" sz="800" b="1" u="none" strike="noStrike">
                          <a:solidFill>
                            <a:schemeClr val="bg1">
                              <a:lumMod val="95000"/>
                            </a:schemeClr>
                          </a:solidFill>
                          <a:effectLst/>
                          <a:latin typeface="+mj-lt"/>
                        </a:rPr>
                        <a:t>September</a:t>
                      </a:r>
                      <a:endParaRPr lang="en-GB" sz="800" b="1" i="0" u="none" strike="noStrike">
                        <a:solidFill>
                          <a:schemeClr val="bg1">
                            <a:lumMod val="95000"/>
                          </a:schemeClr>
                        </a:solidFill>
                        <a:effectLst/>
                        <a:latin typeface="+mj-lt"/>
                      </a:endParaRPr>
                    </a:p>
                  </a:txBody>
                  <a:tcPr marL="8483" marR="8483" marT="8483" marB="0" anchor="ctr">
                    <a:solidFill>
                      <a:schemeClr val="tx1"/>
                    </a:solidFill>
                  </a:tcPr>
                </a:tc>
                <a:tc>
                  <a:txBody>
                    <a:bodyPr/>
                    <a:lstStyle/>
                    <a:p>
                      <a:pPr algn="ctr" fontAlgn="ctr"/>
                      <a:r>
                        <a:rPr lang="en-GB" sz="800" b="1" u="none" strike="noStrike">
                          <a:solidFill>
                            <a:schemeClr val="bg1">
                              <a:lumMod val="95000"/>
                            </a:schemeClr>
                          </a:solidFill>
                          <a:effectLst/>
                          <a:latin typeface="+mj-lt"/>
                        </a:rPr>
                        <a:t>October</a:t>
                      </a:r>
                      <a:endParaRPr lang="en-GB" sz="800" b="1" i="0" u="none" strike="noStrike">
                        <a:solidFill>
                          <a:schemeClr val="bg1">
                            <a:lumMod val="95000"/>
                          </a:schemeClr>
                        </a:solidFill>
                        <a:effectLst/>
                        <a:latin typeface="+mj-lt"/>
                      </a:endParaRPr>
                    </a:p>
                  </a:txBody>
                  <a:tcPr marL="8483" marR="8483" marT="8483" marB="0" anchor="ctr">
                    <a:solidFill>
                      <a:schemeClr val="tx1"/>
                    </a:solidFill>
                  </a:tcPr>
                </a:tc>
                <a:tc>
                  <a:txBody>
                    <a:bodyPr/>
                    <a:lstStyle/>
                    <a:p>
                      <a:pPr algn="ctr" fontAlgn="ctr"/>
                      <a:r>
                        <a:rPr lang="en-GB" sz="800" b="1" u="none" strike="noStrike">
                          <a:solidFill>
                            <a:schemeClr val="bg1">
                              <a:lumMod val="95000"/>
                            </a:schemeClr>
                          </a:solidFill>
                          <a:effectLst/>
                          <a:latin typeface="+mj-lt"/>
                        </a:rPr>
                        <a:t>November</a:t>
                      </a:r>
                      <a:endParaRPr lang="en-GB" sz="800" b="1" i="0" u="none" strike="noStrike">
                        <a:solidFill>
                          <a:schemeClr val="bg1">
                            <a:lumMod val="95000"/>
                          </a:schemeClr>
                        </a:solidFill>
                        <a:effectLst/>
                        <a:latin typeface="+mj-lt"/>
                      </a:endParaRPr>
                    </a:p>
                  </a:txBody>
                  <a:tcPr marL="8483" marR="8483" marT="8483" marB="0" anchor="ctr">
                    <a:solidFill>
                      <a:schemeClr val="tx1"/>
                    </a:solidFill>
                  </a:tcPr>
                </a:tc>
                <a:tc>
                  <a:txBody>
                    <a:bodyPr/>
                    <a:lstStyle/>
                    <a:p>
                      <a:pPr algn="ctr" fontAlgn="ctr"/>
                      <a:r>
                        <a:rPr lang="en-GB" sz="800" b="1" u="none" strike="noStrike" dirty="0">
                          <a:solidFill>
                            <a:schemeClr val="bg1">
                              <a:lumMod val="95000"/>
                            </a:schemeClr>
                          </a:solidFill>
                          <a:effectLst/>
                          <a:latin typeface="+mj-lt"/>
                        </a:rPr>
                        <a:t>December</a:t>
                      </a:r>
                      <a:endParaRPr lang="en-GB" sz="800" b="1" i="0" u="none" strike="noStrike" dirty="0">
                        <a:solidFill>
                          <a:schemeClr val="bg1">
                            <a:lumMod val="95000"/>
                          </a:schemeClr>
                        </a:solidFill>
                        <a:effectLst/>
                        <a:latin typeface="+mj-lt"/>
                      </a:endParaRPr>
                    </a:p>
                  </a:txBody>
                  <a:tcPr marL="8483" marR="8483" marT="8483" marB="0" anchor="ctr">
                    <a:solidFill>
                      <a:schemeClr val="tx1"/>
                    </a:solidFill>
                  </a:tcPr>
                </a:tc>
              </a:tr>
              <a:tr h="4801713">
                <a:tc>
                  <a:txBody>
                    <a:bodyPr/>
                    <a:lstStyle/>
                    <a:p>
                      <a:pPr algn="ctr" fontAlgn="ctr"/>
                      <a:endParaRPr lang="en-GB" sz="1000" b="0" i="0" u="none" strike="noStrike" dirty="0">
                        <a:solidFill>
                          <a:srgbClr val="DDDDDD"/>
                        </a:solidFill>
                        <a:effectLst/>
                        <a:latin typeface="Calibri"/>
                      </a:endParaRPr>
                    </a:p>
                  </a:txBody>
                  <a:tcPr marL="8483" marR="8483" marT="8483" marB="0" anchor="ctr">
                    <a:solidFill>
                      <a:schemeClr val="bg1"/>
                    </a:solidFill>
                  </a:tcPr>
                </a:tc>
                <a:tc>
                  <a:txBody>
                    <a:bodyPr/>
                    <a:lstStyle/>
                    <a:p>
                      <a:pPr algn="ctr" fontAlgn="ctr"/>
                      <a:endParaRPr lang="en-GB" sz="1000" b="0" i="0" u="none" strike="noStrike" dirty="0">
                        <a:solidFill>
                          <a:srgbClr val="DDDDDD"/>
                        </a:solidFill>
                        <a:effectLst/>
                        <a:latin typeface="Calibri"/>
                      </a:endParaRPr>
                    </a:p>
                  </a:txBody>
                  <a:tcPr marL="8483" marR="8483" marT="8483" marB="0" anchor="ctr">
                    <a:solidFill>
                      <a:schemeClr val="bg1"/>
                    </a:solidFill>
                  </a:tcPr>
                </a:tc>
                <a:tc>
                  <a:txBody>
                    <a:bodyPr/>
                    <a:lstStyle/>
                    <a:p>
                      <a:pPr algn="ctr" fontAlgn="ctr"/>
                      <a:endParaRPr lang="en-GB" sz="1000" b="0" i="0" u="none" strike="noStrike" dirty="0">
                        <a:solidFill>
                          <a:srgbClr val="DDDDDD"/>
                        </a:solidFill>
                        <a:effectLst/>
                        <a:latin typeface="Calibri"/>
                      </a:endParaRPr>
                    </a:p>
                  </a:txBody>
                  <a:tcPr marL="8483" marR="8483" marT="8483" marB="0" anchor="ctr">
                    <a:solidFill>
                      <a:schemeClr val="bg1"/>
                    </a:solidFill>
                  </a:tcPr>
                </a:tc>
                <a:tc>
                  <a:txBody>
                    <a:bodyPr/>
                    <a:lstStyle/>
                    <a:p>
                      <a:pPr algn="ctr" fontAlgn="ctr"/>
                      <a:endParaRPr lang="en-GB" sz="1000" b="0" i="0" u="none" strike="noStrike" dirty="0">
                        <a:solidFill>
                          <a:srgbClr val="DDDDDD"/>
                        </a:solidFill>
                        <a:effectLst/>
                        <a:latin typeface="Calibri"/>
                      </a:endParaRPr>
                    </a:p>
                  </a:txBody>
                  <a:tcPr marL="8483" marR="8483" marT="8483" marB="0" anchor="ctr">
                    <a:solidFill>
                      <a:schemeClr val="bg1"/>
                    </a:solidFill>
                  </a:tcPr>
                </a:tc>
                <a:tc>
                  <a:txBody>
                    <a:bodyPr/>
                    <a:lstStyle/>
                    <a:p>
                      <a:pPr algn="ctr" fontAlgn="ctr"/>
                      <a:endParaRPr lang="en-GB" sz="1000" b="0" i="0" u="none" strike="noStrike" dirty="0">
                        <a:solidFill>
                          <a:srgbClr val="DDDDDD"/>
                        </a:solidFill>
                        <a:effectLst/>
                        <a:latin typeface="Calibri"/>
                      </a:endParaRPr>
                    </a:p>
                  </a:txBody>
                  <a:tcPr marL="8483" marR="8483" marT="8483" marB="0" anchor="ctr">
                    <a:solidFill>
                      <a:schemeClr val="bg1"/>
                    </a:solidFill>
                  </a:tcPr>
                </a:tc>
                <a:tc>
                  <a:txBody>
                    <a:bodyPr/>
                    <a:lstStyle/>
                    <a:p>
                      <a:pPr algn="ctr" fontAlgn="ctr"/>
                      <a:endParaRPr lang="en-GB" sz="1000" b="0" i="0" u="none" strike="noStrike" dirty="0">
                        <a:solidFill>
                          <a:srgbClr val="DDDDDD"/>
                        </a:solidFill>
                        <a:effectLst/>
                        <a:latin typeface="Calibri"/>
                      </a:endParaRPr>
                    </a:p>
                  </a:txBody>
                  <a:tcPr marL="8483" marR="8483" marT="8483" marB="0" anchor="ctr">
                    <a:solidFill>
                      <a:schemeClr val="bg1"/>
                    </a:solidFill>
                  </a:tcPr>
                </a:tc>
                <a:tc>
                  <a:txBody>
                    <a:bodyPr/>
                    <a:lstStyle/>
                    <a:p>
                      <a:pPr algn="ctr" fontAlgn="ctr"/>
                      <a:endParaRPr lang="en-GB" sz="1000" b="0" i="0" u="none" strike="noStrike" dirty="0">
                        <a:solidFill>
                          <a:srgbClr val="DDDDDD"/>
                        </a:solidFill>
                        <a:effectLst/>
                        <a:latin typeface="Calibri"/>
                      </a:endParaRPr>
                    </a:p>
                  </a:txBody>
                  <a:tcPr marL="8483" marR="8483" marT="8483" marB="0" anchor="ctr">
                    <a:solidFill>
                      <a:schemeClr val="bg1"/>
                    </a:solidFill>
                  </a:tcPr>
                </a:tc>
                <a:tc>
                  <a:txBody>
                    <a:bodyPr/>
                    <a:lstStyle/>
                    <a:p>
                      <a:pPr algn="ctr" fontAlgn="ctr"/>
                      <a:endParaRPr lang="en-GB" sz="1000" b="0" i="0" u="none" strike="noStrike" dirty="0">
                        <a:solidFill>
                          <a:srgbClr val="DDDDDD"/>
                        </a:solidFill>
                        <a:effectLst/>
                        <a:latin typeface="Calibri"/>
                      </a:endParaRPr>
                    </a:p>
                  </a:txBody>
                  <a:tcPr marL="8483" marR="8483" marT="8483" marB="0" anchor="ctr">
                    <a:solidFill>
                      <a:schemeClr val="bg1"/>
                    </a:solidFill>
                  </a:tcPr>
                </a:tc>
                <a:tc>
                  <a:txBody>
                    <a:bodyPr/>
                    <a:lstStyle/>
                    <a:p>
                      <a:pPr algn="ctr" fontAlgn="ctr"/>
                      <a:endParaRPr lang="en-GB" sz="1000" b="0" i="0" u="none" strike="noStrike" dirty="0">
                        <a:solidFill>
                          <a:srgbClr val="DDDDDD"/>
                        </a:solidFill>
                        <a:effectLst/>
                        <a:latin typeface="Calibri"/>
                      </a:endParaRPr>
                    </a:p>
                  </a:txBody>
                  <a:tcPr marL="8483" marR="8483" marT="8483" marB="0" anchor="ctr">
                    <a:solidFill>
                      <a:schemeClr val="bg1"/>
                    </a:solidFill>
                  </a:tcPr>
                </a:tc>
                <a:tc>
                  <a:txBody>
                    <a:bodyPr/>
                    <a:lstStyle/>
                    <a:p>
                      <a:pPr algn="ctr" fontAlgn="ctr"/>
                      <a:endParaRPr lang="en-GB" sz="1000" b="0" i="0" u="none" strike="noStrike" dirty="0">
                        <a:solidFill>
                          <a:srgbClr val="DDDDDD"/>
                        </a:solidFill>
                        <a:effectLst/>
                        <a:latin typeface="Calibri"/>
                      </a:endParaRPr>
                    </a:p>
                  </a:txBody>
                  <a:tcPr marL="8483" marR="8483" marT="8483" marB="0" anchor="ctr">
                    <a:solidFill>
                      <a:schemeClr val="bg1"/>
                    </a:solidFill>
                  </a:tcPr>
                </a:tc>
                <a:tc>
                  <a:txBody>
                    <a:bodyPr/>
                    <a:lstStyle/>
                    <a:p>
                      <a:pPr algn="ctr" fontAlgn="ctr"/>
                      <a:endParaRPr lang="en-GB" sz="1000" b="0" i="0" u="none" strike="noStrike" dirty="0">
                        <a:solidFill>
                          <a:srgbClr val="DDDDDD"/>
                        </a:solidFill>
                        <a:effectLst/>
                        <a:latin typeface="Calibri"/>
                      </a:endParaRPr>
                    </a:p>
                  </a:txBody>
                  <a:tcPr marL="8483" marR="8483" marT="8483" marB="0" anchor="ctr">
                    <a:solidFill>
                      <a:schemeClr val="bg1"/>
                    </a:solidFill>
                  </a:tcPr>
                </a:tc>
                <a:tc>
                  <a:txBody>
                    <a:bodyPr/>
                    <a:lstStyle/>
                    <a:p>
                      <a:pPr algn="ctr" fontAlgn="ctr"/>
                      <a:endParaRPr lang="en-GB" sz="1000" b="0" i="0" u="none" strike="noStrike" dirty="0">
                        <a:solidFill>
                          <a:srgbClr val="DDDDDD"/>
                        </a:solidFill>
                        <a:effectLst/>
                        <a:latin typeface="Calibri"/>
                      </a:endParaRPr>
                    </a:p>
                  </a:txBody>
                  <a:tcPr marL="8483" marR="8483" marT="8483" marB="0" anchor="ctr">
                    <a:solidFill>
                      <a:schemeClr val="bg1"/>
                    </a:solidFill>
                  </a:tcPr>
                </a:tc>
              </a:tr>
            </a:tbl>
          </a:graphicData>
        </a:graphic>
      </p:graphicFrame>
      <p:sp>
        <p:nvSpPr>
          <p:cNvPr id="2" name="Title 1"/>
          <p:cNvSpPr>
            <a:spLocks noGrp="1"/>
          </p:cNvSpPr>
          <p:nvPr>
            <p:ph type="title"/>
          </p:nvPr>
        </p:nvSpPr>
        <p:spPr>
          <a:xfrm>
            <a:off x="107504" y="0"/>
            <a:ext cx="8945418" cy="740701"/>
          </a:xfrm>
        </p:spPr>
        <p:txBody>
          <a:bodyPr/>
          <a:lstStyle/>
          <a:p>
            <a:r>
              <a:rPr lang="en-GB" sz="2800" dirty="0">
                <a:solidFill>
                  <a:schemeClr val="tx1"/>
                </a:solidFill>
              </a:rPr>
              <a:t>Release 3 High Level Delivery </a:t>
            </a:r>
            <a:r>
              <a:rPr lang="en-GB" sz="2800" dirty="0" smtClean="0">
                <a:solidFill>
                  <a:schemeClr val="tx1"/>
                </a:solidFill>
              </a:rPr>
              <a:t>timelines</a:t>
            </a:r>
            <a:endParaRPr lang="en-GB" sz="2800" dirty="0">
              <a:solidFill>
                <a:schemeClr val="accent3">
                  <a:lumMod val="75000"/>
                </a:schemeClr>
              </a:solidFill>
            </a:endParaRPr>
          </a:p>
        </p:txBody>
      </p:sp>
      <p:sp>
        <p:nvSpPr>
          <p:cNvPr id="30" name="Rectangle 29"/>
          <p:cNvSpPr/>
          <p:nvPr/>
        </p:nvSpPr>
        <p:spPr bwMode="auto">
          <a:xfrm>
            <a:off x="267956" y="2088736"/>
            <a:ext cx="487620" cy="378823"/>
          </a:xfrm>
          <a:prstGeom prst="rect">
            <a:avLst/>
          </a:prstGeom>
          <a:solidFill>
            <a:schemeClr val="accent6">
              <a:lumMod val="50000"/>
              <a:alpha val="52000"/>
            </a:schemeClr>
          </a:solidFill>
          <a:ln>
            <a:noFill/>
          </a:ln>
          <a:effectLst/>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650" dirty="0">
                <a:solidFill>
                  <a:srgbClr val="FFFFFF"/>
                </a:solidFill>
              </a:rPr>
              <a:t>Scope </a:t>
            </a:r>
          </a:p>
          <a:p>
            <a:pPr algn="ctr"/>
            <a:r>
              <a:rPr lang="en-GB" sz="650" dirty="0">
                <a:solidFill>
                  <a:srgbClr val="FFFFFF"/>
                </a:solidFill>
              </a:rPr>
              <a:t>Prioritisation</a:t>
            </a:r>
          </a:p>
        </p:txBody>
      </p:sp>
      <p:sp>
        <p:nvSpPr>
          <p:cNvPr id="31" name="Rectangle 30"/>
          <p:cNvSpPr/>
          <p:nvPr/>
        </p:nvSpPr>
        <p:spPr bwMode="auto">
          <a:xfrm>
            <a:off x="768300" y="2080729"/>
            <a:ext cx="515715" cy="397133"/>
          </a:xfrm>
          <a:prstGeom prst="rect">
            <a:avLst/>
          </a:prstGeom>
          <a:solidFill>
            <a:schemeClr val="accent6">
              <a:lumMod val="50000"/>
              <a:alpha val="52000"/>
            </a:schemeClr>
          </a:solidFill>
          <a:ln>
            <a:noFill/>
          </a:ln>
          <a:effectLst/>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650" dirty="0">
                <a:solidFill>
                  <a:srgbClr val="FFFFFF"/>
                </a:solidFill>
              </a:rPr>
              <a:t>Scope </a:t>
            </a:r>
          </a:p>
          <a:p>
            <a:pPr algn="ctr"/>
            <a:r>
              <a:rPr lang="en-GB" sz="650" dirty="0">
                <a:solidFill>
                  <a:srgbClr val="FFFFFF"/>
                </a:solidFill>
              </a:rPr>
              <a:t>Defined</a:t>
            </a:r>
          </a:p>
        </p:txBody>
      </p:sp>
      <p:sp>
        <p:nvSpPr>
          <p:cNvPr id="32" name="Rectangle 31"/>
          <p:cNvSpPr/>
          <p:nvPr/>
        </p:nvSpPr>
        <p:spPr bwMode="auto">
          <a:xfrm>
            <a:off x="1403648" y="2079900"/>
            <a:ext cx="720080" cy="397133"/>
          </a:xfrm>
          <a:prstGeom prst="rect">
            <a:avLst/>
          </a:prstGeom>
          <a:solidFill>
            <a:schemeClr val="accent6">
              <a:lumMod val="50000"/>
              <a:alpha val="52000"/>
            </a:schemeClr>
          </a:solidFill>
          <a:ln>
            <a:noFill/>
          </a:ln>
          <a:effectLst/>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a:solidFill>
                  <a:srgbClr val="FFFFFF"/>
                </a:solidFill>
              </a:rPr>
              <a:t>Funding</a:t>
            </a:r>
          </a:p>
        </p:txBody>
      </p:sp>
      <p:sp>
        <p:nvSpPr>
          <p:cNvPr id="34" name="Rectangle 33"/>
          <p:cNvSpPr/>
          <p:nvPr/>
        </p:nvSpPr>
        <p:spPr bwMode="auto">
          <a:xfrm>
            <a:off x="1691680" y="3102287"/>
            <a:ext cx="1505042" cy="398721"/>
          </a:xfrm>
          <a:prstGeom prst="rect">
            <a:avLst/>
          </a:prstGeom>
          <a:solidFill>
            <a:schemeClr val="accent6">
              <a:lumMod val="75000"/>
            </a:schemeClr>
          </a:solidFill>
          <a:ln>
            <a:solidFill>
              <a:srgbClr val="0070C0"/>
            </a:solidFill>
          </a:ln>
          <a:effectLst/>
          <a:ex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a:solidFill>
                  <a:srgbClr val="FFFFFF"/>
                </a:solidFill>
              </a:rPr>
              <a:t>Design</a:t>
            </a:r>
          </a:p>
        </p:txBody>
      </p:sp>
      <p:sp>
        <p:nvSpPr>
          <p:cNvPr id="35" name="Rectangle 34"/>
          <p:cNvSpPr/>
          <p:nvPr/>
        </p:nvSpPr>
        <p:spPr bwMode="auto">
          <a:xfrm>
            <a:off x="3299407" y="3979512"/>
            <a:ext cx="1032819" cy="397133"/>
          </a:xfrm>
          <a:prstGeom prst="rect">
            <a:avLst/>
          </a:prstGeom>
          <a:solidFill>
            <a:schemeClr val="accent6">
              <a:lumMod val="20000"/>
              <a:lumOff val="80000"/>
              <a:alpha val="50000"/>
            </a:schemeClr>
          </a:solidFill>
          <a:ln w="19050" cap="flat" cmpd="sng" algn="ctr">
            <a:solidFill>
              <a:srgbClr val="0070C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fontAlgn="base">
              <a:spcBef>
                <a:spcPct val="0"/>
              </a:spcBef>
              <a:spcAft>
                <a:spcPct val="0"/>
              </a:spcAft>
            </a:pPr>
            <a:r>
              <a:rPr lang="en-GB" sz="800" b="1" dirty="0">
                <a:solidFill>
                  <a:srgbClr val="0070C0"/>
                </a:solidFill>
                <a:ea typeface="ＭＳ Ｐゴシック" pitchFamily="34" charset="-128"/>
              </a:rPr>
              <a:t>Build</a:t>
            </a:r>
          </a:p>
        </p:txBody>
      </p:sp>
      <p:sp>
        <p:nvSpPr>
          <p:cNvPr id="37" name="Rectangle 36"/>
          <p:cNvSpPr/>
          <p:nvPr/>
        </p:nvSpPr>
        <p:spPr bwMode="auto">
          <a:xfrm>
            <a:off x="7306904" y="5192107"/>
            <a:ext cx="577464" cy="397133"/>
          </a:xfrm>
          <a:prstGeom prst="rect">
            <a:avLst/>
          </a:prstGeom>
          <a:solidFill>
            <a:schemeClr val="accent6">
              <a:lumMod val="75000"/>
              <a:alpha val="50000"/>
            </a:schemeClr>
          </a:solidFill>
          <a:ln w="19050" cap="flat" cmpd="sng" algn="ctr">
            <a:solidFill>
              <a:srgbClr val="0070C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fontAlgn="base">
              <a:spcBef>
                <a:spcPct val="0"/>
              </a:spcBef>
              <a:spcAft>
                <a:spcPct val="0"/>
              </a:spcAft>
            </a:pPr>
            <a:r>
              <a:rPr lang="en-GB" sz="800" b="1" dirty="0">
                <a:solidFill>
                  <a:srgbClr val="FFFFFF"/>
                </a:solidFill>
                <a:ea typeface="ＭＳ Ｐゴシック" pitchFamily="34" charset="-128"/>
              </a:rPr>
              <a:t>Imp.</a:t>
            </a:r>
          </a:p>
        </p:txBody>
      </p:sp>
      <p:sp>
        <p:nvSpPr>
          <p:cNvPr id="38" name="Rectangle 37"/>
          <p:cNvSpPr/>
          <p:nvPr/>
        </p:nvSpPr>
        <p:spPr bwMode="auto">
          <a:xfrm>
            <a:off x="7956376" y="5696163"/>
            <a:ext cx="761554" cy="397133"/>
          </a:xfrm>
          <a:prstGeom prst="rect">
            <a:avLst/>
          </a:prstGeom>
          <a:solidFill>
            <a:schemeClr val="bg1">
              <a:alpha val="50000"/>
            </a:schemeClr>
          </a:solidFill>
          <a:ln w="19050" cap="flat" cmpd="sng" algn="ctr">
            <a:solidFill>
              <a:srgbClr val="0070C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fontAlgn="base">
              <a:spcBef>
                <a:spcPct val="0"/>
              </a:spcBef>
              <a:spcAft>
                <a:spcPct val="0"/>
              </a:spcAft>
            </a:pPr>
            <a:r>
              <a:rPr lang="en-GB" sz="800" b="1" dirty="0">
                <a:solidFill>
                  <a:srgbClr val="0070C0"/>
                </a:solidFill>
                <a:ea typeface="ＭＳ Ｐゴシック" pitchFamily="34" charset="-128"/>
              </a:rPr>
              <a:t>PIS</a:t>
            </a:r>
          </a:p>
        </p:txBody>
      </p:sp>
      <p:sp>
        <p:nvSpPr>
          <p:cNvPr id="39" name="Rectangle 38"/>
          <p:cNvSpPr/>
          <p:nvPr/>
        </p:nvSpPr>
        <p:spPr bwMode="auto">
          <a:xfrm>
            <a:off x="251521" y="1628800"/>
            <a:ext cx="1014202" cy="238453"/>
          </a:xfrm>
          <a:prstGeom prst="rect">
            <a:avLst/>
          </a:prstGeom>
          <a:solidFill>
            <a:srgbClr val="3E5AA8"/>
          </a:solidFill>
          <a:ln w="19050" cap="flat" cmpd="sng" algn="ctr">
            <a:solidFill>
              <a:srgbClr val="0070C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fontAlgn="base">
              <a:spcBef>
                <a:spcPct val="0"/>
              </a:spcBef>
              <a:spcAft>
                <a:spcPct val="0"/>
              </a:spcAft>
            </a:pPr>
            <a:r>
              <a:rPr lang="en-GB" sz="1000" b="1" dirty="0">
                <a:solidFill>
                  <a:srgbClr val="FFFFFF"/>
                </a:solidFill>
                <a:ea typeface="ＭＳ Ｐゴシック" pitchFamily="34" charset="-128"/>
              </a:rPr>
              <a:t>Scoping</a:t>
            </a:r>
          </a:p>
        </p:txBody>
      </p:sp>
      <p:sp>
        <p:nvSpPr>
          <p:cNvPr id="40" name="Rectangle 39"/>
          <p:cNvSpPr/>
          <p:nvPr/>
        </p:nvSpPr>
        <p:spPr bwMode="auto">
          <a:xfrm>
            <a:off x="1284015" y="1628800"/>
            <a:ext cx="1895126" cy="238453"/>
          </a:xfrm>
          <a:prstGeom prst="rect">
            <a:avLst/>
          </a:prstGeom>
          <a:solidFill>
            <a:schemeClr val="tx2"/>
          </a:solidFill>
          <a:ln w="19050" cap="flat" cmpd="sng" algn="ctr">
            <a:solidFill>
              <a:srgbClr val="0070C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fontAlgn="base">
              <a:spcBef>
                <a:spcPct val="0"/>
              </a:spcBef>
              <a:spcAft>
                <a:spcPct val="0"/>
              </a:spcAft>
            </a:pPr>
            <a:r>
              <a:rPr lang="en-GB" sz="1000" b="1" dirty="0">
                <a:solidFill>
                  <a:srgbClr val="FFFFFF"/>
                </a:solidFill>
                <a:ea typeface="ＭＳ Ｐゴシック" pitchFamily="34" charset="-128"/>
              </a:rPr>
              <a:t>Initiation</a:t>
            </a:r>
          </a:p>
        </p:txBody>
      </p:sp>
      <p:sp>
        <p:nvSpPr>
          <p:cNvPr id="42" name="Rectangle 41"/>
          <p:cNvSpPr/>
          <p:nvPr/>
        </p:nvSpPr>
        <p:spPr bwMode="auto">
          <a:xfrm>
            <a:off x="3214304" y="1628800"/>
            <a:ext cx="4308624" cy="238453"/>
          </a:xfrm>
          <a:prstGeom prst="rect">
            <a:avLst/>
          </a:prstGeom>
          <a:solidFill>
            <a:srgbClr val="3E5AA8"/>
          </a:solidFill>
          <a:ln w="19050" cap="flat" cmpd="sng" algn="ctr">
            <a:solidFill>
              <a:srgbClr val="0070C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fontAlgn="base">
              <a:spcBef>
                <a:spcPct val="0"/>
              </a:spcBef>
              <a:spcAft>
                <a:spcPct val="0"/>
              </a:spcAft>
            </a:pPr>
            <a:r>
              <a:rPr lang="en-GB" sz="1000" b="1" dirty="0">
                <a:solidFill>
                  <a:srgbClr val="FFFFFF"/>
                </a:solidFill>
                <a:ea typeface="ＭＳ Ｐゴシック" pitchFamily="34" charset="-128"/>
              </a:rPr>
              <a:t>Delivery</a:t>
            </a:r>
          </a:p>
        </p:txBody>
      </p:sp>
      <p:sp>
        <p:nvSpPr>
          <p:cNvPr id="43" name="Rectangle 42"/>
          <p:cNvSpPr/>
          <p:nvPr/>
        </p:nvSpPr>
        <p:spPr bwMode="auto">
          <a:xfrm>
            <a:off x="7559886" y="1628800"/>
            <a:ext cx="1404601" cy="238453"/>
          </a:xfrm>
          <a:prstGeom prst="rect">
            <a:avLst/>
          </a:prstGeom>
          <a:solidFill>
            <a:schemeClr val="tx2"/>
          </a:solidFill>
          <a:ln w="19050" cap="flat" cmpd="sng" algn="ctr">
            <a:solidFill>
              <a:srgbClr val="0070C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fontAlgn="base">
              <a:spcBef>
                <a:spcPct val="0"/>
              </a:spcBef>
              <a:spcAft>
                <a:spcPct val="0"/>
              </a:spcAft>
            </a:pPr>
            <a:r>
              <a:rPr lang="en-GB" sz="1000" b="1" dirty="0">
                <a:solidFill>
                  <a:srgbClr val="FFFFFF"/>
                </a:solidFill>
                <a:ea typeface="ＭＳ Ｐゴシック" pitchFamily="34" charset="-128"/>
              </a:rPr>
              <a:t>Realisation</a:t>
            </a:r>
          </a:p>
        </p:txBody>
      </p:sp>
      <p:sp>
        <p:nvSpPr>
          <p:cNvPr id="51" name="Rectangle 50"/>
          <p:cNvSpPr/>
          <p:nvPr/>
        </p:nvSpPr>
        <p:spPr bwMode="auto">
          <a:xfrm>
            <a:off x="683568" y="3980386"/>
            <a:ext cx="670669" cy="396259"/>
          </a:xfrm>
          <a:prstGeom prst="rect">
            <a:avLst/>
          </a:prstGeom>
          <a:solidFill>
            <a:srgbClr val="68AEE0"/>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fontAlgn="base">
              <a:spcBef>
                <a:spcPct val="0"/>
              </a:spcBef>
              <a:spcAft>
                <a:spcPct val="0"/>
              </a:spcAft>
            </a:pPr>
            <a:r>
              <a:rPr lang="en-GB" sz="700" b="1" dirty="0">
                <a:solidFill>
                  <a:srgbClr val="000000"/>
                </a:solidFill>
                <a:ea typeface="ＭＳ Ｐゴシック" pitchFamily="34" charset="-128"/>
              </a:rPr>
              <a:t>Baselined</a:t>
            </a:r>
          </a:p>
          <a:p>
            <a:pPr algn="ctr" fontAlgn="base">
              <a:spcBef>
                <a:spcPct val="0"/>
              </a:spcBef>
              <a:spcAft>
                <a:spcPct val="0"/>
              </a:spcAft>
            </a:pPr>
            <a:r>
              <a:rPr lang="en-GB" sz="700" b="1" dirty="0">
                <a:solidFill>
                  <a:srgbClr val="000000"/>
                </a:solidFill>
                <a:ea typeface="ＭＳ Ｐゴシック" pitchFamily="34" charset="-128"/>
              </a:rPr>
              <a:t>Scope</a:t>
            </a:r>
          </a:p>
        </p:txBody>
      </p:sp>
      <p:sp>
        <p:nvSpPr>
          <p:cNvPr id="52" name="Rectangle 51"/>
          <p:cNvSpPr/>
          <p:nvPr/>
        </p:nvSpPr>
        <p:spPr bwMode="auto">
          <a:xfrm>
            <a:off x="1331641" y="3980386"/>
            <a:ext cx="504056" cy="396259"/>
          </a:xfrm>
          <a:prstGeom prst="rect">
            <a:avLst/>
          </a:prstGeom>
          <a:solidFill>
            <a:srgbClr val="68AEE0"/>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fontAlgn="base">
              <a:spcBef>
                <a:spcPct val="0"/>
              </a:spcBef>
              <a:spcAft>
                <a:spcPct val="0"/>
              </a:spcAft>
            </a:pPr>
            <a:r>
              <a:rPr lang="en-GB" sz="700" b="1" dirty="0">
                <a:solidFill>
                  <a:srgbClr val="000000"/>
                </a:solidFill>
                <a:ea typeface="ＭＳ Ｐゴシック" pitchFamily="34" charset="-128"/>
              </a:rPr>
              <a:t>Locked</a:t>
            </a:r>
          </a:p>
          <a:p>
            <a:pPr algn="ctr" fontAlgn="base">
              <a:spcBef>
                <a:spcPct val="0"/>
              </a:spcBef>
              <a:spcAft>
                <a:spcPct val="0"/>
              </a:spcAft>
            </a:pPr>
            <a:r>
              <a:rPr lang="en-GB" sz="700" b="1" dirty="0">
                <a:solidFill>
                  <a:srgbClr val="000000"/>
                </a:solidFill>
                <a:ea typeface="ＭＳ Ｐゴシック" pitchFamily="34" charset="-128"/>
              </a:rPr>
              <a:t>Scope</a:t>
            </a:r>
          </a:p>
        </p:txBody>
      </p:sp>
      <p:cxnSp>
        <p:nvCxnSpPr>
          <p:cNvPr id="61" name="Straight Arrow Connector 60"/>
          <p:cNvCxnSpPr/>
          <p:nvPr/>
        </p:nvCxnSpPr>
        <p:spPr bwMode="auto">
          <a:xfrm>
            <a:off x="1037225" y="2503125"/>
            <a:ext cx="0" cy="1440819"/>
          </a:xfrm>
          <a:prstGeom prst="straightConnector1">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Straight Arrow Connector 61"/>
          <p:cNvCxnSpPr/>
          <p:nvPr/>
        </p:nvCxnSpPr>
        <p:spPr bwMode="auto">
          <a:xfrm>
            <a:off x="1691680" y="2467559"/>
            <a:ext cx="0" cy="1511953"/>
          </a:xfrm>
          <a:prstGeom prst="straightConnector1">
            <a:avLst/>
          </a:prstGeom>
          <a:solidFill>
            <a:schemeClr val="accent1">
              <a:alpha val="50000"/>
            </a:schemeClr>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Footer Placeholder 2"/>
          <p:cNvSpPr>
            <a:spLocks noGrp="1"/>
          </p:cNvSpPr>
          <p:nvPr>
            <p:ph type="ftr" sz="quarter" idx="10"/>
          </p:nvPr>
        </p:nvSpPr>
        <p:spPr/>
        <p:txBody>
          <a:bodyPr/>
          <a:lstStyle/>
          <a:p>
            <a:pPr>
              <a:defRPr/>
            </a:pPr>
            <a:fld id="{BFA7C702-C493-4DAC-BD78-6F0393DA4AF0}" type="slidenum">
              <a:rPr lang="en-GB" smtClean="0"/>
              <a:pPr>
                <a:defRPr/>
              </a:pPr>
              <a:t>3</a:t>
            </a:fld>
            <a:endParaRPr lang="en-GB" dirty="0"/>
          </a:p>
        </p:txBody>
      </p:sp>
      <p:sp>
        <p:nvSpPr>
          <p:cNvPr id="56" name="Rectangle 55"/>
          <p:cNvSpPr/>
          <p:nvPr/>
        </p:nvSpPr>
        <p:spPr>
          <a:xfrm>
            <a:off x="768300" y="2568993"/>
            <a:ext cx="1355427" cy="427959"/>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800" dirty="0">
                <a:solidFill>
                  <a:srgbClr val="FFFFFF"/>
                </a:solidFill>
              </a:rPr>
              <a:t>Analysis, IA &amp; HL Design</a:t>
            </a:r>
          </a:p>
        </p:txBody>
      </p:sp>
      <p:sp>
        <p:nvSpPr>
          <p:cNvPr id="25" name="Rectangle 24"/>
          <p:cNvSpPr/>
          <p:nvPr/>
        </p:nvSpPr>
        <p:spPr bwMode="auto">
          <a:xfrm>
            <a:off x="4355976" y="4663162"/>
            <a:ext cx="715714" cy="397133"/>
          </a:xfrm>
          <a:prstGeom prst="rect">
            <a:avLst/>
          </a:prstGeom>
          <a:solidFill>
            <a:schemeClr val="accent6">
              <a:lumMod val="60000"/>
              <a:lumOff val="40000"/>
              <a:alpha val="50000"/>
            </a:schemeClr>
          </a:solidFill>
          <a:ln w="19050" cap="flat" cmpd="sng" algn="ctr">
            <a:solidFill>
              <a:srgbClr val="0070C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fontAlgn="base">
              <a:spcBef>
                <a:spcPct val="0"/>
              </a:spcBef>
              <a:spcAft>
                <a:spcPct val="0"/>
              </a:spcAft>
            </a:pPr>
            <a:r>
              <a:rPr lang="en-GB" sz="800" b="1" dirty="0">
                <a:solidFill>
                  <a:srgbClr val="0070C0"/>
                </a:solidFill>
                <a:ea typeface="ＭＳ Ｐゴシック" pitchFamily="34" charset="-128"/>
              </a:rPr>
              <a:t>System Test</a:t>
            </a:r>
          </a:p>
        </p:txBody>
      </p:sp>
      <p:sp>
        <p:nvSpPr>
          <p:cNvPr id="26" name="Rectangle 25"/>
          <p:cNvSpPr/>
          <p:nvPr/>
        </p:nvSpPr>
        <p:spPr bwMode="auto">
          <a:xfrm>
            <a:off x="5071690" y="4664677"/>
            <a:ext cx="715714" cy="397133"/>
          </a:xfrm>
          <a:prstGeom prst="rect">
            <a:avLst/>
          </a:prstGeom>
          <a:solidFill>
            <a:schemeClr val="accent6">
              <a:lumMod val="60000"/>
              <a:lumOff val="40000"/>
              <a:alpha val="50000"/>
            </a:schemeClr>
          </a:solidFill>
          <a:ln w="19050" cap="flat" cmpd="sng" algn="ctr">
            <a:solidFill>
              <a:srgbClr val="0070C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fontAlgn="base">
              <a:spcBef>
                <a:spcPct val="0"/>
              </a:spcBef>
              <a:spcAft>
                <a:spcPct val="0"/>
              </a:spcAft>
            </a:pPr>
            <a:r>
              <a:rPr lang="en-GB" sz="800" b="1" dirty="0">
                <a:solidFill>
                  <a:srgbClr val="0070C0"/>
                </a:solidFill>
                <a:ea typeface="ＭＳ Ｐゴシック" pitchFamily="34" charset="-128"/>
              </a:rPr>
              <a:t>SIT</a:t>
            </a:r>
          </a:p>
        </p:txBody>
      </p:sp>
      <p:sp>
        <p:nvSpPr>
          <p:cNvPr id="27" name="Rectangle 26"/>
          <p:cNvSpPr/>
          <p:nvPr/>
        </p:nvSpPr>
        <p:spPr bwMode="auto">
          <a:xfrm>
            <a:off x="5787404" y="4663255"/>
            <a:ext cx="715714" cy="397133"/>
          </a:xfrm>
          <a:prstGeom prst="rect">
            <a:avLst/>
          </a:prstGeom>
          <a:solidFill>
            <a:schemeClr val="accent6">
              <a:lumMod val="60000"/>
              <a:lumOff val="40000"/>
              <a:alpha val="50000"/>
            </a:schemeClr>
          </a:solidFill>
          <a:ln w="19050" cap="flat" cmpd="sng" algn="ctr">
            <a:solidFill>
              <a:srgbClr val="0070C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fontAlgn="base">
              <a:spcBef>
                <a:spcPct val="0"/>
              </a:spcBef>
              <a:spcAft>
                <a:spcPct val="0"/>
              </a:spcAft>
            </a:pPr>
            <a:r>
              <a:rPr lang="en-GB" sz="800" b="1" dirty="0">
                <a:solidFill>
                  <a:srgbClr val="0070C0"/>
                </a:solidFill>
                <a:ea typeface="ＭＳ Ｐゴシック" pitchFamily="34" charset="-128"/>
              </a:rPr>
              <a:t>UAT</a:t>
            </a:r>
          </a:p>
        </p:txBody>
      </p:sp>
      <p:sp>
        <p:nvSpPr>
          <p:cNvPr id="28" name="Rectangle 27"/>
          <p:cNvSpPr/>
          <p:nvPr/>
        </p:nvSpPr>
        <p:spPr bwMode="auto">
          <a:xfrm>
            <a:off x="6503118" y="4664676"/>
            <a:ext cx="803786" cy="397133"/>
          </a:xfrm>
          <a:prstGeom prst="rect">
            <a:avLst/>
          </a:prstGeom>
          <a:solidFill>
            <a:schemeClr val="accent6">
              <a:lumMod val="60000"/>
              <a:lumOff val="40000"/>
              <a:alpha val="50000"/>
            </a:schemeClr>
          </a:solidFill>
          <a:ln w="19050" cap="flat" cmpd="sng" algn="ctr">
            <a:solidFill>
              <a:srgbClr val="0070C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algn="ctr" fontAlgn="base">
              <a:spcBef>
                <a:spcPct val="0"/>
              </a:spcBef>
              <a:spcAft>
                <a:spcPct val="0"/>
              </a:spcAft>
            </a:pPr>
            <a:r>
              <a:rPr lang="en-GB" sz="800" b="1" dirty="0">
                <a:solidFill>
                  <a:srgbClr val="0070C0"/>
                </a:solidFill>
                <a:ea typeface="ＭＳ Ｐゴシック" pitchFamily="34" charset="-128"/>
              </a:rPr>
              <a:t>Market Trials</a:t>
            </a:r>
          </a:p>
        </p:txBody>
      </p:sp>
      <p:cxnSp>
        <p:nvCxnSpPr>
          <p:cNvPr id="17" name="Straight Connector 16"/>
          <p:cNvCxnSpPr/>
          <p:nvPr/>
        </p:nvCxnSpPr>
        <p:spPr bwMode="auto">
          <a:xfrm>
            <a:off x="3179141" y="1867253"/>
            <a:ext cx="35163" cy="4389360"/>
          </a:xfrm>
          <a:prstGeom prst="line">
            <a:avLst/>
          </a:prstGeom>
          <a:solidFill>
            <a:schemeClr val="accent1">
              <a:alpha val="50000"/>
            </a:schemeClr>
          </a:solidFill>
          <a:ln w="12700" cap="flat" cmpd="sng" algn="ctr">
            <a:solidFill>
              <a:schemeClr val="accent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p:cNvCxnSpPr/>
          <p:nvPr/>
        </p:nvCxnSpPr>
        <p:spPr bwMode="auto">
          <a:xfrm>
            <a:off x="7487765" y="1939932"/>
            <a:ext cx="35163" cy="4389360"/>
          </a:xfrm>
          <a:prstGeom prst="line">
            <a:avLst/>
          </a:prstGeom>
          <a:solidFill>
            <a:schemeClr val="accent1">
              <a:alpha val="50000"/>
            </a:schemeClr>
          </a:solidFill>
          <a:ln w="12700" cap="flat" cmpd="sng" algn="ctr">
            <a:solidFill>
              <a:schemeClr val="accent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Arrow Connector 5"/>
          <p:cNvCxnSpPr/>
          <p:nvPr/>
        </p:nvCxnSpPr>
        <p:spPr bwMode="auto">
          <a:xfrm>
            <a:off x="1691680" y="3573016"/>
            <a:ext cx="1505042" cy="0"/>
          </a:xfrm>
          <a:prstGeom prst="straightConnector1">
            <a:avLst/>
          </a:prstGeom>
          <a:solidFill>
            <a:schemeClr val="accent1">
              <a:alpha val="50000"/>
            </a:schemeClr>
          </a:solidFill>
          <a:ln w="1587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ular Callout 9"/>
          <p:cNvSpPr/>
          <p:nvPr/>
        </p:nvSpPr>
        <p:spPr bwMode="auto">
          <a:xfrm>
            <a:off x="2483768" y="2279295"/>
            <a:ext cx="1872208" cy="717657"/>
          </a:xfrm>
          <a:prstGeom prst="wedgeRectCallout">
            <a:avLst/>
          </a:prstGeom>
          <a:solidFill>
            <a:srgbClr val="FFFF00">
              <a:alpha val="50000"/>
            </a:srgbClr>
          </a:solidFill>
          <a:ln w="9525" cap="flat" cmpd="sng" algn="ctr">
            <a:solidFill>
              <a:schemeClr val="tx1"/>
            </a:solidFill>
            <a:prstDash val="solid"/>
            <a:round/>
            <a:headEnd type="none" w="med" len="med"/>
            <a:tailEnd type="none" w="med" len="med"/>
          </a:ln>
          <a:effectLst/>
          <a:extLst/>
        </p:spPr>
        <p:txBody>
          <a:bodyPr vert="horz" wrap="squar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700" b="1" dirty="0" smtClean="0">
                <a:latin typeface="Arial" charset="0"/>
              </a:rPr>
              <a:t>NOTE</a:t>
            </a:r>
            <a:r>
              <a:rPr lang="en-GB" sz="700" dirty="0" smtClean="0">
                <a:latin typeface="Arial" charset="0"/>
              </a:rPr>
              <a:t>: Xoserve will share Design documentation through defined releases in R3 Design phase. It is to be noted the release schedule may be impacted by any scope change and design complexity issues</a:t>
            </a:r>
            <a:endParaRPr kumimoji="0" lang="en-GB" sz="700" b="0" i="0" u="none" strike="noStrike" cap="none" normalizeH="0" baseline="0" dirty="0" smtClean="0">
              <a:ln>
                <a:noFill/>
              </a:ln>
              <a:solidFill>
                <a:schemeClr val="tx1"/>
              </a:solidFill>
              <a:effectLst/>
              <a:latin typeface="Arial" charset="0"/>
            </a:endParaRPr>
          </a:p>
        </p:txBody>
      </p:sp>
      <p:sp>
        <p:nvSpPr>
          <p:cNvPr id="11" name="TextBox 10"/>
          <p:cNvSpPr txBox="1"/>
          <p:nvPr/>
        </p:nvSpPr>
        <p:spPr>
          <a:xfrm>
            <a:off x="1740138" y="3558208"/>
            <a:ext cx="1607726" cy="215444"/>
          </a:xfrm>
          <a:prstGeom prst="rect">
            <a:avLst/>
          </a:prstGeom>
          <a:noFill/>
        </p:spPr>
        <p:txBody>
          <a:bodyPr wrap="square" rtlCol="0">
            <a:spAutoFit/>
          </a:bodyPr>
          <a:lstStyle/>
          <a:p>
            <a:r>
              <a:rPr lang="en-GB" sz="800" dirty="0" smtClean="0"/>
              <a:t>CP Design Release Period</a:t>
            </a:r>
            <a:endParaRPr lang="en-GB" sz="800" dirty="0"/>
          </a:p>
        </p:txBody>
      </p:sp>
    </p:spTree>
    <p:extLst>
      <p:ext uri="{BB962C8B-B14F-4D97-AF65-F5344CB8AC3E}">
        <p14:creationId xmlns:p14="http://schemas.microsoft.com/office/powerpoint/2010/main" val="4166872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53</TotalTime>
  <Words>293</Words>
  <Application>Microsoft Office PowerPoint</Application>
  <PresentationFormat>On-screen Show (4:3)</PresentationFormat>
  <Paragraphs>56</Paragraphs>
  <Slides>3</Slides>
  <Notes>0</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xoserve templates</vt:lpstr>
      <vt:lpstr>1_xoserve templates</vt:lpstr>
      <vt:lpstr> Release 3 Scope  &amp; Proposed Plan</vt:lpstr>
      <vt:lpstr>Summary</vt:lpstr>
      <vt:lpstr>Release 3 High Level Delivery timelines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Release 3 Scope  &amp; Proposed Plan</dc:title>
  <dc:creator>National Grid</dc:creator>
  <cp:lastModifiedBy>National Grid</cp:lastModifiedBy>
  <cp:revision>8</cp:revision>
  <dcterms:created xsi:type="dcterms:W3CDTF">2018-01-30T14:11:09Z</dcterms:created>
  <dcterms:modified xsi:type="dcterms:W3CDTF">2018-01-30T15:47:08Z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310856765</vt:i4>
  </property>
  <property fmtid="{D5CDD505-2E9C-101B-9397-08002B2CF9AE}" pid="3" name="_NewReviewCycle">
    <vt:lpwstr/>
  </property>
  <property fmtid="{D5CDD505-2E9C-101B-9397-08002B2CF9AE}" pid="4" name="_EmailSubject">
    <vt:lpwstr>Publications for ChMC</vt:lpwstr>
  </property>
  <property fmtid="{D5CDD505-2E9C-101B-9397-08002B2CF9AE}" pid="5" name="_AuthorEmail">
    <vt:lpwstr>emma.smith@xoserve.com</vt:lpwstr>
  </property>
  <property fmtid="{D5CDD505-2E9C-101B-9397-08002B2CF9AE}" pid="6" name="_AuthorEmailDisplayName">
    <vt:lpwstr>Smith, Emma</vt:lpwstr>
  </property>
  <property fmtid="{D5CDD505-2E9C-101B-9397-08002B2CF9AE}" pid="7" name="_PreviousAdHocReviewCycleID">
    <vt:i4>1537857956</vt:i4>
  </property>
</Properties>
</file>