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724650" cy="98742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E61"/>
    <a:srgbClr val="FFFFFF"/>
    <a:srgbClr val="D2232A"/>
    <a:srgbClr val="68AEE0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39" autoAdjust="0"/>
    <p:restoredTop sz="94660"/>
  </p:normalViewPr>
  <p:slideViewPr>
    <p:cSldViewPr snapToObjects="1">
      <p:cViewPr>
        <p:scale>
          <a:sx n="110" d="100"/>
          <a:sy n="110" d="100"/>
        </p:scale>
        <p:origin x="-222" y="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10"/>
        <p:guide pos="211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8332" y="0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03/01/2018</a:t>
            </a:fld>
            <a:endParaRPr lang="en-GB" dirty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485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8332" y="9378485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332" y="0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r">
              <a:defRPr sz="1200"/>
            </a:lvl1pPr>
          </a:lstStyle>
          <a:p>
            <a:fld id="{6D1A8C79-E0F5-444C-981A-DE8491C3625F}" type="datetimeFigureOut">
              <a:rPr lang="en-GB" smtClean="0"/>
              <a:t>03/01/2018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3763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5" tIns="45373" rIns="90745" bIns="45373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151" y="4690822"/>
            <a:ext cx="5380348" cy="4442939"/>
          </a:xfrm>
          <a:prstGeom prst="rect">
            <a:avLst/>
          </a:prstGeom>
        </p:spPr>
        <p:txBody>
          <a:bodyPr vert="horz" lIns="90745" tIns="45373" rIns="90745" bIns="4537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485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332" y="9378485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r">
              <a:defRPr sz="1200"/>
            </a:lvl1pPr>
          </a:lstStyle>
          <a:p>
            <a:fld id="{E005B922-9648-425E-942A-30A84FD670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632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6308726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59879" y="6427810"/>
            <a:ext cx="6217389" cy="25068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9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RAG Key – Milestones are end </a:t>
            </a:r>
            <a:r>
              <a:rPr kumimoji="0" lang="en-GB" sz="9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dates:</a:t>
            </a:r>
            <a:endParaRPr kumimoji="0" lang="en-GB" sz="24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Flowchart: Decision 7"/>
          <p:cNvSpPr/>
          <p:nvPr/>
        </p:nvSpPr>
        <p:spPr bwMode="auto">
          <a:xfrm>
            <a:off x="5372425" y="6673238"/>
            <a:ext cx="118278" cy="101576"/>
          </a:xfrm>
          <a:prstGeom prst="flowChartDecision">
            <a:avLst/>
          </a:prstGeom>
          <a:solidFill>
            <a:srgbClr val="FF000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Flowchart: Decision 8"/>
          <p:cNvSpPr/>
          <p:nvPr/>
        </p:nvSpPr>
        <p:spPr bwMode="auto">
          <a:xfrm>
            <a:off x="3644168" y="6672127"/>
            <a:ext cx="118278" cy="101576"/>
          </a:xfrm>
          <a:prstGeom prst="flowChartDecision">
            <a:avLst/>
          </a:prstGeom>
          <a:solidFill>
            <a:srgbClr val="FFC00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Flowchart: Decision 9"/>
          <p:cNvSpPr/>
          <p:nvPr/>
        </p:nvSpPr>
        <p:spPr bwMode="auto">
          <a:xfrm>
            <a:off x="2041593" y="6668966"/>
            <a:ext cx="118278" cy="101576"/>
          </a:xfrm>
          <a:prstGeom prst="flowChartDecision">
            <a:avLst/>
          </a:prstGeom>
          <a:solidFill>
            <a:srgbClr val="92D05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Flowchart: Decision 10"/>
          <p:cNvSpPr/>
          <p:nvPr/>
        </p:nvSpPr>
        <p:spPr bwMode="auto">
          <a:xfrm>
            <a:off x="7092698" y="6663712"/>
            <a:ext cx="118278" cy="101576"/>
          </a:xfrm>
          <a:prstGeom prst="flowChartDecision">
            <a:avLst/>
          </a:prstGeom>
          <a:solidFill>
            <a:srgbClr val="0070C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lowchart: Decision 11"/>
          <p:cNvSpPr/>
          <p:nvPr/>
        </p:nvSpPr>
        <p:spPr bwMode="auto">
          <a:xfrm>
            <a:off x="169987" y="6672624"/>
            <a:ext cx="107304" cy="101576"/>
          </a:xfrm>
          <a:prstGeom prst="flowChartDecision">
            <a:avLst/>
          </a:prstGeom>
          <a:solidFill>
            <a:srgbClr val="7030A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46648" y="6622846"/>
            <a:ext cx="1912765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missed</a:t>
            </a:r>
            <a:endParaRPr lang="en-GB" sz="700" dirty="0"/>
          </a:p>
        </p:txBody>
      </p:sp>
      <p:sp>
        <p:nvSpPr>
          <p:cNvPr id="14" name="TextBox 13"/>
          <p:cNvSpPr txBox="1"/>
          <p:nvPr/>
        </p:nvSpPr>
        <p:spPr>
          <a:xfrm>
            <a:off x="3706721" y="6621735"/>
            <a:ext cx="1992316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at risk</a:t>
            </a:r>
            <a:endParaRPr lang="en-GB" sz="700" dirty="0"/>
          </a:p>
        </p:txBody>
      </p:sp>
      <p:sp>
        <p:nvSpPr>
          <p:cNvPr id="15" name="TextBox 14"/>
          <p:cNvSpPr txBox="1"/>
          <p:nvPr/>
        </p:nvSpPr>
        <p:spPr>
          <a:xfrm>
            <a:off x="2111970" y="6618574"/>
            <a:ext cx="2061111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met</a:t>
            </a:r>
            <a:endParaRPr lang="en-GB" sz="700" dirty="0"/>
          </a:p>
        </p:txBody>
      </p:sp>
      <p:sp>
        <p:nvSpPr>
          <p:cNvPr id="16" name="TextBox 15"/>
          <p:cNvSpPr txBox="1"/>
          <p:nvPr/>
        </p:nvSpPr>
        <p:spPr>
          <a:xfrm>
            <a:off x="7161475" y="6622846"/>
            <a:ext cx="1830447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completed</a:t>
            </a:r>
            <a:endParaRPr lang="en-GB" sz="700" dirty="0"/>
          </a:p>
        </p:txBody>
      </p:sp>
      <p:sp>
        <p:nvSpPr>
          <p:cNvPr id="17" name="TextBox 16"/>
          <p:cNvSpPr txBox="1"/>
          <p:nvPr/>
        </p:nvSpPr>
        <p:spPr>
          <a:xfrm>
            <a:off x="237164" y="6622232"/>
            <a:ext cx="1869873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Planning/Milestone date to be confirmed</a:t>
            </a:r>
            <a:endParaRPr lang="en-GB" sz="700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3934297"/>
              </p:ext>
            </p:extLst>
          </p:nvPr>
        </p:nvGraphicFramePr>
        <p:xfrm>
          <a:off x="128769" y="767688"/>
          <a:ext cx="8868468" cy="5061504"/>
        </p:xfrm>
        <a:graphic>
          <a:graphicData uri="http://schemas.openxmlformats.org/drawingml/2006/table">
            <a:tbl>
              <a:tblPr firstRow="1" bandRow="1"/>
              <a:tblGrid>
                <a:gridCol w="1374609"/>
                <a:gridCol w="836374"/>
                <a:gridCol w="768035"/>
                <a:gridCol w="116826"/>
                <a:gridCol w="573745"/>
                <a:gridCol w="773642"/>
                <a:gridCol w="792088"/>
                <a:gridCol w="155505"/>
                <a:gridCol w="573745"/>
                <a:gridCol w="782918"/>
                <a:gridCol w="720080"/>
                <a:gridCol w="218237"/>
                <a:gridCol w="116826"/>
                <a:gridCol w="348183"/>
                <a:gridCol w="717655"/>
              </a:tblGrid>
              <a:tr h="21304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GB" sz="1100" b="1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1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January 2018</a:t>
                      </a:r>
                      <a:endParaRPr lang="en-GB" sz="11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1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Overall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Project RAG Status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8356">
                <a:tc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Time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Risks and Issues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Cost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Resources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737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RAG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Status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0" dirty="0" smtClean="0">
                          <a:latin typeface="+mn-lt"/>
                        </a:rPr>
                        <a:t>G</a:t>
                      </a:r>
                      <a:endParaRPr lang="en-GB" sz="1200" b="0" dirty="0"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6591">
                <a:tc gridSpan="1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Status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Explanation</a:t>
                      </a: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424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Objective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1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Release delivery is for a scope of 4 CRs to meet business process ‘need dates’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140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Time</a:t>
                      </a:r>
                    </a:p>
                    <a:p>
                      <a:pPr algn="ctr"/>
                      <a:endParaRPr lang="en-GB" sz="11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1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Post Implementation Support progressing as per plan and tracking Green for exit on 05/01/18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Process ‘First Usage’ of delivered changes being monitored on a daily basis and business scenarios assured when triggered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Knowledge Transfer to IS Operations complete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Application Handover on track to complete on 05/01/18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Change Completion Report planned for delivery to </a:t>
                      </a:r>
                      <a:r>
                        <a:rPr kumimoji="0" lang="en-US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ChMC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at the February meeting scheduled for 07/02/18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690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1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Risk that PIS will be extended should any issues be identified as a result of the first usage of business processes impacted by the R1.1 changes not being assured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28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1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Full</a:t>
                      </a: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project c</a:t>
                      </a: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osts are within the approved sanction of the R1.1 BER.</a:t>
                      </a: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</a:t>
                      </a: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</a:t>
                      </a: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Change Completion Report will confirm any reason for any variance between the approved and actual costs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3961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1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All internal resource requirements have been met as and when required. During PIS there is a minimal need to utilise SME resources, this is being monitored and any requirements captured via the resource allocation process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3961">
                <a:tc>
                  <a:txBody>
                    <a:bodyPr/>
                    <a:lstStyle/>
                    <a:p>
                      <a:pPr algn="ctr"/>
                      <a:endParaRPr lang="en-GB" sz="11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Scoping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Delivery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Realisation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3961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Stage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Prioritisation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Defined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Funding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Analysis and HLD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Detailed Design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Build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Imp.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PIS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3961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Plan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07/06/17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07/06/17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11/08/17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Early July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Early July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01/09/17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Oct 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Nov 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Nov 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Dec 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3961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Plan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07/06/17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24/07/17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24/07/17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15/07/17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15/07/17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16/10/17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10/11/17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06/12/17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08/12/17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05/01/18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5425" y="44624"/>
            <a:ext cx="8688388" cy="648072"/>
          </a:xfrm>
        </p:spPr>
        <p:txBody>
          <a:bodyPr/>
          <a:lstStyle/>
          <a:p>
            <a:r>
              <a:rPr lang="en-GB" sz="2000" dirty="0"/>
              <a:t>xrn4340 </a:t>
            </a:r>
            <a:r>
              <a:rPr lang="en-GB" sz="2000" dirty="0" smtClean="0"/>
              <a:t>– UK Link Future Release 1.1</a:t>
            </a:r>
          </a:p>
        </p:txBody>
      </p:sp>
    </p:spTree>
    <p:extLst>
      <p:ext uri="{BB962C8B-B14F-4D97-AF65-F5344CB8AC3E}">
        <p14:creationId xmlns:p14="http://schemas.microsoft.com/office/powerpoint/2010/main" val="281416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8545E1A-EA83-463B-B744-ADE3D05E8049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  <ds:schemaRef ds:uri="http://purl.org/dc/dcmitype/"/>
    <ds:schemaRef ds:uri="http://schemas.openxmlformats.org/package/2006/metadata/core-properties"/>
    <ds:schemaRef ds:uri="2a985eae-c12e-416e-9833-85f34b1ee04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6026</TotalTime>
  <Words>297</Words>
  <Application>Microsoft Office PowerPoint</Application>
  <PresentationFormat>On-screen Show (4:3)</PresentationFormat>
  <Paragraphs>71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xoserve templates</vt:lpstr>
      <vt:lpstr>xrn4340 – UK Link Future Release 1.1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National Grid</cp:lastModifiedBy>
  <cp:revision>192</cp:revision>
  <cp:lastPrinted>2017-12-27T14:08:06Z</cp:lastPrinted>
  <dcterms:created xsi:type="dcterms:W3CDTF">2011-09-20T14:58:41Z</dcterms:created>
  <dcterms:modified xsi:type="dcterms:W3CDTF">2018-01-03T12:01:43Z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-242043394</vt:i4>
  </property>
  <property fmtid="{D5CDD505-2E9C-101B-9397-08002B2CF9AE}" pid="4" name="_NewReviewCycle">
    <vt:lpwstr/>
  </property>
  <property fmtid="{D5CDD505-2E9C-101B-9397-08002B2CF9AE}" pid="5" name="_EmailSubject">
    <vt:lpwstr>FW: R1.1 ChMC Dashboard for January Meeting</vt:lpwstr>
  </property>
  <property fmtid="{D5CDD505-2E9C-101B-9397-08002B2CF9AE}" pid="6" name="_AuthorEmail">
    <vt:lpwstr>edward.m.healy@xoserve.com</vt:lpwstr>
  </property>
  <property fmtid="{D5CDD505-2E9C-101B-9397-08002B2CF9AE}" pid="7" name="_AuthorEmailDisplayName">
    <vt:lpwstr>Healy, Ed M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-1287348783</vt:i4>
  </property>
</Properties>
</file>