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656" r:id="rId3"/>
    <p:sldMasterId id="2147483657" r:id="rId4"/>
    <p:sldMasterId id="2147483659" r:id="rId5"/>
  </p:sldMasterIdLst>
  <p:notesMasterIdLst>
    <p:notesMasterId r:id="rId18"/>
  </p:notesMasterIdLst>
  <p:handoutMasterIdLst>
    <p:handoutMasterId r:id="rId19"/>
  </p:handoutMasterIdLst>
  <p:sldIdLst>
    <p:sldId id="402" r:id="rId6"/>
    <p:sldId id="397" r:id="rId7"/>
    <p:sldId id="396" r:id="rId8"/>
    <p:sldId id="399" r:id="rId9"/>
    <p:sldId id="400" r:id="rId10"/>
    <p:sldId id="401" r:id="rId11"/>
    <p:sldId id="403" r:id="rId12"/>
    <p:sldId id="388" r:id="rId13"/>
    <p:sldId id="389" r:id="rId14"/>
    <p:sldId id="390" r:id="rId15"/>
    <p:sldId id="391" r:id="rId16"/>
    <p:sldId id="392" r:id="rId17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40000"/>
      </a:spcBef>
      <a:spcAft>
        <a:spcPct val="0"/>
      </a:spcAft>
      <a:buClr>
        <a:schemeClr val="accent2"/>
      </a:buClr>
      <a:buFont typeface="Times New Roman" pitchFamily="18" charset="0"/>
      <a:buChar char="•"/>
      <a:defRPr sz="1600" kern="1200">
        <a:solidFill>
          <a:schemeClr val="tx1"/>
        </a:solidFill>
        <a:latin typeface="Univers 55" pitchFamily="2" charset="0"/>
        <a:ea typeface="+mn-ea"/>
        <a:cs typeface="Arial" charset="0"/>
      </a:defRPr>
    </a:lvl1pPr>
    <a:lvl2pPr marL="457200" algn="l" rtl="0" fontAlgn="base">
      <a:spcBef>
        <a:spcPct val="40000"/>
      </a:spcBef>
      <a:spcAft>
        <a:spcPct val="0"/>
      </a:spcAft>
      <a:buClr>
        <a:schemeClr val="accent2"/>
      </a:buClr>
      <a:buFont typeface="Times New Roman" pitchFamily="18" charset="0"/>
      <a:buChar char="•"/>
      <a:defRPr sz="1600" kern="1200">
        <a:solidFill>
          <a:schemeClr val="tx1"/>
        </a:solidFill>
        <a:latin typeface="Univers 55" pitchFamily="2" charset="0"/>
        <a:ea typeface="+mn-ea"/>
        <a:cs typeface="Arial" charset="0"/>
      </a:defRPr>
    </a:lvl2pPr>
    <a:lvl3pPr marL="914400" algn="l" rtl="0" fontAlgn="base">
      <a:spcBef>
        <a:spcPct val="40000"/>
      </a:spcBef>
      <a:spcAft>
        <a:spcPct val="0"/>
      </a:spcAft>
      <a:buClr>
        <a:schemeClr val="accent2"/>
      </a:buClr>
      <a:buFont typeface="Times New Roman" pitchFamily="18" charset="0"/>
      <a:buChar char="•"/>
      <a:defRPr sz="1600" kern="1200">
        <a:solidFill>
          <a:schemeClr val="tx1"/>
        </a:solidFill>
        <a:latin typeface="Univers 55" pitchFamily="2" charset="0"/>
        <a:ea typeface="+mn-ea"/>
        <a:cs typeface="Arial" charset="0"/>
      </a:defRPr>
    </a:lvl3pPr>
    <a:lvl4pPr marL="1371600" algn="l" rtl="0" fontAlgn="base">
      <a:spcBef>
        <a:spcPct val="40000"/>
      </a:spcBef>
      <a:spcAft>
        <a:spcPct val="0"/>
      </a:spcAft>
      <a:buClr>
        <a:schemeClr val="accent2"/>
      </a:buClr>
      <a:buFont typeface="Times New Roman" pitchFamily="18" charset="0"/>
      <a:buChar char="•"/>
      <a:defRPr sz="1600" kern="1200">
        <a:solidFill>
          <a:schemeClr val="tx1"/>
        </a:solidFill>
        <a:latin typeface="Univers 55" pitchFamily="2" charset="0"/>
        <a:ea typeface="+mn-ea"/>
        <a:cs typeface="Arial" charset="0"/>
      </a:defRPr>
    </a:lvl4pPr>
    <a:lvl5pPr marL="1828800" algn="l" rtl="0" fontAlgn="base">
      <a:spcBef>
        <a:spcPct val="40000"/>
      </a:spcBef>
      <a:spcAft>
        <a:spcPct val="0"/>
      </a:spcAft>
      <a:buClr>
        <a:schemeClr val="accent2"/>
      </a:buClr>
      <a:buFont typeface="Times New Roman" pitchFamily="18" charset="0"/>
      <a:buChar char="•"/>
      <a:defRPr sz="1600" kern="1200">
        <a:solidFill>
          <a:schemeClr val="tx1"/>
        </a:solidFill>
        <a:latin typeface="Univers 55" pitchFamily="2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Univers 55" pitchFamily="2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Univers 55" pitchFamily="2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Univers 55" pitchFamily="2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Univers 55" pitchFamily="2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88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99"/>
    <a:srgbClr val="004731"/>
    <a:srgbClr val="FF9F13"/>
    <a:srgbClr val="CCECFF"/>
    <a:srgbClr val="CCFFCC"/>
    <a:srgbClr val="FFCCCC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3" autoAdjust="0"/>
    <p:restoredTop sz="96454" autoAdjust="0"/>
  </p:normalViewPr>
  <p:slideViewPr>
    <p:cSldViewPr>
      <p:cViewPr>
        <p:scale>
          <a:sx n="120" d="100"/>
          <a:sy n="120" d="100"/>
        </p:scale>
        <p:origin x="-912" y="180"/>
      </p:cViewPr>
      <p:guideLst>
        <p:guide orient="horz" pos="1888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979FE695-8394-49F8-8094-CAFCDA4787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09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60450" y="4689475"/>
            <a:ext cx="4695825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BF3B9963-65D9-4114-8CC2-C2C471B762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30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Univers 45 Light" pitchFamily="2" charset="0"/>
        <a:ea typeface="+mn-ea"/>
        <a:cs typeface="Arial" charset="0"/>
      </a:defRPr>
    </a:lvl1pPr>
    <a:lvl2pPr marL="176213" indent="-174625"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Univers 45 Light" pitchFamily="2" charset="0"/>
      <a:buChar char="•"/>
      <a:defRPr kumimoji="1" sz="1200" kern="1200">
        <a:solidFill>
          <a:schemeClr val="tx1"/>
        </a:solidFill>
        <a:latin typeface="Univers 45 Light" pitchFamily="2" charset="0"/>
        <a:ea typeface="+mn-ea"/>
        <a:cs typeface="Arial" charset="0"/>
      </a:defRPr>
    </a:lvl2pPr>
    <a:lvl3pPr marL="352425" indent="-174625"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Arial" charset="0"/>
      <a:buChar char="−"/>
      <a:defRPr kumimoji="1" sz="1200" kern="1200">
        <a:solidFill>
          <a:schemeClr val="tx1"/>
        </a:solidFill>
        <a:latin typeface="Univers 45 Light" pitchFamily="2" charset="0"/>
        <a:ea typeface="+mn-ea"/>
        <a:cs typeface="Arial" charset="0"/>
      </a:defRPr>
    </a:lvl3pPr>
    <a:lvl4pPr marL="527050" indent="-173038"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Arial" charset="0"/>
      <a:buChar char="−"/>
      <a:defRPr kumimoji="1" sz="1200" kern="1200">
        <a:solidFill>
          <a:schemeClr val="tx1"/>
        </a:solidFill>
        <a:latin typeface="Univers 45 Light" pitchFamily="2" charset="0"/>
        <a:ea typeface="+mn-ea"/>
        <a:cs typeface="Arial" charset="0"/>
      </a:defRPr>
    </a:lvl4pPr>
    <a:lvl5pPr marL="703263" indent="-174625"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Arial" charset="0"/>
      <a:buChar char="−"/>
      <a:defRPr kumimoji="1" sz="1200" kern="1200">
        <a:solidFill>
          <a:schemeClr val="tx1"/>
        </a:solidFill>
        <a:latin typeface="Univers 45 Light" pitchFamily="2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246563"/>
            <a:ext cx="6945313" cy="1617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95263"/>
            <a:ext cx="13366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6263" y="5543550"/>
            <a:ext cx="4649787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4251325"/>
            <a:ext cx="6945313" cy="1612900"/>
          </a:xfrm>
          <a:solidFill>
            <a:schemeClr val="accent2"/>
          </a:solidFill>
        </p:spPr>
        <p:txBody>
          <a:bodyPr lIns="576000" rIns="36000" bIns="360000"/>
          <a:lstStyle>
            <a:lvl1pPr>
              <a:defRPr sz="2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8273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7850" y="5543550"/>
            <a:ext cx="4664075" cy="647700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3600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14743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047E-2AEE-482B-A8AF-27BBC33620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0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72163" y="230188"/>
            <a:ext cx="1957387" cy="6256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30188"/>
            <a:ext cx="5719763" cy="6256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C21B-692C-4EDC-8C97-A4E4E61399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94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97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727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39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5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24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233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94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35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DDA3F-9DE8-4C0E-8CC7-39B1EC618F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42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191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073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21717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00200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82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23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94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907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736725"/>
            <a:ext cx="3565525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2438" y="1736725"/>
            <a:ext cx="3565525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14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27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41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66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97EF-B821-40B1-8078-64041DF07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420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399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713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41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72163" y="230188"/>
            <a:ext cx="1957387" cy="6256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30188"/>
            <a:ext cx="5719763" cy="6256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51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95263"/>
            <a:ext cx="13366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246563"/>
            <a:ext cx="6945313" cy="16176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76263" y="5543550"/>
            <a:ext cx="4649787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83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251325"/>
            <a:ext cx="6945313" cy="1612900"/>
          </a:xfrm>
        </p:spPr>
        <p:txBody>
          <a:bodyPr lIns="575947" rIns="35997" bIns="359967"/>
          <a:lstStyle>
            <a:lvl1pPr>
              <a:defRPr sz="26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833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7850" y="5543550"/>
            <a:ext cx="4664075" cy="647700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35997" anchor="ctr"/>
          <a:lstStyle>
            <a:lvl1pPr marL="0" inden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1083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28C4C-9791-4F37-96F5-195E778268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66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1573-3C4B-4C05-B086-CAE0859750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62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736725"/>
            <a:ext cx="3565525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2438" y="1736725"/>
            <a:ext cx="3565525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E190-2132-4E54-B4BA-D88EBD3A8E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99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EAE74-07EE-48A3-949E-B089110382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374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31723-DA7F-46CB-90FC-334E21E4D1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52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736725"/>
            <a:ext cx="3565525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2438" y="1736725"/>
            <a:ext cx="3565525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E22B1-D8C5-4EDD-8C54-DCFDB1F723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15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BCF87-B5F4-465B-99C6-549F769831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28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2EA19-5B87-48ED-8A15-C2FF2E8606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83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E7706-867C-4367-AADB-9689967061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150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36DA-BF83-443C-8C62-200D4B14DB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25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72163" y="0"/>
            <a:ext cx="1957387" cy="6486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5719763" cy="6486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1B1A-2FD3-4B85-90CB-90AE175EFE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453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251325"/>
            <a:ext cx="6945313" cy="16129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7933" tIns="49048" rIns="38621" bIns="386208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2400">
              <a:latin typeface="Arial Narrow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7850" y="5543550"/>
            <a:ext cx="4664075" cy="647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8097" tIns="49048" rIns="38621" bIns="49048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2400">
              <a:latin typeface="Arial Narrow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95263"/>
            <a:ext cx="13366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638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D27C-8B3A-4E39-B058-859FE9AB1A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49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2035-E534-40C2-8BD0-A3F520639C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31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1293813"/>
            <a:ext cx="4144963" cy="5097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293813"/>
            <a:ext cx="4144962" cy="5097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541F-0440-4C01-A7CB-8654C8B5C2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97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E6BE-8597-4554-A04F-C1EE74D41E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5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BB7E3-E0FD-4D91-8325-379B2CB941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51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7E21-9CCB-4FDD-B3E9-2988CF5A73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9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4A99-83E6-4C89-8231-CA07F1FA9C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062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B676-0926-4E05-9F52-BC2D50575C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84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CF84F-8E83-433E-A54F-D2EE8E63B5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4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9F54-162C-4879-B4C9-ADEEC964A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38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49263"/>
            <a:ext cx="2111375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250" y="449263"/>
            <a:ext cx="6181725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7C87-0B3D-4766-A4D3-513EF0616F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0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E557-2935-4A93-A386-BF629C1D62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15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4B24C-36E9-4B77-8EA5-81CD8F0556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51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06465-496C-4F8C-94D4-3EB8DF202E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2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0ABB-5C6D-4D65-8E5C-D7750150DC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9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31775"/>
            <a:ext cx="7834313" cy="928688"/>
          </a:xfrm>
          <a:prstGeom prst="rect">
            <a:avLst/>
          </a:prstGeom>
          <a:solidFill>
            <a:srgbClr val="7FA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30188"/>
            <a:ext cx="78295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133350"/>
            <a:ext cx="908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36725"/>
            <a:ext cx="728345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6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92888" y="6626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>
                <a:solidFill>
                  <a:schemeClr val="tx2"/>
                </a:solidFill>
                <a:latin typeface="Univers 45 Light" pitchFamily="2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6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08550" y="6626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>
                <a:solidFill>
                  <a:schemeClr val="tx2"/>
                </a:solidFill>
                <a:latin typeface="Univers 45 Light" pitchFamily="2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6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9450" y="6626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>
                <a:solidFill>
                  <a:schemeClr val="tx2"/>
                </a:solidFill>
                <a:latin typeface="Univers 45 Light" pitchFamily="2" charset="0"/>
                <a:cs typeface="Arial" charset="0"/>
              </a:defRPr>
            </a:lvl1pPr>
          </a:lstStyle>
          <a:p>
            <a:pPr>
              <a:defRPr/>
            </a:pPr>
            <a:fld id="{4D3B3A94-4EF3-42BD-A022-45CA37CCEF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28" r:id="rId2"/>
    <p:sldLayoutId id="2147485329" r:id="rId3"/>
    <p:sldLayoutId id="2147485330" r:id="rId4"/>
    <p:sldLayoutId id="2147485331" r:id="rId5"/>
    <p:sldLayoutId id="2147485332" r:id="rId6"/>
    <p:sldLayoutId id="2147485333" r:id="rId7"/>
    <p:sldLayoutId id="2147485334" r:id="rId8"/>
    <p:sldLayoutId id="2147485335" r:id="rId9"/>
    <p:sldLayoutId id="2147485336" r:id="rId10"/>
    <p:sldLayoutId id="21474853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55" pitchFamily="2" charset="0"/>
          <a:cs typeface="Arial" charset="0"/>
        </a:defRPr>
      </a:lvl9pPr>
    </p:titleStyle>
    <p:bodyStyle>
      <a:lvl1pPr marL="274638" indent="-274638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Univers 45 Light" pitchFamily="2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49275" indent="-273050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2pPr>
      <a:lvl3pPr marL="808038" indent="-2571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3pPr>
      <a:lvl4pPr marL="1082675" indent="-273050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4pPr>
      <a:lvl5pPr marL="1355725" indent="-271463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5pPr>
      <a:lvl6pPr marL="1812925" indent="-271463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270125" indent="-271463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2727325" indent="-271463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184525" indent="-271463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4605338"/>
            <a:ext cx="7831138" cy="900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8" r:id="rId1"/>
    <p:sldLayoutId id="2147485339" r:id="rId2"/>
    <p:sldLayoutId id="2147485340" r:id="rId3"/>
    <p:sldLayoutId id="2147485341" r:id="rId4"/>
    <p:sldLayoutId id="2147485342" r:id="rId5"/>
    <p:sldLayoutId id="2147485343" r:id="rId6"/>
    <p:sldLayoutId id="2147485344" r:id="rId7"/>
    <p:sldLayoutId id="2147485345" r:id="rId8"/>
    <p:sldLayoutId id="2147485346" r:id="rId9"/>
    <p:sldLayoutId id="2147485347" r:id="rId10"/>
    <p:sldLayoutId id="214748534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 55" pitchFamily="2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 55" pitchFamily="2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 55" pitchFamily="2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 55" pitchFamily="2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 55" pitchFamily="2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 55" pitchFamily="2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 55" pitchFamily="2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 55" pitchFamily="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268288" indent="-2667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Font typeface="Univers 45 Light" pitchFamily="2" charset="0"/>
        <a:buChar char="•"/>
        <a:defRPr>
          <a:solidFill>
            <a:schemeClr val="bg1"/>
          </a:solidFill>
          <a:latin typeface="+mn-lt"/>
          <a:cs typeface="+mn-cs"/>
        </a:defRPr>
      </a:lvl2pPr>
      <a:lvl3pPr marL="552450" indent="-282575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Font typeface="Symbol" pitchFamily="18" charset="2"/>
        <a:buChar char="-"/>
        <a:defRPr>
          <a:solidFill>
            <a:schemeClr val="bg1"/>
          </a:solidFill>
          <a:latin typeface="+mn-lt"/>
          <a:cs typeface="+mn-cs"/>
        </a:defRPr>
      </a:lvl3pPr>
      <a:lvl4pPr marL="803275" indent="-249238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Font typeface="Symbol" pitchFamily="18" charset="2"/>
        <a:buChar char="-"/>
        <a:defRPr>
          <a:solidFill>
            <a:schemeClr val="bg1"/>
          </a:solidFill>
          <a:latin typeface="+mn-lt"/>
          <a:cs typeface="+mn-cs"/>
        </a:defRPr>
      </a:lvl4pPr>
      <a:lvl5pPr marL="1071563" indent="-2667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Font typeface="Symbol" pitchFamily="18" charset="2"/>
        <a:buChar char="-"/>
        <a:defRPr>
          <a:solidFill>
            <a:schemeClr val="bg1"/>
          </a:solidFill>
          <a:latin typeface="+mn-lt"/>
          <a:cs typeface="+mn-cs"/>
        </a:defRPr>
      </a:lvl5pPr>
      <a:lvl6pPr marL="1528763" indent="-266700" algn="l" rtl="0" fontAlgn="base">
        <a:spcBef>
          <a:spcPct val="50000"/>
        </a:spcBef>
        <a:spcAft>
          <a:spcPct val="0"/>
        </a:spcAft>
        <a:buClr>
          <a:schemeClr val="bg1"/>
        </a:buClr>
        <a:buFont typeface="Symbol" pitchFamily="18" charset="2"/>
        <a:buChar char="-"/>
        <a:defRPr>
          <a:solidFill>
            <a:schemeClr val="bg1"/>
          </a:solidFill>
          <a:latin typeface="+mn-lt"/>
          <a:cs typeface="+mn-cs"/>
        </a:defRPr>
      </a:lvl6pPr>
      <a:lvl7pPr marL="1985963" indent="-266700" algn="l" rtl="0" fontAlgn="base">
        <a:spcBef>
          <a:spcPct val="50000"/>
        </a:spcBef>
        <a:spcAft>
          <a:spcPct val="0"/>
        </a:spcAft>
        <a:buClr>
          <a:schemeClr val="bg1"/>
        </a:buClr>
        <a:buFont typeface="Symbol" pitchFamily="18" charset="2"/>
        <a:buChar char="-"/>
        <a:defRPr>
          <a:solidFill>
            <a:schemeClr val="bg1"/>
          </a:solidFill>
          <a:latin typeface="+mn-lt"/>
          <a:cs typeface="+mn-cs"/>
        </a:defRPr>
      </a:lvl7pPr>
      <a:lvl8pPr marL="2443163" indent="-266700" algn="l" rtl="0" fontAlgn="base">
        <a:spcBef>
          <a:spcPct val="50000"/>
        </a:spcBef>
        <a:spcAft>
          <a:spcPct val="0"/>
        </a:spcAft>
        <a:buClr>
          <a:schemeClr val="bg1"/>
        </a:buClr>
        <a:buFont typeface="Symbol" pitchFamily="18" charset="2"/>
        <a:buChar char="-"/>
        <a:defRPr>
          <a:solidFill>
            <a:schemeClr val="bg1"/>
          </a:solidFill>
          <a:latin typeface="+mn-lt"/>
          <a:cs typeface="+mn-cs"/>
        </a:defRPr>
      </a:lvl8pPr>
      <a:lvl9pPr marL="2900363" indent="-266700" algn="l" rtl="0" fontAlgn="base">
        <a:spcBef>
          <a:spcPct val="50000"/>
        </a:spcBef>
        <a:spcAft>
          <a:spcPct val="0"/>
        </a:spcAft>
        <a:buClr>
          <a:schemeClr val="bg1"/>
        </a:buClr>
        <a:buFont typeface="Symbol" pitchFamily="18" charset="2"/>
        <a:buChar char="-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133350"/>
            <a:ext cx="908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31775"/>
            <a:ext cx="7834313" cy="928688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2000">
              <a:solidFill>
                <a:srgbClr val="007833"/>
              </a:solidFill>
              <a:latin typeface="Univers 45 Light" pitchFamily="2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230188"/>
            <a:ext cx="7829550" cy="9302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36725"/>
            <a:ext cx="728345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  <p:sldLayoutId id="2147485352" r:id="rId4"/>
    <p:sldLayoutId id="2147485353" r:id="rId5"/>
    <p:sldLayoutId id="2147485354" r:id="rId6"/>
    <p:sldLayoutId id="2147485355" r:id="rId7"/>
    <p:sldLayoutId id="2147485356" r:id="rId8"/>
    <p:sldLayoutId id="2147485357" r:id="rId9"/>
    <p:sldLayoutId id="2147485358" r:id="rId10"/>
    <p:sldLayoutId id="21474853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9pPr>
    </p:titleStyle>
    <p:bodyStyle>
      <a:lvl1pPr marL="274638" indent="-274638" algn="l" rtl="0" eaLnBrk="0" fontAlgn="base" hangingPunct="0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9275" indent="-273050" algn="l" rtl="0" eaLnBrk="0" fontAlgn="base" hangingPunct="0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2pPr>
      <a:lvl3pPr marL="808038" indent="-257175" algn="l" rtl="0" eaLnBrk="0" fontAlgn="base" hangingPunct="0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4pPr>
      <a:lvl5pPr marL="1355725" indent="-271463" algn="l" rtl="0" eaLnBrk="0" fontAlgn="base" hangingPunct="0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5pPr>
      <a:lvl6pPr marL="1812925" indent="-271463" algn="l" rtl="0" fontAlgn="base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6pPr>
      <a:lvl7pPr marL="2270125" indent="-271463" algn="l" rtl="0" fontAlgn="base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7pPr>
      <a:lvl8pPr marL="2727325" indent="-271463" algn="l" rtl="0" fontAlgn="base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8pPr>
      <a:lvl9pPr marL="3184525" indent="-271463" algn="l" rtl="0" fontAlgn="base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2" b="6882"/>
          <a:stretch>
            <a:fillRect/>
          </a:stretch>
        </p:blipFill>
        <p:spPr bwMode="auto">
          <a:xfrm>
            <a:off x="8027988" y="0"/>
            <a:ext cx="908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31775"/>
            <a:ext cx="7834313" cy="4191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29550" cy="62706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95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36725"/>
            <a:ext cx="728345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2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A1F6E9-A729-4733-A4E9-C54A1BA5DB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016ADBE9-5FF4-4BAE-A312-6255C53CF5F1}" type="slidenum">
              <a:rPr lang="en-GB" sz="1400"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4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60" r:id="rId2"/>
    <p:sldLayoutId id="2147485361" r:id="rId3"/>
    <p:sldLayoutId id="2147485362" r:id="rId4"/>
    <p:sldLayoutId id="2147485363" r:id="rId5"/>
    <p:sldLayoutId id="2147485364" r:id="rId6"/>
    <p:sldLayoutId id="2147485365" r:id="rId7"/>
    <p:sldLayoutId id="2147485366" r:id="rId8"/>
    <p:sldLayoutId id="2147485367" r:id="rId9"/>
    <p:sldLayoutId id="2147485368" r:id="rId10"/>
    <p:sldLayoutId id="21474853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45 Light" pitchFamily="2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45 Light" pitchFamily="2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45 Light" pitchFamily="2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45 Light" pitchFamily="2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45 Light" pitchFamily="2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45 Light" pitchFamily="2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45 Light" pitchFamily="2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Univers 45 Light" pitchFamily="2" charset="0"/>
          <a:cs typeface="Arial" charset="0"/>
        </a:defRPr>
      </a:lvl9pPr>
    </p:titleStyle>
    <p:bodyStyle>
      <a:lvl1pPr marL="274638" indent="-274638" algn="l" rtl="0" eaLnBrk="0" fontAlgn="base" hangingPunct="0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9275" indent="-273050" algn="l" rtl="0" eaLnBrk="0" fontAlgn="base" hangingPunct="0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2pPr>
      <a:lvl3pPr marL="808038" indent="-257175" algn="l" rtl="0" eaLnBrk="0" fontAlgn="base" hangingPunct="0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4pPr>
      <a:lvl5pPr marL="1355725" indent="-271463" algn="l" rtl="0" eaLnBrk="0" fontAlgn="base" hangingPunct="0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5pPr>
      <a:lvl6pPr marL="1812925" indent="-271463" algn="l" rtl="0" fontAlgn="base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6pPr>
      <a:lvl7pPr marL="2270125" indent="-271463" algn="l" rtl="0" fontAlgn="base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7pPr>
      <a:lvl8pPr marL="2727325" indent="-271463" algn="l" rtl="0" fontAlgn="base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8pPr>
      <a:lvl9pPr marL="3184525" indent="-271463" algn="l" rtl="0" fontAlgn="base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800" tIns="46800" rIns="46800" bIns="4680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US" sz="240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293813"/>
            <a:ext cx="8442325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1" smtClean="0"/>
              <a:t>Click to edit master</a:t>
            </a:r>
            <a:r>
              <a:rPr lang="en-CA" altLang="zh-CN" smtClean="0"/>
              <a:t> </a:t>
            </a:r>
            <a:r>
              <a:rPr lang="en-CA" noProof="1" smtClean="0"/>
              <a:t>text styles</a:t>
            </a:r>
          </a:p>
          <a:p>
            <a:pPr lvl="1"/>
            <a:r>
              <a:rPr lang="en-CA" noProof="1" smtClean="0"/>
              <a:t>Second level</a:t>
            </a:r>
          </a:p>
          <a:p>
            <a:pPr lvl="2"/>
            <a:r>
              <a:rPr lang="en-CA" noProof="1" smtClean="0"/>
              <a:t>Third level</a:t>
            </a:r>
            <a:endParaRPr lang="en-CA" altLang="zh-CN" smtClean="0"/>
          </a:p>
          <a:p>
            <a:pPr lvl="3"/>
            <a:r>
              <a:rPr lang="en-CA" altLang="zh-CN" smtClean="0"/>
              <a:t>Fourth level</a:t>
            </a:r>
            <a:endParaRPr lang="en-CA" noProof="1" smtClean="0"/>
          </a:p>
        </p:txBody>
      </p:sp>
      <p:sp>
        <p:nvSpPr>
          <p:cNvPr id="10936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2175" y="6453188"/>
            <a:ext cx="29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4317" rIns="0" bIns="44317" numCol="1" anchor="ctr" anchorCtr="0" compatLnSpc="1">
            <a:prstTxWarp prst="textNoShape">
              <a:avLst/>
            </a:prstTxWarp>
          </a:bodyPr>
          <a:lstStyle>
            <a:lvl1pPr defTabSz="881063" eaLnBrk="0" hangingPunct="0">
              <a:spcBef>
                <a:spcPct val="0"/>
              </a:spcBef>
              <a:buClrTx/>
              <a:buFontTx/>
              <a:buNone/>
              <a:defRPr sz="1000" noProof="1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5AE2333-E5F3-4694-BA7E-C33595BAB583}" type="slidenum">
              <a:rPr/>
              <a:pPr>
                <a:defRPr/>
              </a:pPr>
              <a:t>‹#›</a:t>
            </a:fld>
            <a:endParaRPr lang="en-GB"/>
          </a:p>
        </p:txBody>
      </p:sp>
      <p:sp>
        <p:nvSpPr>
          <p:cNvPr id="1093637" name="Notes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9550" y="6496050"/>
            <a:ext cx="577215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84150" indent="-184150" defTabSz="881063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550863" indent="-184150" defTabSz="881063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915988" indent="-182563" defTabSz="881063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284288" indent="-184150" defTabSz="881063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1651000" indent="-184150" defTabSz="881063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108200" indent="-184150" defTabSz="8810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565400" indent="-184150" defTabSz="8810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022600" indent="-184150" defTabSz="8810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479800" indent="-184150" defTabSz="8810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0" fontAlgn="t" hangingPunct="0">
              <a:buClrTx/>
              <a:buFontTx/>
              <a:buNone/>
              <a:defRPr/>
            </a:pPr>
            <a:endParaRPr lang="en-GB" sz="1000" noProof="1" smtClean="0">
              <a:latin typeface="Verdana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223838"/>
            <a:ext cx="7831138" cy="922337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133350"/>
            <a:ext cx="908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itle1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gray">
          <a:xfrm>
            <a:off x="349250" y="449263"/>
            <a:ext cx="745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  <p:sldLayoutId id="2147485375" r:id="rId4"/>
    <p:sldLayoutId id="2147485376" r:id="rId5"/>
    <p:sldLayoutId id="2147485377" r:id="rId6"/>
    <p:sldLayoutId id="2147485378" r:id="rId7"/>
    <p:sldLayoutId id="2147485379" r:id="rId8"/>
    <p:sldLayoutId id="2147485380" r:id="rId9"/>
    <p:sldLayoutId id="2147485381" r:id="rId10"/>
    <p:sldLayoutId id="2147485382" r:id="rId11"/>
  </p:sldLayoutIdLst>
  <p:hf hdr="0" ftr="0" dt="0"/>
  <p:txStyles>
    <p:titleStyle>
      <a:lvl1pPr algn="l" defTabSz="881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defTabSz="881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defTabSz="881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defTabSz="881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defTabSz="8810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defTabSz="88106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defTabSz="88106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defTabSz="88106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defTabSz="88106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1463" indent="-271463" algn="l" defTabSz="981075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Verdana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9063" algn="l" defTabSz="98107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2000">
          <a:solidFill>
            <a:schemeClr val="tx1"/>
          </a:solidFill>
          <a:latin typeface="+mn-lt"/>
          <a:cs typeface="+mn-cs"/>
        </a:defRPr>
      </a:lvl2pPr>
      <a:lvl3pPr marL="1052513" indent="-287338" algn="l" defTabSz="98107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2000">
          <a:solidFill>
            <a:schemeClr val="tx1"/>
          </a:solidFill>
          <a:latin typeface="+mn-lt"/>
          <a:cs typeface="+mn-cs"/>
        </a:defRPr>
      </a:lvl3pPr>
      <a:lvl4pPr marL="1449388" indent="-206375" algn="l" defTabSz="98107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2000">
          <a:solidFill>
            <a:schemeClr val="tx1"/>
          </a:solidFill>
          <a:latin typeface="+mn-lt"/>
          <a:cs typeface="+mn-cs"/>
        </a:defRPr>
      </a:lvl4pPr>
      <a:lvl5pPr marL="2157413" indent="-339725" algn="l" defTabSz="981075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400">
          <a:solidFill>
            <a:schemeClr val="bg1"/>
          </a:solidFill>
          <a:latin typeface="Verdana" pitchFamily="34" charset="0"/>
          <a:cs typeface="+mn-cs"/>
        </a:defRPr>
      </a:lvl5pPr>
      <a:lvl6pPr marL="2614613" indent="-339725" algn="l" defTabSz="981075" rtl="0" fontAlgn="base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400">
          <a:solidFill>
            <a:schemeClr val="bg1"/>
          </a:solidFill>
          <a:latin typeface="Verdana" pitchFamily="34" charset="0"/>
          <a:cs typeface="+mn-cs"/>
        </a:defRPr>
      </a:lvl6pPr>
      <a:lvl7pPr marL="3071813" indent="-339725" algn="l" defTabSz="981075" rtl="0" fontAlgn="base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400">
          <a:solidFill>
            <a:schemeClr val="bg1"/>
          </a:solidFill>
          <a:latin typeface="Verdana" pitchFamily="34" charset="0"/>
          <a:cs typeface="+mn-cs"/>
        </a:defRPr>
      </a:lvl7pPr>
      <a:lvl8pPr marL="3529013" indent="-339725" algn="l" defTabSz="981075" rtl="0" fontAlgn="base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400">
          <a:solidFill>
            <a:schemeClr val="bg1"/>
          </a:solidFill>
          <a:latin typeface="Verdana" pitchFamily="34" charset="0"/>
          <a:cs typeface="+mn-cs"/>
        </a:defRPr>
      </a:lvl8pPr>
      <a:lvl9pPr marL="3986213" indent="-339725" algn="l" defTabSz="981075" rtl="0" fontAlgn="base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400">
          <a:solidFill>
            <a:schemeClr val="bg1"/>
          </a:solidFill>
          <a:latin typeface="Verdan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Modification 0607S - Amendment to Gas Quality NTS Entry Specification at the St Fergus NSMP System Entry 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/>
              <a:t>M. Kirkpatrick (BP) / D. O’Donnell (NSMP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9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8243888" cy="930275"/>
          </a:xfrm>
        </p:spPr>
        <p:txBody>
          <a:bodyPr/>
          <a:lstStyle/>
          <a:p>
            <a:r>
              <a:rPr lang="en-GB" dirty="0"/>
              <a:t>Summer Norm– Reference Day 30 June 2016</a:t>
            </a:r>
            <a:br>
              <a:rPr lang="en-GB" dirty="0"/>
            </a:br>
            <a:r>
              <a:rPr lang="en-GB" dirty="0"/>
              <a:t>NTS Blending Scenario 2</a:t>
            </a:r>
            <a:endParaRPr lang="en-GB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9pPr>
          </a:lstStyle>
          <a:p>
            <a:pPr eaLnBrk="1" hangingPunct="1"/>
            <a:fld id="{ED9542E9-1456-4A81-8EE1-00644C94E0B7}" type="slidenum">
              <a:rPr lang="en-GB" sz="1000" smtClean="0">
                <a:solidFill>
                  <a:schemeClr val="tx2"/>
                </a:solidFill>
                <a:latin typeface="Univers 45 Light" pitchFamily="2" charset="0"/>
              </a:rPr>
              <a:pPr eaLnBrk="1" hangingPunct="1"/>
              <a:t>10</a:t>
            </a:fld>
            <a:endParaRPr lang="en-GB" sz="1000" smtClean="0">
              <a:solidFill>
                <a:schemeClr val="tx2"/>
              </a:solidFill>
              <a:latin typeface="Univers 45 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7" y="1196752"/>
            <a:ext cx="8208912" cy="228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/>
              <a:t>This scenario imagines an </a:t>
            </a:r>
            <a:r>
              <a:rPr lang="en-GB" sz="1200" dirty="0" err="1"/>
              <a:t>offspec</a:t>
            </a:r>
            <a:r>
              <a:rPr lang="en-GB" sz="1200" dirty="0"/>
              <a:t> event on an ordinary summer’s day, using actual average flow rates from SAGE and SEGAL, but adjusting NSMP flows. </a:t>
            </a:r>
          </a:p>
          <a:p>
            <a:pPr>
              <a:buNone/>
            </a:pPr>
            <a:r>
              <a:rPr lang="en-GB" sz="1200" dirty="0"/>
              <a:t>It assumes that flows are stable except for Laggan Tormore tripping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/>
              <a:t>SAGE flow rate of 20MCM/d at 4% CO2 (No blending benefit)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/>
              <a:t>SEGAL flow rate of 18.3MCM/d at </a:t>
            </a:r>
            <a:r>
              <a:rPr lang="en-GB" sz="1200" dirty="0" smtClean="0"/>
              <a:t>1.6% </a:t>
            </a:r>
            <a:r>
              <a:rPr lang="en-GB" sz="1200" dirty="0"/>
              <a:t>CO2 (entry spec)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/>
              <a:t>Vesterled is flowing 8.2MCM/d at 4% CO2 (No blending benefit – assume some Valemon gas is flowing)</a:t>
            </a:r>
          </a:p>
          <a:p>
            <a:pPr marL="171450" indent="-171450"/>
            <a:r>
              <a:rPr lang="en-GB" sz="1200" dirty="0" smtClean="0"/>
              <a:t>Frigg system is flowing at high rates (23MCM/d – Alwyn is offline) until:</a:t>
            </a:r>
          </a:p>
          <a:p>
            <a:pPr marL="171450" indent="-171450"/>
            <a:r>
              <a:rPr lang="en-GB" sz="1200" dirty="0" smtClean="0"/>
              <a:t>Laggan </a:t>
            </a:r>
            <a:r>
              <a:rPr lang="en-GB" sz="1200" dirty="0" err="1" smtClean="0"/>
              <a:t>Tormore</a:t>
            </a:r>
            <a:r>
              <a:rPr lang="en-GB" sz="1200" dirty="0" smtClean="0"/>
              <a:t> </a:t>
            </a:r>
            <a:r>
              <a:rPr lang="en-GB" sz="1200" dirty="0"/>
              <a:t>trips – zero flow</a:t>
            </a:r>
            <a:r>
              <a:rPr lang="en-GB" sz="1200" dirty="0" smtClean="0"/>
              <a:t> for 60 hours </a:t>
            </a:r>
          </a:p>
          <a:p>
            <a:pPr marL="171450" indent="-171450"/>
            <a:r>
              <a:rPr lang="en-GB" sz="1200" dirty="0" smtClean="0"/>
              <a:t>CO2 peaks out at 3.78% CO2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24544" y="3582000"/>
            <a:ext cx="9318484" cy="3290400"/>
            <a:chOff x="-324544" y="3582000"/>
            <a:chExt cx="9318484" cy="32904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544" y="3582000"/>
              <a:ext cx="9241889" cy="329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5653140" y="4806751"/>
              <a:ext cx="3340800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Times New Roman" pitchFamily="18" charset="0"/>
                <a:buChar char="•"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Univers 55" pitchFamily="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1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8243888" cy="930275"/>
          </a:xfrm>
        </p:spPr>
        <p:txBody>
          <a:bodyPr/>
          <a:lstStyle/>
          <a:p>
            <a:r>
              <a:rPr lang="en-GB" dirty="0"/>
              <a:t>Summer Norm– Reference Day 30 June 2016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NTS </a:t>
            </a:r>
            <a:r>
              <a:rPr lang="en-GB" dirty="0"/>
              <a:t>Blending Scenario 3</a:t>
            </a:r>
            <a:endParaRPr lang="en-GB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9pPr>
          </a:lstStyle>
          <a:p>
            <a:pPr eaLnBrk="1" hangingPunct="1"/>
            <a:fld id="{ED9542E9-1456-4A81-8EE1-00644C94E0B7}" type="slidenum">
              <a:rPr lang="en-GB" sz="1000" smtClean="0">
                <a:solidFill>
                  <a:schemeClr val="tx2"/>
                </a:solidFill>
                <a:latin typeface="Univers 45 Light" pitchFamily="2" charset="0"/>
              </a:rPr>
              <a:pPr eaLnBrk="1" hangingPunct="1"/>
              <a:t>11</a:t>
            </a:fld>
            <a:endParaRPr lang="en-GB" sz="1000" smtClean="0">
              <a:solidFill>
                <a:schemeClr val="tx2"/>
              </a:solidFill>
              <a:latin typeface="Univers 45 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7" y="1196752"/>
            <a:ext cx="8208912" cy="228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/>
              <a:t>This scenario imagines an </a:t>
            </a:r>
            <a:r>
              <a:rPr lang="en-GB" sz="1200" dirty="0" err="1"/>
              <a:t>offspec</a:t>
            </a:r>
            <a:r>
              <a:rPr lang="en-GB" sz="1200" dirty="0"/>
              <a:t> event on an ordinary summer’s day, using actual average flow rates from SAGE and SEGAL, but adjusting NSMP flows. </a:t>
            </a:r>
          </a:p>
          <a:p>
            <a:pPr>
              <a:buNone/>
            </a:pPr>
            <a:r>
              <a:rPr lang="en-GB" sz="1200" dirty="0"/>
              <a:t>It assumes that flows are stable except for Laggan Tormore tripping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/>
              <a:t>SAGE flow rate of 20MCM/d at 4% CO2 (No blending benefit)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/>
              <a:t>SEGAL flow rate of 18.3MCM/d at </a:t>
            </a:r>
            <a:r>
              <a:rPr lang="en-GB" sz="1200" dirty="0" smtClean="0"/>
              <a:t>1.6% </a:t>
            </a:r>
            <a:r>
              <a:rPr lang="en-GB" sz="1200" dirty="0"/>
              <a:t>CO2 (entry spec)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/>
              <a:t>Vesterled is flowing 8.2MCM/d at 4% CO2 (No blending benefit – assume some Valemon gas is flowing)</a:t>
            </a:r>
          </a:p>
          <a:p>
            <a:pPr marL="171450" indent="-171450"/>
            <a:r>
              <a:rPr lang="en-GB" sz="1200" dirty="0" smtClean="0"/>
              <a:t>Frigg system is flowing at mid rates (21MCM/d – Alwyn is offline and Rhum has reduced to 3.5MCM/d) until:</a:t>
            </a:r>
          </a:p>
          <a:p>
            <a:pPr marL="171450" indent="-171450"/>
            <a:r>
              <a:rPr lang="en-GB" sz="1200" dirty="0" smtClean="0"/>
              <a:t>Laggan </a:t>
            </a:r>
            <a:r>
              <a:rPr lang="en-GB" sz="1200" dirty="0" err="1" smtClean="0"/>
              <a:t>Tormore</a:t>
            </a:r>
            <a:r>
              <a:rPr lang="en-GB" sz="1200" dirty="0" smtClean="0"/>
              <a:t> </a:t>
            </a:r>
            <a:r>
              <a:rPr lang="en-GB" sz="1200" dirty="0"/>
              <a:t>trips – zero flow</a:t>
            </a:r>
            <a:r>
              <a:rPr lang="en-GB" sz="1200" dirty="0" smtClean="0"/>
              <a:t> for 60 hours </a:t>
            </a:r>
          </a:p>
          <a:p>
            <a:pPr marL="171450" indent="-171450"/>
            <a:r>
              <a:rPr lang="en-GB" sz="1200" dirty="0" smtClean="0"/>
              <a:t>CO2 peaks out at 3.66%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24000" y="3582000"/>
            <a:ext cx="9335077" cy="3290400"/>
            <a:chOff x="-324000" y="3582000"/>
            <a:chExt cx="9335077" cy="3290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000" y="3582000"/>
              <a:ext cx="9241889" cy="329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5670277" y="4806751"/>
              <a:ext cx="3340800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Times New Roman" pitchFamily="18" charset="0"/>
                <a:buChar char="•"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Univers 55" pitchFamily="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2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8243888" cy="930275"/>
          </a:xfrm>
        </p:spPr>
        <p:txBody>
          <a:bodyPr/>
          <a:lstStyle/>
          <a:p>
            <a:r>
              <a:rPr lang="en-GB" dirty="0"/>
              <a:t>Summer Norm– Reference Day 30 June 2016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NTS </a:t>
            </a:r>
            <a:r>
              <a:rPr lang="en-GB" dirty="0"/>
              <a:t>Blending Scenario </a:t>
            </a:r>
            <a:r>
              <a:rPr lang="en-GB" dirty="0" smtClean="0"/>
              <a:t>4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9pPr>
          </a:lstStyle>
          <a:p>
            <a:pPr eaLnBrk="1" hangingPunct="1"/>
            <a:fld id="{ED9542E9-1456-4A81-8EE1-00644C94E0B7}" type="slidenum">
              <a:rPr lang="en-GB" sz="1000" smtClean="0">
                <a:solidFill>
                  <a:schemeClr val="tx2"/>
                </a:solidFill>
                <a:latin typeface="Univers 45 Light" pitchFamily="2" charset="0"/>
              </a:rPr>
              <a:pPr eaLnBrk="1" hangingPunct="1"/>
              <a:t>12</a:t>
            </a:fld>
            <a:endParaRPr lang="en-GB" sz="1000" smtClean="0">
              <a:solidFill>
                <a:schemeClr val="tx2"/>
              </a:solidFill>
              <a:latin typeface="Univers 45 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7" y="1196752"/>
            <a:ext cx="8595571" cy="228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/>
              <a:t>This scenario imagines an </a:t>
            </a:r>
            <a:r>
              <a:rPr lang="en-GB" sz="1200" dirty="0" err="1"/>
              <a:t>offspec</a:t>
            </a:r>
            <a:r>
              <a:rPr lang="en-GB" sz="1200" dirty="0"/>
              <a:t> event on an ordinary summer’s day, using actual average flow rates from SAGE and SEGAL, but adjusting NSMP flows. </a:t>
            </a:r>
          </a:p>
          <a:p>
            <a:pPr>
              <a:buNone/>
            </a:pPr>
            <a:r>
              <a:rPr lang="en-GB" sz="1200" dirty="0"/>
              <a:t>It assumes that flows are stable except for Laggan Tormore tripping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/>
              <a:t>SAGE flow rate of 20MCM/d at 4% CO2 (No blending benefit)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/>
              <a:t>SEGAL flow rate of 18.3MCM/d at </a:t>
            </a:r>
            <a:r>
              <a:rPr lang="en-GB" sz="1200" dirty="0" smtClean="0"/>
              <a:t>1.6% </a:t>
            </a:r>
            <a:r>
              <a:rPr lang="en-GB" sz="1200" dirty="0"/>
              <a:t>CO2 (entry spec)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/>
              <a:t>Vesterled is flowing 8.2MCM/d at 4% CO2 (No blending benefit – assume some Valemon gas is flowing)</a:t>
            </a:r>
          </a:p>
          <a:p>
            <a:pPr marL="171450" indent="-171450"/>
            <a:r>
              <a:rPr lang="en-GB" sz="1200" dirty="0" smtClean="0"/>
              <a:t>Frigg system is flowing at disrupted rates (22MCM/d – Alwyn is offline and Bruce has reduced to 1.5MCM/d) until:</a:t>
            </a:r>
          </a:p>
          <a:p>
            <a:pPr marL="171450" indent="-171450"/>
            <a:r>
              <a:rPr lang="en-GB" sz="1200" dirty="0" smtClean="0"/>
              <a:t>Laggan Tormore trips </a:t>
            </a:r>
            <a:r>
              <a:rPr lang="en-GB" sz="1200" dirty="0"/>
              <a:t>– zero flow </a:t>
            </a:r>
            <a:r>
              <a:rPr lang="en-GB" sz="1200" dirty="0" smtClean="0"/>
              <a:t>for 60 hours </a:t>
            </a:r>
          </a:p>
          <a:p>
            <a:pPr marL="171450" indent="-171450"/>
            <a:r>
              <a:rPr lang="en-GB" sz="1200" dirty="0" smtClean="0"/>
              <a:t>CO2 peaks out at 3.87%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24000" y="3582000"/>
            <a:ext cx="9327126" cy="3290400"/>
            <a:chOff x="-324000" y="3582000"/>
            <a:chExt cx="9327126" cy="32904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000" y="3582000"/>
              <a:ext cx="9241889" cy="329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5662326" y="4798800"/>
              <a:ext cx="3340800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Times New Roman" pitchFamily="18" charset="0"/>
                <a:buChar char="•"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Univers 55" pitchFamily="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7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51325"/>
            <a:ext cx="8028384" cy="1612900"/>
          </a:xfrm>
        </p:spPr>
        <p:txBody>
          <a:bodyPr/>
          <a:lstStyle/>
          <a:p>
            <a:r>
              <a:rPr lang="en-GB" sz="2000" dirty="0" smtClean="0"/>
              <a:t>Action TR01201</a:t>
            </a:r>
            <a:r>
              <a:rPr lang="en-GB" sz="2000" dirty="0"/>
              <a:t>: BP Gas (MK) to produce analytical data of the number of occurrences when the CO2 limit could have been above 4mol%, including diagrams of the operational processes and flows at the site.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/>
              <a:t>M. Kirkpatrick (BP) / D. O’Donnell (NSMP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4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Schematic </a:t>
            </a:r>
            <a:r>
              <a:rPr lang="en-GB" dirty="0"/>
              <a:t>of </a:t>
            </a:r>
            <a:r>
              <a:rPr lang="en-GB" dirty="0" smtClean="0"/>
              <a:t>St Fergus sub-terminal </a:t>
            </a:r>
            <a:r>
              <a:rPr lang="en-GB" dirty="0"/>
              <a:t>entry t</a:t>
            </a:r>
            <a:r>
              <a:rPr lang="en-GB" dirty="0" smtClean="0"/>
              <a:t>o </a:t>
            </a:r>
            <a:r>
              <a:rPr lang="en-GB" dirty="0"/>
              <a:t>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DDA3F-9DE8-4C0E-8CC7-39B1EC618F5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" y="1196752"/>
            <a:ext cx="9036496" cy="56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5412" y="3846343"/>
            <a:ext cx="1242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2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‘Frigg’ System</a:t>
            </a:r>
            <a:endParaRPr lang="en-GB" sz="1200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179" y="3429000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000" dirty="0" smtClean="0">
                <a:solidFill>
                  <a:srgbClr val="006600"/>
                </a:solidFill>
                <a:latin typeface="+mj-lt"/>
              </a:rPr>
              <a:t>CO</a:t>
            </a:r>
            <a:r>
              <a:rPr lang="en-GB" sz="1000" baseline="-25000" dirty="0" smtClean="0">
                <a:solidFill>
                  <a:srgbClr val="006600"/>
                </a:solidFill>
                <a:latin typeface="+mj-lt"/>
              </a:rPr>
              <a:t>2</a:t>
            </a:r>
            <a:r>
              <a:rPr lang="en-GB" sz="1000" dirty="0" smtClean="0">
                <a:solidFill>
                  <a:srgbClr val="006600"/>
                </a:solidFill>
                <a:latin typeface="+mj-lt"/>
              </a:rPr>
              <a:t> 2.5%</a:t>
            </a:r>
            <a:endParaRPr lang="en-GB" sz="1000" dirty="0">
              <a:solidFill>
                <a:srgbClr val="00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67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 Fergus Sub-terminals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087F8-7D0E-41B3-97D9-8ED1D797A62D}" type="slidenum">
              <a:rPr lang="en-GB" smtClean="0">
                <a:solidFill>
                  <a:srgbClr val="006600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0066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2819" y="1572891"/>
            <a:ext cx="6633210" cy="3815715"/>
            <a:chOff x="0" y="0"/>
            <a:chExt cx="6633217" cy="3816276"/>
          </a:xfrm>
        </p:grpSpPr>
        <p:pic>
          <p:nvPicPr>
            <p:cNvPr id="5" name="Picture 4" descr="Sage Termin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33217" cy="381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8"/>
            <p:cNvSpPr txBox="1"/>
            <p:nvPr/>
          </p:nvSpPr>
          <p:spPr>
            <a:xfrm>
              <a:off x="388182" y="1959895"/>
              <a:ext cx="1340010" cy="312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  <a:buNone/>
              </a:pPr>
              <a:r>
                <a:rPr lang="en-GB" sz="1400" b="1" kern="1200" dirty="0">
                  <a:solidFill>
                    <a:srgbClr val="000000"/>
                  </a:solidFill>
                  <a:effectLst/>
                  <a:latin typeface="Univers 45 Light"/>
                  <a:ea typeface="Times New Roman"/>
                  <a:cs typeface="Arial"/>
                </a:rPr>
                <a:t>Apache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TextBox 9"/>
            <p:cNvSpPr txBox="1"/>
            <p:nvPr/>
          </p:nvSpPr>
          <p:spPr>
            <a:xfrm>
              <a:off x="2219962" y="1895187"/>
              <a:ext cx="927720" cy="312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  <a:buNone/>
              </a:pPr>
              <a:r>
                <a:rPr lang="en-GB" sz="1400" b="1" kern="1200" dirty="0">
                  <a:solidFill>
                    <a:srgbClr val="000000"/>
                  </a:solidFill>
                  <a:effectLst/>
                  <a:latin typeface="Univers 45 Light"/>
                  <a:ea typeface="Times New Roman"/>
                  <a:cs typeface="Arial"/>
                </a:rPr>
                <a:t>Shell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TextBox 10"/>
            <p:cNvSpPr txBox="1"/>
            <p:nvPr/>
          </p:nvSpPr>
          <p:spPr>
            <a:xfrm>
              <a:off x="4176464" y="1512168"/>
              <a:ext cx="927720" cy="312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  <a:buNone/>
              </a:pPr>
              <a:r>
                <a:rPr lang="en-GB" sz="1400" b="1" kern="1200" dirty="0">
                  <a:solidFill>
                    <a:srgbClr val="000000"/>
                  </a:solidFill>
                  <a:effectLst/>
                  <a:latin typeface="Univers 45 Light"/>
                  <a:ea typeface="Times New Roman"/>
                  <a:cs typeface="Arial"/>
                </a:rPr>
                <a:t>NSMP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4792724" y="2471017"/>
              <a:ext cx="967916" cy="312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  <a:buNone/>
              </a:pPr>
              <a:r>
                <a:rPr lang="en-GB" sz="1400" b="1" kern="1200" dirty="0" smtClean="0">
                  <a:solidFill>
                    <a:srgbClr val="000000"/>
                  </a:solidFill>
                  <a:effectLst/>
                  <a:latin typeface="Univers 45 Light"/>
                  <a:ea typeface="Times New Roman"/>
                  <a:cs typeface="Arial"/>
                </a:rPr>
                <a:t>Nat Grid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71255" y="3751363"/>
            <a:ext cx="967915" cy="31289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  <a:buNone/>
            </a:pPr>
            <a:r>
              <a:rPr lang="en-GB" sz="1400" b="1" kern="1200" dirty="0" smtClean="0">
                <a:solidFill>
                  <a:srgbClr val="000000"/>
                </a:solidFill>
                <a:effectLst/>
                <a:latin typeface="Univers 45 Light"/>
                <a:ea typeface="Times New Roman"/>
                <a:cs typeface="Arial"/>
              </a:rPr>
              <a:t>SEGAL</a:t>
            </a:r>
            <a:endParaRPr lang="en-GB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8530" y="3356856"/>
            <a:ext cx="1217330" cy="30777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  <a:buNone/>
            </a:pPr>
            <a:r>
              <a:rPr lang="en-GB" sz="1400" b="1" kern="1200" dirty="0" smtClean="0">
                <a:solidFill>
                  <a:srgbClr val="000000"/>
                </a:solidFill>
                <a:effectLst/>
                <a:latin typeface="Univers 45 Light"/>
                <a:ea typeface="Times New Roman"/>
                <a:cs typeface="Arial"/>
              </a:rPr>
              <a:t>St. Fergus</a:t>
            </a:r>
            <a:endParaRPr lang="en-GB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8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Occurrences </a:t>
            </a:r>
            <a:r>
              <a:rPr lang="en-GB" dirty="0"/>
              <a:t>when the </a:t>
            </a:r>
            <a:r>
              <a:rPr lang="en-GB" dirty="0" smtClean="0"/>
              <a:t>St Fergus NSMP terminal CO2 </a:t>
            </a:r>
            <a:r>
              <a:rPr lang="en-GB" dirty="0"/>
              <a:t>limit could have been above 4mol%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7427466" cy="504056"/>
          </a:xfrm>
        </p:spPr>
        <p:txBody>
          <a:bodyPr/>
          <a:lstStyle/>
          <a:p>
            <a:r>
              <a:rPr lang="en-GB" dirty="0" smtClean="0"/>
              <a:t>Total of 8 separate </a:t>
            </a:r>
            <a:r>
              <a:rPr lang="en-GB" dirty="0"/>
              <a:t>“total” outages of the </a:t>
            </a:r>
            <a:r>
              <a:rPr lang="en-GB" dirty="0" err="1"/>
              <a:t>Laggan</a:t>
            </a:r>
            <a:r>
              <a:rPr lang="en-GB" dirty="0"/>
              <a:t> </a:t>
            </a:r>
            <a:r>
              <a:rPr lang="en-GB" dirty="0" err="1"/>
              <a:t>Tormore</a:t>
            </a:r>
            <a:r>
              <a:rPr lang="en-GB" dirty="0"/>
              <a:t> fields since start up of twin compressor operation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in May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DDA3F-9DE8-4C0E-8CC7-39B1EC618F5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5419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0294" y="4605618"/>
            <a:ext cx="7510098" cy="20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274638" indent="-274638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Univers 45 Light" pitchFamily="2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9275" indent="-2730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5717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55725" indent="-27146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12925" indent="-27146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70125" indent="-27146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27325" indent="-27146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84525" indent="-27146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dirty="0" err="1"/>
              <a:t>Laggan</a:t>
            </a:r>
            <a:r>
              <a:rPr lang="en-GB" dirty="0"/>
              <a:t> </a:t>
            </a:r>
            <a:r>
              <a:rPr lang="en-GB" dirty="0" err="1"/>
              <a:t>Tormore</a:t>
            </a:r>
            <a:r>
              <a:rPr lang="en-GB" dirty="0"/>
              <a:t> blend gas </a:t>
            </a:r>
            <a:r>
              <a:rPr lang="en-GB" dirty="0" smtClean="0"/>
              <a:t>was unavailable only 4% </a:t>
            </a:r>
            <a:r>
              <a:rPr lang="en-GB" dirty="0"/>
              <a:t>of the </a:t>
            </a:r>
            <a:r>
              <a:rPr lang="en-GB" dirty="0" smtClean="0"/>
              <a:t>time.</a:t>
            </a:r>
          </a:p>
          <a:p>
            <a:r>
              <a:rPr lang="en-GB" kern="0" dirty="0" err="1" smtClean="0"/>
              <a:t>Rhum</a:t>
            </a:r>
            <a:r>
              <a:rPr lang="en-GB" kern="0" dirty="0" smtClean="0"/>
              <a:t> owners however required to purchase </a:t>
            </a:r>
            <a:r>
              <a:rPr lang="en-GB" dirty="0"/>
              <a:t>firm volumes of low CO</a:t>
            </a:r>
            <a:r>
              <a:rPr lang="en-GB" baseline="-25000" dirty="0"/>
              <a:t>2</a:t>
            </a:r>
            <a:r>
              <a:rPr lang="en-GB" dirty="0"/>
              <a:t> Norwegian gas </a:t>
            </a:r>
            <a:r>
              <a:rPr lang="en-GB" dirty="0" smtClean="0"/>
              <a:t>100% of the time </a:t>
            </a:r>
            <a:r>
              <a:rPr lang="en-GB" kern="0" dirty="0" smtClean="0"/>
              <a:t>to mitigate against the risk of these unplanned outages causing breach of 4mol% CO</a:t>
            </a:r>
            <a:r>
              <a:rPr lang="en-GB" kern="0" baseline="-25000" dirty="0" smtClean="0"/>
              <a:t>2</a:t>
            </a:r>
            <a:r>
              <a:rPr lang="en-GB" kern="0" dirty="0" smtClean="0"/>
              <a:t> limit</a:t>
            </a:r>
            <a:r>
              <a:rPr lang="en-GB" kern="0" dirty="0"/>
              <a:t> </a:t>
            </a:r>
            <a:r>
              <a:rPr lang="en-GB" kern="0" dirty="0" smtClean="0"/>
              <a:t>at the NSMP NTS Entry Point</a:t>
            </a:r>
          </a:p>
          <a:p>
            <a:r>
              <a:rPr lang="en-GB" kern="0" dirty="0" smtClean="0"/>
              <a:t>The cost of purchasing this blend gas is prohibitive to </a:t>
            </a:r>
            <a:r>
              <a:rPr lang="en-GB" kern="0" dirty="0" err="1" smtClean="0"/>
              <a:t>Rhum</a:t>
            </a:r>
            <a:r>
              <a:rPr lang="en-GB" kern="0" dirty="0" smtClean="0"/>
              <a:t> and will lead to early CoP of both </a:t>
            </a:r>
            <a:r>
              <a:rPr lang="en-GB" kern="0" dirty="0" err="1" smtClean="0"/>
              <a:t>Rhum</a:t>
            </a:r>
            <a:r>
              <a:rPr lang="en-GB" kern="0" dirty="0" smtClean="0"/>
              <a:t> and Bruce fields.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0752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4B24C-36E9-4B77-8EA5-81CD8F0556A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" y="1308869"/>
            <a:ext cx="9005752" cy="470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59235" y="454818"/>
            <a:ext cx="8087619" cy="6299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Univers 55" pitchFamily="2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Univers 55" pitchFamily="2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Univers 55" pitchFamily="2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Univers 55" pitchFamily="2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Univers 55" pitchFamily="2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Univers 55" pitchFamily="2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Univers 55" pitchFamily="2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Univers 55" pitchFamily="2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2300" kern="0" dirty="0" smtClean="0"/>
              <a:t>Example Operational flows at St Fergus NSMP </a:t>
            </a:r>
            <a:r>
              <a:rPr lang="en-GB" sz="2300" kern="0" dirty="0" smtClean="0"/>
              <a:t>terminal</a:t>
            </a:r>
            <a:endParaRPr lang="en-GB" sz="2300" kern="0" dirty="0"/>
          </a:p>
        </p:txBody>
      </p:sp>
    </p:spTree>
    <p:extLst>
      <p:ext uri="{BB962C8B-B14F-4D97-AF65-F5344CB8AC3E}">
        <p14:creationId xmlns:p14="http://schemas.microsoft.com/office/powerpoint/2010/main" val="36327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 Fergus Sub-Terminals </a:t>
            </a:r>
            <a:r>
              <a:rPr lang="en-GB" dirty="0" smtClean="0"/>
              <a:t>System </a:t>
            </a:r>
            <a:r>
              <a:rPr lang="en-GB" dirty="0"/>
              <a:t>Entry </a:t>
            </a:r>
            <a:r>
              <a:rPr lang="en-GB" dirty="0" smtClean="0"/>
              <a:t>Volumes</a:t>
            </a:r>
            <a:br>
              <a:rPr lang="en-GB" dirty="0" smtClean="0"/>
            </a:br>
            <a:r>
              <a:rPr lang="en-GB" dirty="0" smtClean="0"/>
              <a:t>(May 2012 – May 2016)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6E557-2935-4A93-A386-BF629C1D62A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7" y="1212654"/>
            <a:ext cx="8973269" cy="534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556" y="5594756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/>
              <a:t>NB: NSMP sub-terminal also shutdown in this period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99592" y="1700808"/>
            <a:ext cx="7992888" cy="4317721"/>
            <a:chOff x="899592" y="1700808"/>
            <a:chExt cx="7992888" cy="4317721"/>
          </a:xfrm>
        </p:grpSpPr>
        <p:sp>
          <p:nvSpPr>
            <p:cNvPr id="12" name="Oval 11"/>
            <p:cNvSpPr/>
            <p:nvPr/>
          </p:nvSpPr>
          <p:spPr bwMode="auto">
            <a:xfrm>
              <a:off x="899592" y="5447981"/>
              <a:ext cx="627879" cy="5705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Times New Roman" pitchFamily="18" charset="0"/>
                <a:buChar char="•"/>
                <a:tabLst/>
              </a:pPr>
              <a:endPara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nivers 55" pitchFamily="2" charset="0"/>
                <a:cs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27984" y="1700808"/>
              <a:ext cx="4464496" cy="772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marL="171450" indent="-171450">
                <a:spcBef>
                  <a:spcPts val="1200"/>
                </a:spcBef>
                <a:spcAft>
                  <a:spcPts val="1200"/>
                </a:spcAft>
                <a:buClr>
                  <a:schemeClr val="tx1"/>
                </a:buClr>
                <a:buFont typeface="Wingdings" panose="05000000000000000000" pitchFamily="2" charset="2"/>
                <a:buChar char="Ø"/>
              </a:pPr>
              <a:r>
                <a:rPr lang="en-GB" sz="1200" dirty="0"/>
                <a:t>Between May 2012 and May 2016 there were only 3 unplanned days when both SAGE and SEGAL were unavailable simultaneously (frequency of 0.2</a:t>
              </a:r>
              <a:r>
                <a:rPr lang="en-GB" sz="1200" dirty="0" smtClean="0"/>
                <a:t>%).</a:t>
              </a:r>
              <a:endParaRPr lang="en-GB" sz="1200" dirty="0"/>
            </a:p>
          </p:txBody>
        </p:sp>
        <p:cxnSp>
          <p:nvCxnSpPr>
            <p:cNvPr id="7" name="Straight Connector 6"/>
            <p:cNvCxnSpPr>
              <a:stCxn id="12" idx="7"/>
            </p:cNvCxnSpPr>
            <p:nvPr/>
          </p:nvCxnSpPr>
          <p:spPr bwMode="auto">
            <a:xfrm flipV="1">
              <a:off x="1435520" y="2472915"/>
              <a:ext cx="2992464" cy="3058621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373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 Fergus CO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smtClean="0"/>
              <a:t>Blending Analysis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Typical </a:t>
            </a:r>
            <a:r>
              <a:rPr lang="en-GB" dirty="0" smtClean="0"/>
              <a:t>“Summer Norm” 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M. Kirkpatrick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5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8243888" cy="930275"/>
          </a:xfrm>
        </p:spPr>
        <p:txBody>
          <a:bodyPr/>
          <a:lstStyle/>
          <a:p>
            <a:r>
              <a:rPr lang="en-GB" dirty="0" smtClean="0"/>
              <a:t>Summer Norm– Reference Day 30 </a:t>
            </a:r>
            <a:r>
              <a:rPr lang="en-GB" dirty="0"/>
              <a:t>June 2016</a:t>
            </a:r>
            <a:br>
              <a:rPr lang="en-GB" dirty="0"/>
            </a:br>
            <a:r>
              <a:rPr lang="en-GB" dirty="0"/>
              <a:t>NTS Blending Scenario 1</a:t>
            </a:r>
            <a:endParaRPr lang="en-GB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•"/>
              <a:defRPr sz="1600">
                <a:solidFill>
                  <a:schemeClr val="tx1"/>
                </a:solidFill>
                <a:latin typeface="Univers 55" pitchFamily="2" charset="0"/>
                <a:cs typeface="Arial" charset="0"/>
              </a:defRPr>
            </a:lvl9pPr>
          </a:lstStyle>
          <a:p>
            <a:pPr eaLnBrk="1" hangingPunct="1"/>
            <a:fld id="{ED9542E9-1456-4A81-8EE1-00644C94E0B7}" type="slidenum">
              <a:rPr lang="en-GB" sz="1000" smtClean="0">
                <a:solidFill>
                  <a:schemeClr val="tx2"/>
                </a:solidFill>
                <a:latin typeface="Univers 45 Light" pitchFamily="2" charset="0"/>
              </a:rPr>
              <a:pPr eaLnBrk="1" hangingPunct="1"/>
              <a:t>9</a:t>
            </a:fld>
            <a:endParaRPr lang="en-GB" sz="1000" smtClean="0">
              <a:solidFill>
                <a:schemeClr val="tx2"/>
              </a:solidFill>
              <a:latin typeface="Univers 45 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96752"/>
            <a:ext cx="8208912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dirty="0" smtClean="0"/>
              <a:t>This scenario imagines an </a:t>
            </a:r>
            <a:r>
              <a:rPr lang="en-GB" sz="1200" dirty="0" err="1" smtClean="0"/>
              <a:t>offspec</a:t>
            </a:r>
            <a:r>
              <a:rPr lang="en-GB" sz="1200" dirty="0" smtClean="0"/>
              <a:t> event on an ordinary summer’s day, using actual average flow rates from SAGE and SEGAL, but adjusting NSMP flows. </a:t>
            </a:r>
            <a:endParaRPr lang="en-GB" sz="1200" dirty="0"/>
          </a:p>
          <a:p>
            <a:pPr>
              <a:buNone/>
            </a:pPr>
            <a:r>
              <a:rPr lang="en-GB" sz="1200" dirty="0" smtClean="0"/>
              <a:t>It assumes that flows are stable except for Laggan Tormore tripping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 smtClean="0"/>
              <a:t>SAGE flow rate of 20MCM/d at 4% CO2 (No blending benefit)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 smtClean="0"/>
              <a:t>SEGAL flow rate of 18.3MCM/d at 1.6% CO2 (entry spec)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 smtClean="0"/>
              <a:t>Vesterled is flowing 8.2MCM/d at 4% CO2 (No blending benefit – assume some Valemon gas is flowing)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 smtClean="0"/>
              <a:t>Frigg system is flowing near maximum rate (30MCM/d) until: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 smtClean="0"/>
              <a:t>Laggan Tormore trips – zero flow for 60 hours </a:t>
            </a:r>
          </a:p>
          <a:p>
            <a:pPr marL="171450" indent="-171450">
              <a:spcBef>
                <a:spcPts val="600"/>
              </a:spcBef>
            </a:pPr>
            <a:r>
              <a:rPr lang="en-GB" sz="1200" dirty="0" smtClean="0"/>
              <a:t>CO2 peaks out at 3.65%</a:t>
            </a:r>
            <a:endParaRPr lang="en-GB" dirty="0"/>
          </a:p>
          <a:p>
            <a:pPr marL="171450" indent="-171450"/>
            <a:endParaRPr lang="en-GB" sz="12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-323999" y="3582000"/>
            <a:ext cx="9332821" cy="3290400"/>
            <a:chOff x="-323999" y="3582000"/>
            <a:chExt cx="9332821" cy="3290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999" y="3582000"/>
              <a:ext cx="9241889" cy="329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5668022" y="4828956"/>
              <a:ext cx="3340800" cy="1838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Times New Roman" pitchFamily="18" charset="0"/>
                <a:buChar char="•"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Univers 55" pitchFamily="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8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heme/theme1.xml><?xml version="1.0" encoding="utf-8"?>
<a:theme xmlns:a="http://schemas.openxmlformats.org/drawingml/2006/main" name="North Sea projects ">
  <a:themeElements>
    <a:clrScheme name="BP standard template U55 11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7FAC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729B00"/>
      </a:accent6>
      <a:hlink>
        <a:srgbClr val="FF9900"/>
      </a:hlink>
      <a:folHlink>
        <a:srgbClr val="FF6600"/>
      </a:folHlink>
    </a:clrScheme>
    <a:fontScheme name="BP standard template U55">
      <a:majorFont>
        <a:latin typeface="Univers 55"/>
        <a:ea typeface=""/>
        <a:cs typeface="Arial"/>
      </a:majorFont>
      <a:minorFont>
        <a:latin typeface="Univers 55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accent2"/>
          </a:buClr>
          <a:buSzTx/>
          <a:buFont typeface="Times New Roman" pitchFamily="18" charset="0"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accent2"/>
          </a:buClr>
          <a:buSzTx/>
          <a:buFont typeface="Times New Roman" pitchFamily="18" charset="0"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2" charset="0"/>
            <a:cs typeface="Arial" charset="0"/>
          </a:defRPr>
        </a:defPPr>
      </a:lstStyle>
    </a:lnDef>
  </a:objectDefaults>
  <a:extraClrSchemeLst>
    <a:extraClrScheme>
      <a:clrScheme name="BP standard template U55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U55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U55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U55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1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7FAC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729B00"/>
      </a:accent6>
      <a:hlink>
        <a:srgbClr val="FF9900"/>
      </a:hlink>
      <a:folHlink>
        <a:srgbClr val="FF6600"/>
      </a:folHlink>
    </a:clrScheme>
    <a:fontScheme name="Default Design">
      <a:majorFont>
        <a:latin typeface="Univers 55"/>
        <a:ea typeface=""/>
        <a:cs typeface="Arial"/>
      </a:majorFont>
      <a:minorFont>
        <a:latin typeface="Univers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accent2"/>
          </a:buClr>
          <a:buSzTx/>
          <a:buFont typeface="Times New Roman" pitchFamily="18" charset="0"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accent2"/>
          </a:buClr>
          <a:buSzTx/>
          <a:buFont typeface="Times New Roman" pitchFamily="18" charset="0"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P standard template">
  <a:themeElements>
    <a:clrScheme name="BP standard template 11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7FAC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729B00"/>
      </a:accent6>
      <a:hlink>
        <a:srgbClr val="FF9900"/>
      </a:hlink>
      <a:folHlink>
        <a:srgbClr val="FF6600"/>
      </a:folHlink>
    </a:clrScheme>
    <a:fontScheme name="BP standard template">
      <a:majorFont>
        <a:latin typeface="Univers 45 Light"/>
        <a:ea typeface=""/>
        <a:cs typeface="Arial"/>
      </a:majorFont>
      <a:minorFont>
        <a:latin typeface="Univers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accent2"/>
          </a:buClr>
          <a:buSzTx/>
          <a:buFont typeface="Times New Roman" pitchFamily="18" charset="0"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accent2"/>
          </a:buClr>
          <a:buSzTx/>
          <a:buFont typeface="Times New Roman" pitchFamily="18" charset="0"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2" charset="0"/>
            <a:cs typeface="Arial" charset="0"/>
          </a:defRPr>
        </a:defPPr>
      </a:lstStyle>
    </a:lnDef>
  </a:objectDefaults>
  <a:extraClrSchemeLst>
    <a:extraClrScheme>
      <a:clrScheme name="BP standard templat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P standard template">
  <a:themeElements>
    <a:clrScheme name="1_BP standard template 11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7FAC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729B00"/>
      </a:accent6>
      <a:hlink>
        <a:srgbClr val="FF9900"/>
      </a:hlink>
      <a:folHlink>
        <a:srgbClr val="FF6600"/>
      </a:folHlink>
    </a:clrScheme>
    <a:fontScheme name="1_BP standard template">
      <a:majorFont>
        <a:latin typeface="Univers 45 Light"/>
        <a:ea typeface=""/>
        <a:cs typeface="Arial"/>
      </a:majorFont>
      <a:minorFont>
        <a:latin typeface="Univers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accent2"/>
          </a:buClr>
          <a:buSzTx/>
          <a:buFont typeface="Times New Roman" pitchFamily="18" charset="0"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accent2"/>
          </a:buClr>
          <a:buSzTx/>
          <a:buFont typeface="Times New Roman" pitchFamily="18" charset="0"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2" charset="0"/>
            <a:cs typeface="Arial" charset="0"/>
          </a:defRPr>
        </a:defPPr>
      </a:lstStyle>
    </a:lnDef>
  </a:objectDefaults>
  <a:extraClrSchemeLst>
    <a:extraClrScheme>
      <a:clrScheme name="1_BP standard templat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P standard templat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P standard template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P standard template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 title page">
  <a:themeElements>
    <a:clrScheme name="White title page 8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E4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CF2D"/>
      </a:accent6>
      <a:hlink>
        <a:srgbClr val="000000"/>
      </a:hlink>
      <a:folHlink>
        <a:srgbClr val="CC0000"/>
      </a:folHlink>
    </a:clrScheme>
    <a:fontScheme name="White title p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accent2"/>
          </a:buClr>
          <a:buSzTx/>
          <a:buFont typeface="Times New Roman" pitchFamily="18" charset="0"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accent2"/>
          </a:buClr>
          <a:buSzTx/>
          <a:buFont typeface="Times New Roman" pitchFamily="18" charset="0"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2" charset="0"/>
            <a:cs typeface="Arial" charset="0"/>
          </a:defRPr>
        </a:defPPr>
      </a:lstStyle>
    </a:lnDef>
  </a:objectDefaults>
  <a:extraClrSchemeLst>
    <a:extraClrScheme>
      <a:clrScheme name="White title p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title p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99CC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8A00"/>
      </a:accent6>
      <a:hlink>
        <a:srgbClr val="FF66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99CC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8A00"/>
      </a:accent6>
      <a:hlink>
        <a:srgbClr val="FF66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FFFF"/>
    </a:dk2>
    <a:lt2>
      <a:srgbClr val="000000"/>
    </a:lt2>
    <a:accent1>
      <a:srgbClr val="99CCFF"/>
    </a:accent1>
    <a:accent2>
      <a:srgbClr val="FFCC33"/>
    </a:accent2>
    <a:accent3>
      <a:srgbClr val="D5D5D5"/>
    </a:accent3>
    <a:accent4>
      <a:srgbClr val="000000"/>
    </a:accent4>
    <a:accent5>
      <a:srgbClr val="CAE2FF"/>
    </a:accent5>
    <a:accent6>
      <a:srgbClr val="E7B92D"/>
    </a:accent6>
    <a:hlink>
      <a:srgbClr val="000000"/>
    </a:hlink>
    <a:folHlink>
      <a:srgbClr val="CC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North Sea projects </Template>
  <TotalTime>947</TotalTime>
  <Words>742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North Sea projects </vt:lpstr>
      <vt:lpstr>Default Design</vt:lpstr>
      <vt:lpstr>BP standard template</vt:lpstr>
      <vt:lpstr>1_BP standard template</vt:lpstr>
      <vt:lpstr>White title page</vt:lpstr>
      <vt:lpstr>Modification 0607S - Amendment to Gas Quality NTS Entry Specification at the St Fergus NSMP System Entry Point</vt:lpstr>
      <vt:lpstr>Action TR01201: BP Gas (MK) to produce analytical data of the number of occurrences when the CO2 limit could have been above 4mol%, including diagrams of the operational processes and flows at the site.</vt:lpstr>
      <vt:lpstr>Schematic of St Fergus sub-terminal entry to NTS</vt:lpstr>
      <vt:lpstr>St Fergus Sub-terminals</vt:lpstr>
      <vt:lpstr>Occurrences when the St Fergus NSMP terminal CO2 limit could have been above 4mol%</vt:lpstr>
      <vt:lpstr>PowerPoint Presentation</vt:lpstr>
      <vt:lpstr>St Fergus Sub-Terminals System Entry Volumes (May 2012 – May 2016)</vt:lpstr>
      <vt:lpstr>St Fergus CO2 Blending Analysis  Typical “Summer Norm” Day</vt:lpstr>
      <vt:lpstr>Summer Norm– Reference Day 30 June 2016 NTS Blending Scenario 1</vt:lpstr>
      <vt:lpstr>Summer Norm– Reference Day 30 June 2016 NTS Blending Scenario 2</vt:lpstr>
      <vt:lpstr>Summer Norm– Reference Day 30 June 2016  NTS Blending Scenario 3</vt:lpstr>
      <vt:lpstr>Summer Norm– Reference Day 30 June 2016  NTS Blending Scenario 4</vt:lpstr>
    </vt:vector>
  </TitlesOfParts>
  <Company>BP International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NTS Blending Scenario  Summer Lows – Reference Day 6 June 2016</dc:title>
  <dc:creator>Beaney, Alex</dc:creator>
  <dc:description>©BP plc 2005</dc:description>
  <cp:lastModifiedBy>Kirkpatrick, Murray</cp:lastModifiedBy>
  <cp:revision>51</cp:revision>
  <cp:lastPrinted>2013-07-02T07:44:49Z</cp:lastPrinted>
  <dcterms:created xsi:type="dcterms:W3CDTF">2016-11-22T11:28:53Z</dcterms:created>
  <dcterms:modified xsi:type="dcterms:W3CDTF">2017-01-04T09:34:06Z</dcterms:modified>
</cp:coreProperties>
</file>