
<file path=[Content_Types].xml><?xml version="1.0" encoding="utf-8"?>
<Types xmlns="http://schemas.openxmlformats.org/package/2006/content-types"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customXml/itemProps3.xml" ContentType="application/vnd.openxmlformats-officedocument.customXmlPropertie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customXml/itemProps4.xml" ContentType="application/vnd.openxmlformats-officedocument.customXmlPropertie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66" r:id="rId6"/>
    <p:sldId id="272" r:id="rId7"/>
    <p:sldId id="275" r:id="rId8"/>
    <p:sldId id="277" r:id="rId9"/>
    <p:sldId id="276" r:id="rId10"/>
    <p:sldId id="278" r:id="rId11"/>
    <p:sldId id="279" r:id="rId12"/>
    <p:sldId id="271" r:id="rId13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4359"/>
    <a:srgbClr val="F0EEAC"/>
    <a:srgbClr val="B9E7B3"/>
    <a:srgbClr val="FF9900"/>
    <a:srgbClr val="F0F6A8"/>
    <a:srgbClr val="FDEDCD"/>
    <a:srgbClr val="F5DAD5"/>
    <a:srgbClr val="E8CD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40" autoAdjust="0"/>
    <p:restoredTop sz="86772" autoAdjust="0"/>
  </p:normalViewPr>
  <p:slideViewPr>
    <p:cSldViewPr>
      <p:cViewPr>
        <p:scale>
          <a:sx n="66" d="100"/>
          <a:sy n="66" d="100"/>
        </p:scale>
        <p:origin x="-1568" y="-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AAD64F-D763-4768-868C-607C3125477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0EADD-2CF0-4F8E-BE98-8A66D6D8C00E}">
      <dgm:prSet phldrT="[Text]"/>
      <dgm:spPr/>
      <dgm:t>
        <a:bodyPr/>
        <a:lstStyle/>
        <a:p>
          <a:r>
            <a:rPr lang="en-GB" dirty="0" smtClean="0">
              <a:solidFill>
                <a:srgbClr val="004359"/>
              </a:solidFill>
            </a:rPr>
            <a:t>March: Final policy proposals, CoP and licence drafting consultations published </a:t>
          </a:r>
          <a:endParaRPr lang="en-GB" dirty="0">
            <a:solidFill>
              <a:srgbClr val="004359"/>
            </a:solidFill>
          </a:endParaRPr>
        </a:p>
      </dgm:t>
    </dgm:pt>
    <dgm:pt modelId="{DA41DFD7-0551-4BC4-83AE-365A980768D6}" type="parTrans" cxnId="{F493FD2D-068B-438E-86D1-2DC1C7CD55B2}">
      <dgm:prSet/>
      <dgm:spPr/>
      <dgm:t>
        <a:bodyPr/>
        <a:lstStyle/>
        <a:p>
          <a:endParaRPr lang="en-GB">
            <a:solidFill>
              <a:srgbClr val="004359"/>
            </a:solidFill>
          </a:endParaRPr>
        </a:p>
      </dgm:t>
    </dgm:pt>
    <dgm:pt modelId="{0C38511D-7366-47D6-9B7B-724522024A98}" type="sibTrans" cxnId="{F493FD2D-068B-438E-86D1-2DC1C7CD55B2}">
      <dgm:prSet/>
      <dgm:spPr/>
      <dgm:t>
        <a:bodyPr/>
        <a:lstStyle/>
        <a:p>
          <a:endParaRPr lang="en-GB">
            <a:solidFill>
              <a:srgbClr val="004359"/>
            </a:solidFill>
          </a:endParaRPr>
        </a:p>
      </dgm:t>
    </dgm:pt>
    <dgm:pt modelId="{C711FFF3-C539-44E2-9C7D-9570FCB5CD48}">
      <dgm:prSet phldrT="[Text]"/>
      <dgm:spPr/>
      <dgm:t>
        <a:bodyPr/>
        <a:lstStyle/>
        <a:p>
          <a:r>
            <a:rPr lang="en-GB" dirty="0" smtClean="0">
              <a:solidFill>
                <a:srgbClr val="004359"/>
              </a:solidFill>
            </a:rPr>
            <a:t>14 May: deadline for responses due to the CoP and licence drafting consultations</a:t>
          </a:r>
          <a:endParaRPr lang="en-GB" dirty="0">
            <a:solidFill>
              <a:srgbClr val="004359"/>
            </a:solidFill>
          </a:endParaRPr>
        </a:p>
      </dgm:t>
    </dgm:pt>
    <dgm:pt modelId="{EBED7B6B-DDE9-4675-AD5E-2ED4236A039F}" type="parTrans" cxnId="{ACECE1AA-A39C-4BA6-9ED5-75C4A6EB6279}">
      <dgm:prSet/>
      <dgm:spPr/>
      <dgm:t>
        <a:bodyPr/>
        <a:lstStyle/>
        <a:p>
          <a:endParaRPr lang="en-GB">
            <a:solidFill>
              <a:srgbClr val="004359"/>
            </a:solidFill>
          </a:endParaRPr>
        </a:p>
      </dgm:t>
    </dgm:pt>
    <dgm:pt modelId="{106E83C9-AAEA-4CFB-AB47-6A2189B2A834}" type="sibTrans" cxnId="{ACECE1AA-A39C-4BA6-9ED5-75C4A6EB6279}">
      <dgm:prSet/>
      <dgm:spPr/>
      <dgm:t>
        <a:bodyPr/>
        <a:lstStyle/>
        <a:p>
          <a:endParaRPr lang="en-GB">
            <a:solidFill>
              <a:srgbClr val="004359"/>
            </a:solidFill>
          </a:endParaRPr>
        </a:p>
      </dgm:t>
    </dgm:pt>
    <dgm:pt modelId="{FF34CAC0-76F2-4C4C-AC7B-64A9FEB77094}">
      <dgm:prSet phldrT="[Text]"/>
      <dgm:spPr/>
      <dgm:t>
        <a:bodyPr/>
        <a:lstStyle/>
        <a:p>
          <a:r>
            <a:rPr lang="en-GB" dirty="0" smtClean="0">
              <a:solidFill>
                <a:srgbClr val="004359"/>
              </a:solidFill>
            </a:rPr>
            <a:t>Late May: statutory consultation on licence modifications issued, CoP published</a:t>
          </a:r>
          <a:endParaRPr lang="en-GB" dirty="0">
            <a:solidFill>
              <a:srgbClr val="004359"/>
            </a:solidFill>
          </a:endParaRPr>
        </a:p>
      </dgm:t>
    </dgm:pt>
    <dgm:pt modelId="{FF65D756-7465-4762-8D10-A89C87F233EB}" type="parTrans" cxnId="{3F508661-A4C0-493E-B545-E8B0D9249548}">
      <dgm:prSet/>
      <dgm:spPr/>
      <dgm:t>
        <a:bodyPr/>
        <a:lstStyle/>
        <a:p>
          <a:endParaRPr lang="en-GB">
            <a:solidFill>
              <a:srgbClr val="004359"/>
            </a:solidFill>
          </a:endParaRPr>
        </a:p>
      </dgm:t>
    </dgm:pt>
    <dgm:pt modelId="{1CC610E7-D024-4465-9DE6-8D9208A03920}" type="sibTrans" cxnId="{3F508661-A4C0-493E-B545-E8B0D9249548}">
      <dgm:prSet/>
      <dgm:spPr/>
      <dgm:t>
        <a:bodyPr/>
        <a:lstStyle/>
        <a:p>
          <a:endParaRPr lang="en-GB">
            <a:solidFill>
              <a:srgbClr val="004359"/>
            </a:solidFill>
          </a:endParaRPr>
        </a:p>
      </dgm:t>
    </dgm:pt>
    <dgm:pt modelId="{2C4F36A0-AD0B-45AB-9B46-C1DB7C69199C}">
      <dgm:prSet phldrT="[Text]"/>
      <dgm:spPr/>
      <dgm:t>
        <a:bodyPr/>
        <a:lstStyle/>
        <a:p>
          <a:r>
            <a:rPr lang="en-GB" dirty="0" smtClean="0">
              <a:solidFill>
                <a:srgbClr val="004359"/>
              </a:solidFill>
            </a:rPr>
            <a:t>Late June: licence modifications take effect</a:t>
          </a:r>
          <a:endParaRPr lang="en-GB" dirty="0">
            <a:solidFill>
              <a:srgbClr val="004359"/>
            </a:solidFill>
          </a:endParaRPr>
        </a:p>
      </dgm:t>
    </dgm:pt>
    <dgm:pt modelId="{E2223D58-6E27-4F42-9040-614CCAA4E05B}" type="parTrans" cxnId="{E1DA9452-DB08-4FB0-AFBD-A81FA8FA5F97}">
      <dgm:prSet/>
      <dgm:spPr/>
      <dgm:t>
        <a:bodyPr/>
        <a:lstStyle/>
        <a:p>
          <a:endParaRPr lang="en-GB">
            <a:solidFill>
              <a:srgbClr val="004359"/>
            </a:solidFill>
          </a:endParaRPr>
        </a:p>
      </dgm:t>
    </dgm:pt>
    <dgm:pt modelId="{0EF6FD6D-AFA3-4B0D-944D-F521CBB15F57}" type="sibTrans" cxnId="{E1DA9452-DB08-4FB0-AFBD-A81FA8FA5F97}">
      <dgm:prSet/>
      <dgm:spPr/>
      <dgm:t>
        <a:bodyPr/>
        <a:lstStyle/>
        <a:p>
          <a:endParaRPr lang="en-GB">
            <a:solidFill>
              <a:srgbClr val="004359"/>
            </a:solidFill>
          </a:endParaRPr>
        </a:p>
      </dgm:t>
    </dgm:pt>
    <dgm:pt modelId="{B33BC936-C1DD-4443-9F5E-B23100499706}">
      <dgm:prSet phldrT="[Text]"/>
      <dgm:spPr/>
      <dgm:t>
        <a:bodyPr/>
        <a:lstStyle/>
        <a:p>
          <a:r>
            <a:rPr lang="en-GB" dirty="0" smtClean="0">
              <a:solidFill>
                <a:srgbClr val="004359"/>
              </a:solidFill>
            </a:rPr>
            <a:t>Autumn: modifications to code rules implemented</a:t>
          </a:r>
          <a:endParaRPr lang="en-GB" dirty="0">
            <a:solidFill>
              <a:srgbClr val="004359"/>
            </a:solidFill>
          </a:endParaRPr>
        </a:p>
      </dgm:t>
    </dgm:pt>
    <dgm:pt modelId="{D50ECE29-EB81-4A62-AEF7-26780BB04900}" type="parTrans" cxnId="{1A792BB2-81E2-46B6-9067-A55AC575A173}">
      <dgm:prSet/>
      <dgm:spPr/>
      <dgm:t>
        <a:bodyPr/>
        <a:lstStyle/>
        <a:p>
          <a:endParaRPr lang="en-GB">
            <a:solidFill>
              <a:srgbClr val="004359"/>
            </a:solidFill>
          </a:endParaRPr>
        </a:p>
      </dgm:t>
    </dgm:pt>
    <dgm:pt modelId="{3C129695-BA92-42C2-9659-239F0E55CD84}" type="sibTrans" cxnId="{1A792BB2-81E2-46B6-9067-A55AC575A173}">
      <dgm:prSet/>
      <dgm:spPr/>
      <dgm:t>
        <a:bodyPr/>
        <a:lstStyle/>
        <a:p>
          <a:endParaRPr lang="en-GB">
            <a:solidFill>
              <a:srgbClr val="004359"/>
            </a:solidFill>
          </a:endParaRPr>
        </a:p>
      </dgm:t>
    </dgm:pt>
    <dgm:pt modelId="{428FE254-32BB-4DAA-BE0F-C01AC72548B4}" type="pres">
      <dgm:prSet presAssocID="{7EAAD64F-D763-4768-868C-607C3125477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4895516-9DEA-4048-90D0-59D8E5CE7D59}" type="pres">
      <dgm:prSet presAssocID="{7EAAD64F-D763-4768-868C-607C31254774}" presName="dummyMaxCanvas" presStyleCnt="0">
        <dgm:presLayoutVars/>
      </dgm:prSet>
      <dgm:spPr/>
    </dgm:pt>
    <dgm:pt modelId="{5914E366-9DC9-4036-B1B8-F0ED514222C5}" type="pres">
      <dgm:prSet presAssocID="{7EAAD64F-D763-4768-868C-607C3125477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45E4E2-1C21-4444-B141-85048DFBA2C3}" type="pres">
      <dgm:prSet presAssocID="{7EAAD64F-D763-4768-868C-607C3125477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85E246-18C4-4067-8FC7-F2DD382242AF}" type="pres">
      <dgm:prSet presAssocID="{7EAAD64F-D763-4768-868C-607C3125477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1E7CCF-9A4C-4936-9161-4277352F8D74}" type="pres">
      <dgm:prSet presAssocID="{7EAAD64F-D763-4768-868C-607C3125477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8B4920-17EF-4DE1-B24D-E6C8965D0AED}" type="pres">
      <dgm:prSet presAssocID="{7EAAD64F-D763-4768-868C-607C3125477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1047FF-B947-44FE-9854-918C84053082}" type="pres">
      <dgm:prSet presAssocID="{7EAAD64F-D763-4768-868C-607C3125477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AEBCBF-69D5-43AB-A07D-727D0A49B87D}" type="pres">
      <dgm:prSet presAssocID="{7EAAD64F-D763-4768-868C-607C3125477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2C4DEF-3FB2-4B24-B9A3-81F251FF2558}" type="pres">
      <dgm:prSet presAssocID="{7EAAD64F-D763-4768-868C-607C3125477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3D163A-2192-4CA1-879D-57DEB221D3A3}" type="pres">
      <dgm:prSet presAssocID="{7EAAD64F-D763-4768-868C-607C3125477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32EEB1-40C6-41FB-9B1F-2AC48EE50494}" type="pres">
      <dgm:prSet presAssocID="{7EAAD64F-D763-4768-868C-607C3125477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564F32-5015-4499-9253-C701FC99BCD5}" type="pres">
      <dgm:prSet presAssocID="{7EAAD64F-D763-4768-868C-607C3125477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EC97D0-EB42-4381-AFCE-88E610BD098D}" type="pres">
      <dgm:prSet presAssocID="{7EAAD64F-D763-4768-868C-607C3125477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E48B2C-9FA5-4C75-98B0-E5FDECAA637E}" type="pres">
      <dgm:prSet presAssocID="{7EAAD64F-D763-4768-868C-607C3125477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4A005E-55BD-4C8B-9E31-A7A13ECE6692}" type="pres">
      <dgm:prSet presAssocID="{7EAAD64F-D763-4768-868C-607C3125477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0B45DA9-75C4-40EF-916E-52D599BB705D}" type="presOf" srcId="{106E83C9-AAEA-4CFB-AB47-6A2189B2A834}" destId="{55AEBCBF-69D5-43AB-A07D-727D0A49B87D}" srcOrd="0" destOrd="0" presId="urn:microsoft.com/office/officeart/2005/8/layout/vProcess5"/>
    <dgm:cxn modelId="{FA0075CB-22F4-4DAE-9FBF-053BCB1AED3E}" type="presOf" srcId="{F080EADD-2CF0-4F8E-BE98-8A66D6D8C00E}" destId="{5914E366-9DC9-4036-B1B8-F0ED514222C5}" srcOrd="0" destOrd="0" presId="urn:microsoft.com/office/officeart/2005/8/layout/vProcess5"/>
    <dgm:cxn modelId="{1A792BB2-81E2-46B6-9067-A55AC575A173}" srcId="{7EAAD64F-D763-4768-868C-607C31254774}" destId="{B33BC936-C1DD-4443-9F5E-B23100499706}" srcOrd="4" destOrd="0" parTransId="{D50ECE29-EB81-4A62-AEF7-26780BB04900}" sibTransId="{3C129695-BA92-42C2-9659-239F0E55CD84}"/>
    <dgm:cxn modelId="{22A0CB31-0F1C-40C7-A2ED-F5F37E0EE019}" type="presOf" srcId="{0C38511D-7366-47D6-9B7B-724522024A98}" destId="{EB1047FF-B947-44FE-9854-918C84053082}" srcOrd="0" destOrd="0" presId="urn:microsoft.com/office/officeart/2005/8/layout/vProcess5"/>
    <dgm:cxn modelId="{D07B0857-0367-41B8-9DF4-ACEBD233388A}" type="presOf" srcId="{C711FFF3-C539-44E2-9C7D-9570FCB5CD48}" destId="{C8564F32-5015-4499-9253-C701FC99BCD5}" srcOrd="1" destOrd="0" presId="urn:microsoft.com/office/officeart/2005/8/layout/vProcess5"/>
    <dgm:cxn modelId="{4066EEB9-E165-49FE-8EF5-480E034D1699}" type="presOf" srcId="{B33BC936-C1DD-4443-9F5E-B23100499706}" destId="{D48B4920-17EF-4DE1-B24D-E6C8965D0AED}" srcOrd="0" destOrd="0" presId="urn:microsoft.com/office/officeart/2005/8/layout/vProcess5"/>
    <dgm:cxn modelId="{F15613CE-C902-4100-B462-E9BB9B01284C}" type="presOf" srcId="{1CC610E7-D024-4465-9DE6-8D9208A03920}" destId="{F12C4DEF-3FB2-4B24-B9A3-81F251FF2558}" srcOrd="0" destOrd="0" presId="urn:microsoft.com/office/officeart/2005/8/layout/vProcess5"/>
    <dgm:cxn modelId="{567D1D2A-498B-4E1C-83C2-8FF45F09A5D1}" type="presOf" srcId="{0EF6FD6D-AFA3-4B0D-944D-F521CBB15F57}" destId="{EA3D163A-2192-4CA1-879D-57DEB221D3A3}" srcOrd="0" destOrd="0" presId="urn:microsoft.com/office/officeart/2005/8/layout/vProcess5"/>
    <dgm:cxn modelId="{F493FD2D-068B-438E-86D1-2DC1C7CD55B2}" srcId="{7EAAD64F-D763-4768-868C-607C31254774}" destId="{F080EADD-2CF0-4F8E-BE98-8A66D6D8C00E}" srcOrd="0" destOrd="0" parTransId="{DA41DFD7-0551-4BC4-83AE-365A980768D6}" sibTransId="{0C38511D-7366-47D6-9B7B-724522024A98}"/>
    <dgm:cxn modelId="{AB2CAEA7-6120-45A5-AE5C-34735DD4633C}" type="presOf" srcId="{2C4F36A0-AD0B-45AB-9B46-C1DB7C69199C}" destId="{13E48B2C-9FA5-4C75-98B0-E5FDECAA637E}" srcOrd="1" destOrd="0" presId="urn:microsoft.com/office/officeart/2005/8/layout/vProcess5"/>
    <dgm:cxn modelId="{E1DA9452-DB08-4FB0-AFBD-A81FA8FA5F97}" srcId="{7EAAD64F-D763-4768-868C-607C31254774}" destId="{2C4F36A0-AD0B-45AB-9B46-C1DB7C69199C}" srcOrd="3" destOrd="0" parTransId="{E2223D58-6E27-4F42-9040-614CCAA4E05B}" sibTransId="{0EF6FD6D-AFA3-4B0D-944D-F521CBB15F57}"/>
    <dgm:cxn modelId="{77901C07-F3E1-42E3-B827-80BCF3DB1B12}" type="presOf" srcId="{FF34CAC0-76F2-4C4C-AC7B-64A9FEB77094}" destId="{DD85E246-18C4-4067-8FC7-F2DD382242AF}" srcOrd="0" destOrd="0" presId="urn:microsoft.com/office/officeart/2005/8/layout/vProcess5"/>
    <dgm:cxn modelId="{35370B82-2055-4E47-8FE8-CEF66C06C44E}" type="presOf" srcId="{2C4F36A0-AD0B-45AB-9B46-C1DB7C69199C}" destId="{821E7CCF-9A4C-4936-9161-4277352F8D74}" srcOrd="0" destOrd="0" presId="urn:microsoft.com/office/officeart/2005/8/layout/vProcess5"/>
    <dgm:cxn modelId="{84E5CE8C-5141-43CF-BCE3-3676C1FB7E99}" type="presOf" srcId="{F080EADD-2CF0-4F8E-BE98-8A66D6D8C00E}" destId="{3932EEB1-40C6-41FB-9B1F-2AC48EE50494}" srcOrd="1" destOrd="0" presId="urn:microsoft.com/office/officeart/2005/8/layout/vProcess5"/>
    <dgm:cxn modelId="{ACECE1AA-A39C-4BA6-9ED5-75C4A6EB6279}" srcId="{7EAAD64F-D763-4768-868C-607C31254774}" destId="{C711FFF3-C539-44E2-9C7D-9570FCB5CD48}" srcOrd="1" destOrd="0" parTransId="{EBED7B6B-DDE9-4675-AD5E-2ED4236A039F}" sibTransId="{106E83C9-AAEA-4CFB-AB47-6A2189B2A834}"/>
    <dgm:cxn modelId="{3F508661-A4C0-493E-B545-E8B0D9249548}" srcId="{7EAAD64F-D763-4768-868C-607C31254774}" destId="{FF34CAC0-76F2-4C4C-AC7B-64A9FEB77094}" srcOrd="2" destOrd="0" parTransId="{FF65D756-7465-4762-8D10-A89C87F233EB}" sibTransId="{1CC610E7-D024-4465-9DE6-8D9208A03920}"/>
    <dgm:cxn modelId="{B6839482-A6DB-4072-B0BC-CCFCC86A75B1}" type="presOf" srcId="{FF34CAC0-76F2-4C4C-AC7B-64A9FEB77094}" destId="{4AEC97D0-EB42-4381-AFCE-88E610BD098D}" srcOrd="1" destOrd="0" presId="urn:microsoft.com/office/officeart/2005/8/layout/vProcess5"/>
    <dgm:cxn modelId="{541A0A5E-515F-4BB6-920F-241E8F007F4A}" type="presOf" srcId="{7EAAD64F-D763-4768-868C-607C31254774}" destId="{428FE254-32BB-4DAA-BE0F-C01AC72548B4}" srcOrd="0" destOrd="0" presId="urn:microsoft.com/office/officeart/2005/8/layout/vProcess5"/>
    <dgm:cxn modelId="{FB9C5549-20FB-4D89-857F-A9AA26828CA1}" type="presOf" srcId="{C711FFF3-C539-44E2-9C7D-9570FCB5CD48}" destId="{E145E4E2-1C21-4444-B141-85048DFBA2C3}" srcOrd="0" destOrd="0" presId="urn:microsoft.com/office/officeart/2005/8/layout/vProcess5"/>
    <dgm:cxn modelId="{6901CCEE-437C-4520-B9A9-FD1C0B62CED5}" type="presOf" srcId="{B33BC936-C1DD-4443-9F5E-B23100499706}" destId="{FE4A005E-55BD-4C8B-9E31-A7A13ECE6692}" srcOrd="1" destOrd="0" presId="urn:microsoft.com/office/officeart/2005/8/layout/vProcess5"/>
    <dgm:cxn modelId="{3D0F7174-8453-4C15-867E-45746AE08F8C}" type="presParOf" srcId="{428FE254-32BB-4DAA-BE0F-C01AC72548B4}" destId="{C4895516-9DEA-4048-90D0-59D8E5CE7D59}" srcOrd="0" destOrd="0" presId="urn:microsoft.com/office/officeart/2005/8/layout/vProcess5"/>
    <dgm:cxn modelId="{B8BD444C-C8D5-4746-A180-2923B35F3415}" type="presParOf" srcId="{428FE254-32BB-4DAA-BE0F-C01AC72548B4}" destId="{5914E366-9DC9-4036-B1B8-F0ED514222C5}" srcOrd="1" destOrd="0" presId="urn:microsoft.com/office/officeart/2005/8/layout/vProcess5"/>
    <dgm:cxn modelId="{0118DB08-EFCD-43E0-9BF3-9CE9D81F5E4A}" type="presParOf" srcId="{428FE254-32BB-4DAA-BE0F-C01AC72548B4}" destId="{E145E4E2-1C21-4444-B141-85048DFBA2C3}" srcOrd="2" destOrd="0" presId="urn:microsoft.com/office/officeart/2005/8/layout/vProcess5"/>
    <dgm:cxn modelId="{9D991B53-9578-4039-828A-1DC79D17F21C}" type="presParOf" srcId="{428FE254-32BB-4DAA-BE0F-C01AC72548B4}" destId="{DD85E246-18C4-4067-8FC7-F2DD382242AF}" srcOrd="3" destOrd="0" presId="urn:microsoft.com/office/officeart/2005/8/layout/vProcess5"/>
    <dgm:cxn modelId="{24A959A8-15DC-4E3A-850E-258BD7F8CF3F}" type="presParOf" srcId="{428FE254-32BB-4DAA-BE0F-C01AC72548B4}" destId="{821E7CCF-9A4C-4936-9161-4277352F8D74}" srcOrd="4" destOrd="0" presId="urn:microsoft.com/office/officeart/2005/8/layout/vProcess5"/>
    <dgm:cxn modelId="{320E301F-15FF-42A1-B2C4-3D4ED4935C5A}" type="presParOf" srcId="{428FE254-32BB-4DAA-BE0F-C01AC72548B4}" destId="{D48B4920-17EF-4DE1-B24D-E6C8965D0AED}" srcOrd="5" destOrd="0" presId="urn:microsoft.com/office/officeart/2005/8/layout/vProcess5"/>
    <dgm:cxn modelId="{A349696B-ACF8-4123-B5A8-35745B7EB993}" type="presParOf" srcId="{428FE254-32BB-4DAA-BE0F-C01AC72548B4}" destId="{EB1047FF-B947-44FE-9854-918C84053082}" srcOrd="6" destOrd="0" presId="urn:microsoft.com/office/officeart/2005/8/layout/vProcess5"/>
    <dgm:cxn modelId="{C1F04056-1209-4611-86BE-9DFF878743B7}" type="presParOf" srcId="{428FE254-32BB-4DAA-BE0F-C01AC72548B4}" destId="{55AEBCBF-69D5-43AB-A07D-727D0A49B87D}" srcOrd="7" destOrd="0" presId="urn:microsoft.com/office/officeart/2005/8/layout/vProcess5"/>
    <dgm:cxn modelId="{4A46B1DE-6992-4227-844B-50A70E7CDC0F}" type="presParOf" srcId="{428FE254-32BB-4DAA-BE0F-C01AC72548B4}" destId="{F12C4DEF-3FB2-4B24-B9A3-81F251FF2558}" srcOrd="8" destOrd="0" presId="urn:microsoft.com/office/officeart/2005/8/layout/vProcess5"/>
    <dgm:cxn modelId="{FEB30CDE-8BD7-424B-B229-562C677BAD70}" type="presParOf" srcId="{428FE254-32BB-4DAA-BE0F-C01AC72548B4}" destId="{EA3D163A-2192-4CA1-879D-57DEB221D3A3}" srcOrd="9" destOrd="0" presId="urn:microsoft.com/office/officeart/2005/8/layout/vProcess5"/>
    <dgm:cxn modelId="{7BC6F2A4-3DF9-46DC-9AE9-7629458CDF48}" type="presParOf" srcId="{428FE254-32BB-4DAA-BE0F-C01AC72548B4}" destId="{3932EEB1-40C6-41FB-9B1F-2AC48EE50494}" srcOrd="10" destOrd="0" presId="urn:microsoft.com/office/officeart/2005/8/layout/vProcess5"/>
    <dgm:cxn modelId="{EB832B46-D14F-46E2-B386-0B63DAF6ECB5}" type="presParOf" srcId="{428FE254-32BB-4DAA-BE0F-C01AC72548B4}" destId="{C8564F32-5015-4499-9253-C701FC99BCD5}" srcOrd="11" destOrd="0" presId="urn:microsoft.com/office/officeart/2005/8/layout/vProcess5"/>
    <dgm:cxn modelId="{554F42DA-F549-49DD-B016-65C212336964}" type="presParOf" srcId="{428FE254-32BB-4DAA-BE0F-C01AC72548B4}" destId="{4AEC97D0-EB42-4381-AFCE-88E610BD098D}" srcOrd="12" destOrd="0" presId="urn:microsoft.com/office/officeart/2005/8/layout/vProcess5"/>
    <dgm:cxn modelId="{0FE9A8C8-19EB-4958-9391-1BF41DFBF879}" type="presParOf" srcId="{428FE254-32BB-4DAA-BE0F-C01AC72548B4}" destId="{13E48B2C-9FA5-4C75-98B0-E5FDECAA637E}" srcOrd="13" destOrd="0" presId="urn:microsoft.com/office/officeart/2005/8/layout/vProcess5"/>
    <dgm:cxn modelId="{78063BD6-53C4-480A-B47C-26BC77A1AAC4}" type="presParOf" srcId="{428FE254-32BB-4DAA-BE0F-C01AC72548B4}" destId="{FE4A005E-55BD-4C8B-9E31-A7A13ECE669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14E366-9DC9-4036-B1B8-F0ED514222C5}">
      <dsp:nvSpPr>
        <dsp:cNvPr id="0" name=""/>
        <dsp:cNvSpPr/>
      </dsp:nvSpPr>
      <dsp:spPr>
        <a:xfrm>
          <a:off x="0" y="0"/>
          <a:ext cx="6336792" cy="745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4359"/>
              </a:solidFill>
            </a:rPr>
            <a:t>March: Final policy proposals, CoP and licence drafting consultations published </a:t>
          </a:r>
          <a:endParaRPr lang="en-GB" sz="1800" kern="1200" dirty="0">
            <a:solidFill>
              <a:srgbClr val="004359"/>
            </a:solidFill>
          </a:endParaRPr>
        </a:p>
      </dsp:txBody>
      <dsp:txXfrm>
        <a:off x="0" y="0"/>
        <a:ext cx="5488430" cy="745812"/>
      </dsp:txXfrm>
    </dsp:sp>
    <dsp:sp modelId="{E145E4E2-1C21-4444-B141-85048DFBA2C3}">
      <dsp:nvSpPr>
        <dsp:cNvPr id="0" name=""/>
        <dsp:cNvSpPr/>
      </dsp:nvSpPr>
      <dsp:spPr>
        <a:xfrm>
          <a:off x="473202" y="849397"/>
          <a:ext cx="6336792" cy="745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4359"/>
              </a:solidFill>
            </a:rPr>
            <a:t>14 May: deadline for responses due to the CoP and licence drafting consultations</a:t>
          </a:r>
          <a:endParaRPr lang="en-GB" sz="1800" kern="1200" dirty="0">
            <a:solidFill>
              <a:srgbClr val="004359"/>
            </a:solidFill>
          </a:endParaRPr>
        </a:p>
      </dsp:txBody>
      <dsp:txXfrm>
        <a:off x="473202" y="849397"/>
        <a:ext cx="5378811" cy="745812"/>
      </dsp:txXfrm>
    </dsp:sp>
    <dsp:sp modelId="{DD85E246-18C4-4067-8FC7-F2DD382242AF}">
      <dsp:nvSpPr>
        <dsp:cNvPr id="0" name=""/>
        <dsp:cNvSpPr/>
      </dsp:nvSpPr>
      <dsp:spPr>
        <a:xfrm>
          <a:off x="946404" y="1698795"/>
          <a:ext cx="6336792" cy="745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4359"/>
              </a:solidFill>
            </a:rPr>
            <a:t>Late May: statutory consultation on licence modifications issued, CoP published</a:t>
          </a:r>
          <a:endParaRPr lang="en-GB" sz="1800" kern="1200" dirty="0">
            <a:solidFill>
              <a:srgbClr val="004359"/>
            </a:solidFill>
          </a:endParaRPr>
        </a:p>
      </dsp:txBody>
      <dsp:txXfrm>
        <a:off x="946404" y="1698795"/>
        <a:ext cx="5378811" cy="745812"/>
      </dsp:txXfrm>
    </dsp:sp>
    <dsp:sp modelId="{821E7CCF-9A4C-4936-9161-4277352F8D74}">
      <dsp:nvSpPr>
        <dsp:cNvPr id="0" name=""/>
        <dsp:cNvSpPr/>
      </dsp:nvSpPr>
      <dsp:spPr>
        <a:xfrm>
          <a:off x="1419605" y="2548193"/>
          <a:ext cx="6336792" cy="745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4359"/>
              </a:solidFill>
            </a:rPr>
            <a:t>Late June: licence modifications take effect</a:t>
          </a:r>
          <a:endParaRPr lang="en-GB" sz="1800" kern="1200" dirty="0">
            <a:solidFill>
              <a:srgbClr val="004359"/>
            </a:solidFill>
          </a:endParaRPr>
        </a:p>
      </dsp:txBody>
      <dsp:txXfrm>
        <a:off x="1419605" y="2548193"/>
        <a:ext cx="5378811" cy="745812"/>
      </dsp:txXfrm>
    </dsp:sp>
    <dsp:sp modelId="{D48B4920-17EF-4DE1-B24D-E6C8965D0AED}">
      <dsp:nvSpPr>
        <dsp:cNvPr id="0" name=""/>
        <dsp:cNvSpPr/>
      </dsp:nvSpPr>
      <dsp:spPr>
        <a:xfrm>
          <a:off x="1892808" y="3397591"/>
          <a:ext cx="6336792" cy="745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4359"/>
              </a:solidFill>
            </a:rPr>
            <a:t>Autumn: modifications to code rules implemented</a:t>
          </a:r>
          <a:endParaRPr lang="en-GB" sz="1800" kern="1200" dirty="0">
            <a:solidFill>
              <a:srgbClr val="004359"/>
            </a:solidFill>
          </a:endParaRPr>
        </a:p>
      </dsp:txBody>
      <dsp:txXfrm>
        <a:off x="1892808" y="3397591"/>
        <a:ext cx="5378811" cy="745812"/>
      </dsp:txXfrm>
    </dsp:sp>
    <dsp:sp modelId="{EB1047FF-B947-44FE-9854-918C84053082}">
      <dsp:nvSpPr>
        <dsp:cNvPr id="0" name=""/>
        <dsp:cNvSpPr/>
      </dsp:nvSpPr>
      <dsp:spPr>
        <a:xfrm>
          <a:off x="5852013" y="544857"/>
          <a:ext cx="484778" cy="484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>
            <a:solidFill>
              <a:srgbClr val="004359"/>
            </a:solidFill>
          </a:endParaRPr>
        </a:p>
      </dsp:txBody>
      <dsp:txXfrm>
        <a:off x="5852013" y="544857"/>
        <a:ext cx="484778" cy="484778"/>
      </dsp:txXfrm>
    </dsp:sp>
    <dsp:sp modelId="{55AEBCBF-69D5-43AB-A07D-727D0A49B87D}">
      <dsp:nvSpPr>
        <dsp:cNvPr id="0" name=""/>
        <dsp:cNvSpPr/>
      </dsp:nvSpPr>
      <dsp:spPr>
        <a:xfrm>
          <a:off x="6325215" y="1394255"/>
          <a:ext cx="484778" cy="484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>
            <a:solidFill>
              <a:srgbClr val="004359"/>
            </a:solidFill>
          </a:endParaRPr>
        </a:p>
      </dsp:txBody>
      <dsp:txXfrm>
        <a:off x="6325215" y="1394255"/>
        <a:ext cx="484778" cy="484778"/>
      </dsp:txXfrm>
    </dsp:sp>
    <dsp:sp modelId="{F12C4DEF-3FB2-4B24-B9A3-81F251FF2558}">
      <dsp:nvSpPr>
        <dsp:cNvPr id="0" name=""/>
        <dsp:cNvSpPr/>
      </dsp:nvSpPr>
      <dsp:spPr>
        <a:xfrm>
          <a:off x="6798417" y="2231223"/>
          <a:ext cx="484778" cy="484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>
            <a:solidFill>
              <a:srgbClr val="004359"/>
            </a:solidFill>
          </a:endParaRPr>
        </a:p>
      </dsp:txBody>
      <dsp:txXfrm>
        <a:off x="6798417" y="2231223"/>
        <a:ext cx="484778" cy="484778"/>
      </dsp:txXfrm>
    </dsp:sp>
    <dsp:sp modelId="{EA3D163A-2192-4CA1-879D-57DEB221D3A3}">
      <dsp:nvSpPr>
        <dsp:cNvPr id="0" name=""/>
        <dsp:cNvSpPr/>
      </dsp:nvSpPr>
      <dsp:spPr>
        <a:xfrm>
          <a:off x="7271619" y="3088907"/>
          <a:ext cx="484778" cy="4847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>
            <a:solidFill>
              <a:srgbClr val="004359"/>
            </a:solidFill>
          </a:endParaRPr>
        </a:p>
      </dsp:txBody>
      <dsp:txXfrm>
        <a:off x="7271619" y="3088907"/>
        <a:ext cx="484778" cy="484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B46A0-B630-4B83-8048-8BD1EAC388C2}" type="datetimeFigureOut">
              <a:rPr lang="en-US" smtClean="0"/>
              <a:pPr/>
              <a:t>3/30/10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5828A-DBAF-4465-9DAA-EC152BD3DD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905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81" y="1"/>
            <a:ext cx="2951905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4007"/>
            <a:ext cx="5448936" cy="447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2"/>
            <a:ext cx="2951905" cy="49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81" y="9443242"/>
            <a:ext cx="2951905" cy="49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12F3EE-9F5D-4330-9CBA-D4A8C6A8AB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DA918-3A89-4433-81C7-45687C65AEF2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owerpointfro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85800" y="2349500"/>
            <a:ext cx="77724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000" b="1">
              <a:solidFill>
                <a:srgbClr val="4D4D4D"/>
              </a:solidFill>
              <a:latin typeface="Verdana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371600" y="4627563"/>
            <a:ext cx="6400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sz="2400"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1196975"/>
            <a:ext cx="2057400" cy="4281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96975"/>
            <a:ext cx="6019800" cy="4281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636838"/>
            <a:ext cx="4038600" cy="284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636838"/>
            <a:ext cx="4038600" cy="284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owerpointinsideal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 goes here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636838"/>
            <a:ext cx="82296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7667625" y="649128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C2C5B70-B88E-412E-A8B3-A17998EE3B78}" type="slidenum">
              <a:rPr lang="en-GB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435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z="4000" smtClean="0"/>
              <a:t>Review of industry code governance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26 March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2285992"/>
            <a:ext cx="8229600" cy="4143383"/>
          </a:xfrm>
        </p:spPr>
        <p:txBody>
          <a:bodyPr/>
          <a:lstStyle/>
          <a:p>
            <a:r>
              <a:rPr lang="en-GB" sz="1800" dirty="0" smtClean="0"/>
              <a:t>Brief overview of the proposals:</a:t>
            </a:r>
          </a:p>
          <a:p>
            <a:pPr lvl="1"/>
            <a:r>
              <a:rPr lang="en-GB" sz="1400" dirty="0" smtClean="0"/>
              <a:t>Self-governance</a:t>
            </a:r>
          </a:p>
          <a:p>
            <a:pPr lvl="1"/>
            <a:r>
              <a:rPr lang="en-GB" sz="1400" dirty="0" smtClean="0"/>
              <a:t>Significant Code Reviews</a:t>
            </a:r>
          </a:p>
          <a:p>
            <a:pPr lvl="1"/>
            <a:r>
              <a:rPr lang="en-GB" sz="1400" dirty="0" smtClean="0"/>
              <a:t>Charging methodologies</a:t>
            </a:r>
          </a:p>
          <a:p>
            <a:pPr lvl="1"/>
            <a:r>
              <a:rPr lang="en-GB" sz="1400" dirty="0" smtClean="0"/>
              <a:t>The role of the Code Administrator and Panel</a:t>
            </a:r>
          </a:p>
          <a:p>
            <a:pPr lvl="1">
              <a:buNone/>
            </a:pPr>
            <a:endParaRPr lang="en-GB" sz="1400" dirty="0" smtClean="0"/>
          </a:p>
          <a:p>
            <a:pPr lvl="1"/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 governance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8313" y="2071678"/>
            <a:ext cx="8229600" cy="4286260"/>
          </a:xfrm>
        </p:spPr>
        <p:txBody>
          <a:bodyPr/>
          <a:lstStyle/>
          <a:p>
            <a:r>
              <a:rPr lang="en-GB" sz="1800" dirty="0" smtClean="0"/>
              <a:t>Final Proposals allow for modifications to be made to the UNC on the basis of self–governance decisions rather than acceptance by the authority</a:t>
            </a:r>
          </a:p>
          <a:p>
            <a:r>
              <a:rPr lang="en-GB" sz="1800" dirty="0" smtClean="0"/>
              <a:t>Potentially much wider than existing ‘self-governance’ of associated documents etc</a:t>
            </a:r>
          </a:p>
          <a:p>
            <a:r>
              <a:rPr lang="en-GB" sz="1800" dirty="0" smtClean="0"/>
              <a:t>Proposer may suggest route, but initial ‘filter’ of decisions to be made by Panel</a:t>
            </a:r>
          </a:p>
          <a:p>
            <a:r>
              <a:rPr lang="en-GB" sz="1800" dirty="0" smtClean="0"/>
              <a:t>Route may change later in process (i.e. following receipt of responses)</a:t>
            </a:r>
          </a:p>
          <a:p>
            <a:r>
              <a:rPr lang="en-GB" sz="1800" dirty="0" smtClean="0"/>
              <a:t>Option for Ofgem to re-direct (either way)</a:t>
            </a:r>
          </a:p>
          <a:p>
            <a:pPr>
              <a:buNone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Significant Code Reviews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8313" y="2428868"/>
            <a:ext cx="8229600" cy="3929070"/>
          </a:xfrm>
        </p:spPr>
        <p:txBody>
          <a:bodyPr/>
          <a:lstStyle/>
          <a:p>
            <a:r>
              <a:rPr lang="en-GB" sz="1800" dirty="0" smtClean="0"/>
              <a:t>Changed definition from ‘Major Policy Review’ in order to draw clearer distinction between code reviews and Government reviews</a:t>
            </a:r>
          </a:p>
          <a:p>
            <a:r>
              <a:rPr lang="en-GB" sz="1800" dirty="0" smtClean="0"/>
              <a:t>Impact on panel will be limited – focus of process ahead of a modification being raised (which will then progress in the normal way)</a:t>
            </a:r>
          </a:p>
          <a:p>
            <a:r>
              <a:rPr lang="en-GB" sz="1800" dirty="0" smtClean="0"/>
              <a:t>However, opportunity for Panel to suggest live proposal be elevated to a SCR</a:t>
            </a:r>
          </a:p>
          <a:p>
            <a:r>
              <a:rPr lang="en-GB" sz="1800" dirty="0" smtClean="0"/>
              <a:t>Conclusion of SCR may result in licensee being directed to raise a proposal:</a:t>
            </a:r>
          </a:p>
          <a:p>
            <a:pPr lvl="1"/>
            <a:r>
              <a:rPr lang="en-GB" sz="1400" dirty="0" smtClean="0"/>
              <a:t>Discretion retained on final content of that proposal</a:t>
            </a:r>
          </a:p>
          <a:p>
            <a:pPr lvl="1"/>
            <a:r>
              <a:rPr lang="en-GB" sz="1400" dirty="0" smtClean="0"/>
              <a:t>Licensee will be free to make recommendation as they see fit.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Charging methodologies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8313" y="2071678"/>
            <a:ext cx="8229600" cy="4286260"/>
          </a:xfrm>
        </p:spPr>
        <p:txBody>
          <a:bodyPr/>
          <a:lstStyle/>
          <a:p>
            <a:r>
              <a:rPr lang="en-GB" sz="1800" dirty="0" smtClean="0"/>
              <a:t>Final proposal to include connection and use of system charging methodologies within relevant code</a:t>
            </a:r>
          </a:p>
          <a:p>
            <a:r>
              <a:rPr lang="en-GB" sz="1800" dirty="0" smtClean="0"/>
              <a:t>Panel will therefore be providing oversight of charging methodology proposals</a:t>
            </a:r>
          </a:p>
          <a:p>
            <a:r>
              <a:rPr lang="en-GB" sz="1800" dirty="0" smtClean="0"/>
              <a:t>Rules potentially the same, though relevant objectives differ</a:t>
            </a:r>
          </a:p>
          <a:p>
            <a:r>
              <a:rPr lang="en-GB" sz="1800" dirty="0" smtClean="0"/>
              <a:t>Charging methodology decisions will become subject to appeal to the Competition Commission</a:t>
            </a:r>
          </a:p>
          <a:p>
            <a:r>
              <a:rPr lang="en-GB" sz="1800" dirty="0" smtClean="0"/>
              <a:t>Focus will be on the methodology, not the numbers</a:t>
            </a:r>
          </a:p>
          <a:p>
            <a:r>
              <a:rPr lang="en-GB" sz="1800" dirty="0" smtClean="0"/>
              <a:t>Existing charging methodology </a:t>
            </a:r>
            <a:r>
              <a:rPr lang="en-GB" sz="1800" dirty="0" err="1" smtClean="0"/>
              <a:t>fora</a:t>
            </a:r>
            <a:r>
              <a:rPr lang="en-GB" sz="1800" dirty="0" smtClean="0"/>
              <a:t> continue to have a role</a:t>
            </a:r>
          </a:p>
          <a:p>
            <a:pPr>
              <a:buNone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Role of the Code Administrator and Panel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8313" y="2428868"/>
            <a:ext cx="8229600" cy="3929070"/>
          </a:xfrm>
        </p:spPr>
        <p:txBody>
          <a:bodyPr/>
          <a:lstStyle/>
          <a:p>
            <a:r>
              <a:rPr lang="en-GB" sz="1800" dirty="0" smtClean="0"/>
              <a:t>Authority approval, rather than appointment, of independent chair</a:t>
            </a:r>
          </a:p>
          <a:p>
            <a:r>
              <a:rPr lang="en-GB" sz="1800" dirty="0" smtClean="0"/>
              <a:t>Provision of a vote for the chair – scope to be set out in modification rules</a:t>
            </a:r>
          </a:p>
          <a:p>
            <a:r>
              <a:rPr lang="en-GB" sz="1800" dirty="0" smtClean="0"/>
              <a:t>Voting consumer representative - scope to be set out in modification rules </a:t>
            </a:r>
          </a:p>
          <a:p>
            <a:r>
              <a:rPr lang="en-GB" sz="1800" dirty="0" smtClean="0"/>
              <a:t>Option for further consumer representative to be appointed by the Authority</a:t>
            </a:r>
          </a:p>
          <a:p>
            <a:r>
              <a:rPr lang="en-GB" sz="1800" dirty="0" smtClean="0"/>
              <a:t>Requirement for rationale for recommendations made against relevant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potential modifications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8313" y="2428868"/>
            <a:ext cx="8229600" cy="3929070"/>
          </a:xfrm>
        </p:spPr>
        <p:txBody>
          <a:bodyPr/>
          <a:lstStyle/>
          <a:p>
            <a:r>
              <a:rPr lang="en-GB" sz="1800" dirty="0" smtClean="0"/>
              <a:t>Send back - Rules and procedures to be followed in the event of reports being sent back</a:t>
            </a:r>
          </a:p>
          <a:p>
            <a:r>
              <a:rPr lang="en-GB" sz="1800" dirty="0" smtClean="0"/>
              <a:t>CoP principle that legal text be produced early in the process as the norm</a:t>
            </a:r>
          </a:p>
          <a:p>
            <a:r>
              <a:rPr lang="en-GB" sz="1800" dirty="0" smtClean="0"/>
              <a:t>Alternative proposals</a:t>
            </a:r>
          </a:p>
          <a:p>
            <a:pPr lvl="1"/>
            <a:r>
              <a:rPr lang="en-GB" sz="1400" dirty="0" smtClean="0"/>
              <a:t>If alternative suggested, should panel send both to development?</a:t>
            </a:r>
          </a:p>
          <a:p>
            <a:pPr lvl="1"/>
            <a:r>
              <a:rPr lang="en-GB" sz="1400" dirty="0" smtClean="0"/>
              <a:t>Any other improvements necessary?</a:t>
            </a:r>
          </a:p>
          <a:p>
            <a:r>
              <a:rPr lang="en-GB" sz="1800" dirty="0" smtClean="0"/>
              <a:t>Critical friend – greater role of the code administrator</a:t>
            </a:r>
          </a:p>
          <a:p>
            <a:pPr lvl="1"/>
            <a:r>
              <a:rPr lang="en-GB" sz="1400" dirty="0" smtClean="0"/>
              <a:t>Does Joint Office have the necessary ‘powers’ to fulfil this role?</a:t>
            </a:r>
          </a:p>
          <a:p>
            <a:pPr lvl="1"/>
            <a:endParaRPr lang="en-GB" sz="1400" dirty="0" smtClean="0"/>
          </a:p>
          <a:p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Way forward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8313" y="2143116"/>
          <a:ext cx="8229600" cy="414340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B1FDB44E637B184D819A660F82265616009EC9D34FF26E234A9F838F30CCA149AB" ma:contentTypeVersion="27" ma:contentTypeDescription="This should be used for producing PowerPoint presentations" ma:contentTypeScope="" ma:versionID="28d65175e1e4f7522e922298204bb089">
  <xsd:schema xmlns:xsd="http://www.w3.org/2001/XMLSchema" xmlns:p="http://schemas.microsoft.com/office/2006/metadata/properties" xmlns:ns2="http://schemas.microsoft.com/sharepoint/v3/fields" xmlns:ns3="eecedeb9-13b3-4e62-b003-046c92e1668a" targetNamespace="http://schemas.microsoft.com/office/2006/metadata/properties" ma:root="true" ma:fieldsID="914686f91ccb935497e3359380cee207" ns2:_="" ns3:_="">
    <xsd:import namespace="http://schemas.microsoft.com/sharepoint/v3/fields"/>
    <xsd:import namespace="eecedeb9-13b3-4e62-b003-046c92e1668a"/>
    <xsd:element name="properties">
      <xsd:complexType>
        <xsd:sequence>
          <xsd:element name="documentManagement">
            <xsd:complexType>
              <xsd:all>
                <xsd:element ref="ns3:Recipient" minOccurs="0"/>
                <xsd:element ref="ns3:Organisation" minOccurs="0"/>
                <xsd:element ref="ns3:Meeting_x0020_Date" minOccurs="0"/>
                <xsd:element ref="ns2:_Status" minOccurs="0"/>
                <xsd:element ref="ns3:Publication_x0020_Date_x003a_" minOccurs="0"/>
                <xsd:element ref="ns3:Classification"/>
                <xsd:element ref="ns3:Descript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6" nillable="true" ma:displayName="Status" ma:default="Draft" ma:description="Choose the appropriate status from the drop-down" ma:format="Dropdown" ma:internalName="_Status">
      <xsd:simpleType>
        <xsd:restriction base="dms:Choice">
          <xsd:enumeration value="Draft"/>
          <xsd:enumeration value="For comment"/>
          <xsd:enumeration value="Peer Reviewed"/>
          <xsd:enumeration value="Head of Dept Reviewed"/>
          <xsd:enumeration value="Legally Reviewed"/>
          <xsd:enumeration value="MD Approved"/>
          <xsd:enumeration value="Final not for Registry"/>
          <xsd:enumeration value="Final and Sent to Registry"/>
          <xsd:enumeration value="Published"/>
          <xsd:enumeration value="For deletion review"/>
          <xsd:enumeration value="External Draft"/>
          <xsd:enumeration value="External for comment"/>
          <xsd:enumeration value="External for action"/>
          <xsd:enumeration value="External Final"/>
        </xsd:restriction>
      </xsd:simpleType>
    </xsd:element>
  </xsd:schema>
  <xsd:schema xmlns:xsd="http://www.w3.org/2001/XMLSchema" xmlns:dms="http://schemas.microsoft.com/office/2006/documentManagement/types" targetNamespace="eecedeb9-13b3-4e62-b003-046c92e1668a" elementFormDefault="qualified">
    <xsd:import namespace="http://schemas.microsoft.com/office/2006/documentManagement/types"/>
    <xsd:element name="Recipient" ma:index="3" nillable="true" ma:displayName="Recipient" ma:default="" ma:description="Internal or external person(s) or group (eg Exec, SMT or Authority).  For Legal Advice put recipient of advice." ma:internalName="Recipient" ma:readOnly="false">
      <xsd:simpleType>
        <xsd:restriction base="dms:Text">
          <xsd:maxLength value="255"/>
        </xsd:restriction>
      </xsd:simpleType>
    </xsd:element>
    <xsd:element name="Organisation" ma:index="4" nillable="true" ma:displayName="Organisation" ma:default="Choose an Organisation" ma:description="Choose from the drop-down menu or fill in a value" ma:format="Dropdown" ma:internalName="Organisation" ma:readOnly="false">
      <xsd:simpleType>
        <xsd:union memberTypes="dms:Text">
          <xsd:simpleType>
            <xsd:restriction base="dms:Choice">
              <xsd:enumeration value="Choose an Organisation"/>
              <xsd:enumeration value="Assoc Elec Producers"/>
              <xsd:enumeration value="Atomic Energy Auth"/>
              <xsd:enumeration value="BERR"/>
              <xsd:enumeration value="British Energy"/>
              <xsd:enumeration value="Brit Wind Energy Assoc"/>
              <xsd:enumeration value="Building Research Est"/>
              <xsd:enumeration value="Carbon Trust"/>
              <xsd:enumeration value="Cavendish"/>
              <xsd:enumeration value="Centrica"/>
              <xsd:enumeration value="Central Networks"/>
              <xsd:enumeration value="CE"/>
              <xsd:enumeration value="CEER"/>
              <xsd:enumeration value="CHPA"/>
              <xsd:enumeration value="Competition Commission"/>
              <xsd:enumeration value="Consumer Focus"/>
              <xsd:enumeration value="DCLG"/>
              <xsd:enumeration value="DCUSA Ltd"/>
              <xsd:enumeration value="DEFRA"/>
              <xsd:enumeration value="DETI (Northern Ireland)"/>
              <xsd:enumeration value="European Commission"/>
              <xsd:enumeration value="EdF"/>
              <xsd:enumeration value="Elec DNO"/>
              <xsd:enumeration value="ELEXON"/>
              <xsd:enumeration value="eon"/>
              <xsd:enumeration value="Electricity North West"/>
              <xsd:enumeration value="Energy Networks Association"/>
              <xsd:enumeration value="Energy Retail Association"/>
              <xsd:enumeration value="Energy Saving Trust"/>
              <xsd:enumeration value="energywatch"/>
              <xsd:enumeration value="ERGEG"/>
              <xsd:enumeration value="Ernst &amp; Young"/>
              <xsd:enumeration value="ESTA"/>
              <xsd:enumeration value="Gas DNs"/>
              <xsd:enumeration value="Gas Forum"/>
              <xsd:enumeration value="Gaz de France"/>
              <xsd:enumeration value="Government"/>
              <xsd:enumeration value="HM Revenue &amp; Customs"/>
              <xsd:enumeration value="HM Treasury"/>
              <xsd:enumeration value="House of Commons"/>
              <xsd:enumeration value="HSE"/>
              <xsd:enumeration value="IDNO"/>
              <xsd:enumeration value="IGT"/>
              <xsd:enumeration value="National Grid Gas"/>
              <xsd:enumeration value="National Grid Elec"/>
              <xsd:enumeration value="nPower"/>
              <xsd:enumeration value="NWOperators"/>
              <xsd:enumeration value="NEDL &amp;  YEDL"/>
              <xsd:enumeration value="Northern Gas Networks"/>
              <xsd:enumeration value="OFGEM"/>
              <xsd:enumeration value="OFREG"/>
              <xsd:enumeration value="OFT"/>
              <xsd:enumeration value="Parity"/>
              <xsd:enumeration value="Parl Renew &amp; Sustain Energy Grp"/>
              <xsd:enumeration value="Renewble Energy Assoc"/>
              <xsd:enumeration value="RWE"/>
              <xsd:enumeration value="Scotia Gas Networks"/>
              <xsd:enumeration value="Scottish and Southern"/>
              <xsd:enumeration value="Scottish Executive"/>
              <xsd:enumeration value="Scottish Power"/>
              <xsd:enumeration value="SmartestEnergy"/>
              <xsd:enumeration value="Suppliers"/>
              <xsd:enumeration value="Wales &amp; West Utilities"/>
              <xsd:enumeration value="Welsh Assembly"/>
              <xsd:enumeration value="WPD"/>
              <xsd:enumeration value="Xoserve"/>
              <xsd:enumeration value="-"/>
            </xsd:restriction>
          </xsd:simpleType>
        </xsd:union>
      </xsd:simpleType>
    </xsd:element>
    <xsd:element name="Meeting_x0020_Date" ma:index="5" nillable="true" ma:displayName="Meeting Date" ma:default="[today]" ma:description="Enter the date as DD/MM/YYYY" ma:format="DateOnly" ma:internalName="Meeting_x0020_Date" ma:readOnly="false">
      <xsd:simpleType>
        <xsd:restriction base="dms:DateTime"/>
      </xsd:simpleType>
    </xsd:element>
    <xsd:element name="Publication_x0020_Date_x003a_" ma:index="13" nillable="true" ma:displayName="Publication Date:" ma:default="[today]" ma:description="The Publication Date" ma:format="DateOnly" ma:internalName="Publication_x0020_Date_x003A_">
      <xsd:simpleType>
        <xsd:restriction base="dms:DateTime"/>
      </xsd:simpleType>
    </xsd:element>
    <xsd:element name="Classification" ma:index="14" ma:displayName="Classification" ma:default="Unclassified" ma:format="Dropdown" ma:internalName="Classification">
      <xsd:simpleType>
        <xsd:restriction base="dms:Choice">
          <xsd:enumeration value="Unclassified"/>
          <xsd:enumeration value="Protect"/>
          <xsd:enumeration value="Restricted"/>
        </xsd:restriction>
      </xsd:simpleType>
    </xsd:element>
    <xsd:element name="Descriptor" ma:index="15" nillable="true" ma:displayName="Descriptor" ma:format="Dropdown" ma:internalName="Descriptor">
      <xsd:simpleType>
        <xsd:restriction base="dms:Choice">
          <xsd:enumeration value="Commercial"/>
          <xsd:enumeration value="Management"/>
          <xsd:enumeration value="Market Sensitive"/>
          <xsd:enumeration value="Staff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axOccurs="1" ma:index="1" ma:displayName="Title"/>
        <xsd:element ref="dc:subject" minOccurs="0" maxOccurs="1" ma:index="2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Classification xmlns="eecedeb9-13b3-4e62-b003-046c92e1668a">Unclassified</Classification>
    <_Status xmlns="http://schemas.microsoft.com/sharepoint/v3/fields">Draft</_Status>
    <Recipient xmlns="eecedeb9-13b3-4e62-b003-046c92e1668a">BSC Panel</Recipient>
    <Meeting_x0020_Date xmlns="eecedeb9-13b3-4e62-b003-046c92e1668a">2007-12-13T00:00:00+00:00</Meeting_x0020_Date>
    <Publication_x0020_Date_x003a_ xmlns="eecedeb9-13b3-4e62-b003-046c92e1668a">2007-12-13T10:06:10+00:00</Publication_x0020_Date_x003a_>
    <Organisation xmlns="eecedeb9-13b3-4e62-b003-046c92e1668a">ELEXON</Organisation>
    <Descriptor xmlns="eecedeb9-13b3-4e62-b003-046c92e1668a" xsi:nil="true"/>
  </documentManagement>
</p:properties>
</file>

<file path=customXml/itemProps1.xml><?xml version="1.0" encoding="utf-8"?>
<ds:datastoreItem xmlns:ds="http://schemas.openxmlformats.org/officeDocument/2006/customXml" ds:itemID="{F64B63FA-41B6-4E68-A695-DA1B240974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02B3AA-0B75-43FC-AFF0-B5B58E115C4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8174416-366C-4F08-BE9A-E5D66C1766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eecedeb9-13b3-4e62-b003-046c92e1668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CA94B7EF-0726-4BBE-A26A-5278E7202757}">
  <ds:schemaRefs>
    <ds:schemaRef ds:uri="http://schemas.microsoft.com/office/2006/metadata/properties"/>
    <ds:schemaRef ds:uri="eecedeb9-13b3-4e62-b003-046c92e1668a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</Template>
  <TotalTime>811</TotalTime>
  <Words>473</Words>
  <Application>Microsoft Macintosh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PresentationTemplate</vt:lpstr>
      <vt:lpstr>Review of industry code governance</vt:lpstr>
      <vt:lpstr>Introduction</vt:lpstr>
      <vt:lpstr>Self governance</vt:lpstr>
      <vt:lpstr>Significant Code Reviews</vt:lpstr>
      <vt:lpstr>Charging methodologies</vt:lpstr>
      <vt:lpstr>The Role of the Code Administrator and Panel</vt:lpstr>
      <vt:lpstr>Other potential modifications</vt:lpstr>
      <vt:lpstr>Way forward</vt:lpstr>
    </vt:vector>
  </TitlesOfParts>
  <Company>Ofgem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industry code governance review</dc:title>
  <dc:subject>This presentation provides an overview of Ofgem's review of industry code governance</dc:subject>
  <dc:creator>Richard Hall</dc:creator>
  <cp:lastModifiedBy>Tim Davis</cp:lastModifiedBy>
  <cp:revision>84</cp:revision>
  <dcterms:created xsi:type="dcterms:W3CDTF">2010-03-30T09:55:26Z</dcterms:created>
  <dcterms:modified xsi:type="dcterms:W3CDTF">2010-03-30T09:56:10Z</dcterms:modified>
  <cp:contentType>Presentation</cp:contentType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Presentation</vt:lpwstr>
  </property>
  <property fmtid="{D5CDD505-2E9C-101B-9397-08002B2CF9AE}" pid="3" name="ContentTypeId">
    <vt:lpwstr>0x010100B1FDB44E637B184D819A660F82265616009EC9D34FF26E234A9F838F30CCA149AB</vt:lpwstr>
  </property>
</Properties>
</file>