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5"/>
  </p:notesMasterIdLst>
  <p:sldIdLst>
    <p:sldId id="257" r:id="rId5"/>
    <p:sldId id="272" r:id="rId6"/>
    <p:sldId id="274" r:id="rId7"/>
    <p:sldId id="269" r:id="rId8"/>
    <p:sldId id="262" r:id="rId9"/>
    <p:sldId id="263" r:id="rId10"/>
    <p:sldId id="278" r:id="rId11"/>
    <p:sldId id="266" r:id="rId12"/>
    <p:sldId id="271" r:id="rId13"/>
    <p:sldId id="259" r:id="rId1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289" autoAdjust="0"/>
    <p:restoredTop sz="90941" autoAdjust="0"/>
  </p:normalViewPr>
  <p:slideViewPr>
    <p:cSldViewPr>
      <p:cViewPr varScale="1">
        <p:scale>
          <a:sx n="71" d="100"/>
          <a:sy n="71" d="100"/>
        </p:scale>
        <p:origin x="-10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55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713AA-2A48-47D1-A13D-DF7CB3F9CE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8FC2150-E541-495A-B727-E41750B82900}">
      <dgm:prSet phldrT="[Text]" custT="1"/>
      <dgm:spPr/>
      <dgm:t>
        <a:bodyPr/>
        <a:lstStyle/>
        <a:p>
          <a:r>
            <a:rPr lang="en-GB" sz="1400" dirty="0" smtClean="0"/>
            <a:t>Euro Network Codes</a:t>
          </a:r>
          <a:endParaRPr lang="en-GB" sz="1400" dirty="0"/>
        </a:p>
      </dgm:t>
    </dgm:pt>
    <dgm:pt modelId="{FACE2D60-1C8C-4C79-B2B1-208739D6DFE2}" type="parTrans" cxnId="{911265DA-9F03-4367-B465-3B99C7DD5B2D}">
      <dgm:prSet/>
      <dgm:spPr/>
      <dgm:t>
        <a:bodyPr/>
        <a:lstStyle/>
        <a:p>
          <a:endParaRPr lang="en-GB" sz="1400"/>
        </a:p>
      </dgm:t>
    </dgm:pt>
    <dgm:pt modelId="{F25C9B31-D0B7-468C-847B-B18ED644DC63}" type="sibTrans" cxnId="{911265DA-9F03-4367-B465-3B99C7DD5B2D}">
      <dgm:prSet/>
      <dgm:spPr/>
      <dgm:t>
        <a:bodyPr/>
        <a:lstStyle/>
        <a:p>
          <a:endParaRPr lang="en-GB" sz="1400"/>
        </a:p>
      </dgm:t>
    </dgm:pt>
    <dgm:pt modelId="{AB2D7764-8D54-4A98-9FC7-74624780C7EA}">
      <dgm:prSet phldrT="[Text]" custT="1"/>
      <dgm:spPr/>
      <dgm:t>
        <a:bodyPr/>
        <a:lstStyle/>
        <a:p>
          <a:r>
            <a:rPr lang="en-GB" sz="1400" dirty="0" smtClean="0"/>
            <a:t>Legally binding</a:t>
          </a:r>
          <a:endParaRPr lang="en-GB" sz="1400" dirty="0"/>
        </a:p>
      </dgm:t>
    </dgm:pt>
    <dgm:pt modelId="{88A8930E-8730-4C2E-9825-F1794E4FBBEA}" type="parTrans" cxnId="{83CB3EF5-8783-4C0B-B627-84AE6B5C41F7}">
      <dgm:prSet/>
      <dgm:spPr/>
      <dgm:t>
        <a:bodyPr/>
        <a:lstStyle/>
        <a:p>
          <a:endParaRPr lang="en-GB" sz="1400"/>
        </a:p>
      </dgm:t>
    </dgm:pt>
    <dgm:pt modelId="{1BCBCC40-5149-46DB-BB1A-7567274D4147}" type="sibTrans" cxnId="{83CB3EF5-8783-4C0B-B627-84AE6B5C41F7}">
      <dgm:prSet/>
      <dgm:spPr/>
      <dgm:t>
        <a:bodyPr/>
        <a:lstStyle/>
        <a:p>
          <a:endParaRPr lang="en-GB" sz="1400"/>
        </a:p>
      </dgm:t>
    </dgm:pt>
    <dgm:pt modelId="{4F93F8D8-A0F6-4E52-920A-938CDDBA994E}">
      <dgm:prSet phldrT="[Text]" custT="1"/>
      <dgm:spPr/>
      <dgm:t>
        <a:bodyPr/>
        <a:lstStyle/>
        <a:p>
          <a:r>
            <a:rPr lang="en-GB" sz="1400" dirty="0" smtClean="0"/>
            <a:t>Drafted by TSOs</a:t>
          </a:r>
          <a:endParaRPr lang="en-GB" sz="1400" dirty="0"/>
        </a:p>
      </dgm:t>
    </dgm:pt>
    <dgm:pt modelId="{9FEF826E-8D26-4DF9-8084-CAD5B81B0104}" type="parTrans" cxnId="{DBB0582C-53CF-492B-914E-A7D2E9069EC3}">
      <dgm:prSet/>
      <dgm:spPr/>
      <dgm:t>
        <a:bodyPr/>
        <a:lstStyle/>
        <a:p>
          <a:endParaRPr lang="en-GB" sz="1400"/>
        </a:p>
      </dgm:t>
    </dgm:pt>
    <dgm:pt modelId="{CC3BCAD4-CF2B-4D3C-BC9C-1BACAFEFF340}" type="sibTrans" cxnId="{DBB0582C-53CF-492B-914E-A7D2E9069EC3}">
      <dgm:prSet/>
      <dgm:spPr/>
      <dgm:t>
        <a:bodyPr/>
        <a:lstStyle/>
        <a:p>
          <a:endParaRPr lang="en-GB" sz="1400"/>
        </a:p>
      </dgm:t>
    </dgm:pt>
    <dgm:pt modelId="{B5DA3812-F591-4B8C-B17C-38359AD7CF41}">
      <dgm:prSet phldrT="[Text]" custT="1"/>
      <dgm:spPr/>
      <dgm:t>
        <a:bodyPr/>
        <a:lstStyle/>
        <a:p>
          <a:r>
            <a:rPr lang="en-GB" sz="1400" dirty="0" smtClean="0"/>
            <a:t>EU funded body</a:t>
          </a:r>
          <a:endParaRPr lang="en-GB" sz="1400" dirty="0"/>
        </a:p>
      </dgm:t>
    </dgm:pt>
    <dgm:pt modelId="{EE95A32E-1DC8-4423-8B05-1480F7CD579A}" type="parTrans" cxnId="{BF317DED-E485-480E-AC32-791C9797A1B6}">
      <dgm:prSet/>
      <dgm:spPr/>
      <dgm:t>
        <a:bodyPr/>
        <a:lstStyle/>
        <a:p>
          <a:endParaRPr lang="en-GB" sz="1400"/>
        </a:p>
      </dgm:t>
    </dgm:pt>
    <dgm:pt modelId="{4F3655A1-F292-4BC2-872A-75EA6F5B5E33}" type="sibTrans" cxnId="{BF317DED-E485-480E-AC32-791C9797A1B6}">
      <dgm:prSet/>
      <dgm:spPr/>
      <dgm:t>
        <a:bodyPr/>
        <a:lstStyle/>
        <a:p>
          <a:endParaRPr lang="en-GB" sz="1400"/>
        </a:p>
      </dgm:t>
    </dgm:pt>
    <dgm:pt modelId="{C4E7CCF0-9CAA-40F0-83EA-E087C5FF258F}">
      <dgm:prSet phldrT="[Text]" custT="1"/>
      <dgm:spPr/>
      <dgm:t>
        <a:bodyPr/>
        <a:lstStyle/>
        <a:p>
          <a:r>
            <a:rPr lang="en-GB" sz="1400" dirty="0" smtClean="0"/>
            <a:t>Consumer</a:t>
          </a:r>
          <a:endParaRPr lang="en-GB" sz="1400" dirty="0"/>
        </a:p>
      </dgm:t>
    </dgm:pt>
    <dgm:pt modelId="{87391A39-9476-405C-A64B-B3CCCAA8668D}" type="parTrans" cxnId="{2001D2AA-5928-4EA3-91FD-B262B12517B6}">
      <dgm:prSet/>
      <dgm:spPr/>
      <dgm:t>
        <a:bodyPr/>
        <a:lstStyle/>
        <a:p>
          <a:endParaRPr lang="en-GB" sz="1400"/>
        </a:p>
      </dgm:t>
    </dgm:pt>
    <dgm:pt modelId="{7DDE887B-6BC0-4D36-B99F-970594143678}" type="sibTrans" cxnId="{2001D2AA-5928-4EA3-91FD-B262B12517B6}">
      <dgm:prSet/>
      <dgm:spPr/>
      <dgm:t>
        <a:bodyPr/>
        <a:lstStyle/>
        <a:p>
          <a:endParaRPr lang="en-GB" sz="1400"/>
        </a:p>
      </dgm:t>
    </dgm:pt>
    <dgm:pt modelId="{9001D836-7BD6-42E0-A570-5A0E0320D38F}">
      <dgm:prSet phldrT="[Text]" custT="1"/>
      <dgm:spPr/>
      <dgm:t>
        <a:bodyPr/>
        <a:lstStyle/>
        <a:p>
          <a:r>
            <a:rPr lang="en-GB" sz="1400" dirty="0" smtClean="0"/>
            <a:t>ACER</a:t>
          </a:r>
          <a:endParaRPr lang="en-GB" sz="1400" dirty="0"/>
        </a:p>
      </dgm:t>
    </dgm:pt>
    <dgm:pt modelId="{E0D340EA-4333-4AB5-87C8-7A04FE0C86CA}" type="parTrans" cxnId="{D6C0F763-BA2C-4A20-875A-8A182166D64D}">
      <dgm:prSet/>
      <dgm:spPr/>
      <dgm:t>
        <a:bodyPr/>
        <a:lstStyle/>
        <a:p>
          <a:endParaRPr lang="en-GB" sz="1400"/>
        </a:p>
      </dgm:t>
    </dgm:pt>
    <dgm:pt modelId="{4F39EFE5-C228-4F47-BD68-2DDFF3AAD367}" type="sibTrans" cxnId="{D6C0F763-BA2C-4A20-875A-8A182166D64D}">
      <dgm:prSet/>
      <dgm:spPr/>
      <dgm:t>
        <a:bodyPr/>
        <a:lstStyle/>
        <a:p>
          <a:endParaRPr lang="en-GB" sz="1400"/>
        </a:p>
      </dgm:t>
    </dgm:pt>
    <dgm:pt modelId="{687D2AAF-87C2-48BD-8195-13ACF7BE25ED}">
      <dgm:prSet phldrT="[Text]" custT="1"/>
      <dgm:spPr/>
      <dgm:t>
        <a:bodyPr/>
        <a:lstStyle/>
        <a:p>
          <a:r>
            <a:rPr lang="en-GB" sz="1400" dirty="0" smtClean="0"/>
            <a:t>Independent</a:t>
          </a:r>
          <a:endParaRPr lang="en-GB" sz="1400" dirty="0"/>
        </a:p>
      </dgm:t>
    </dgm:pt>
    <dgm:pt modelId="{A655B7C3-569E-442C-9289-D0FC4CA53418}" type="parTrans" cxnId="{9307B79A-8488-4B19-870E-5C05FB939B4E}">
      <dgm:prSet/>
      <dgm:spPr/>
      <dgm:t>
        <a:bodyPr/>
        <a:lstStyle/>
        <a:p>
          <a:endParaRPr lang="en-GB" sz="1400"/>
        </a:p>
      </dgm:t>
    </dgm:pt>
    <dgm:pt modelId="{3F2401F0-41BF-4242-AE4C-AFADCE8AB2CD}" type="sibTrans" cxnId="{9307B79A-8488-4B19-870E-5C05FB939B4E}">
      <dgm:prSet/>
      <dgm:spPr/>
      <dgm:t>
        <a:bodyPr/>
        <a:lstStyle/>
        <a:p>
          <a:endParaRPr lang="en-GB" sz="1400"/>
        </a:p>
      </dgm:t>
    </dgm:pt>
    <dgm:pt modelId="{0D44BE56-77CA-40A5-9CB4-8280952A144A}">
      <dgm:prSet phldrT="[Text]" custT="1"/>
      <dgm:spPr/>
      <dgm:t>
        <a:bodyPr/>
        <a:lstStyle/>
        <a:p>
          <a:r>
            <a:rPr lang="en-GB" sz="1400" dirty="0" smtClean="0"/>
            <a:t>Power to investigate and impose sanctions</a:t>
          </a:r>
          <a:endParaRPr lang="en-GB" sz="1400" dirty="0"/>
        </a:p>
      </dgm:t>
    </dgm:pt>
    <dgm:pt modelId="{01B3551F-99F0-4C1B-94D6-2F464F115FC1}" type="parTrans" cxnId="{361EC1DC-E88E-4B5B-9237-9BDD98304EC4}">
      <dgm:prSet/>
      <dgm:spPr/>
      <dgm:t>
        <a:bodyPr/>
        <a:lstStyle/>
        <a:p>
          <a:endParaRPr lang="en-GB" sz="1400"/>
        </a:p>
      </dgm:t>
    </dgm:pt>
    <dgm:pt modelId="{A97F26BF-A6AC-4C7D-A885-62FF4B5C69AF}" type="sibTrans" cxnId="{361EC1DC-E88E-4B5B-9237-9BDD98304EC4}">
      <dgm:prSet/>
      <dgm:spPr/>
      <dgm:t>
        <a:bodyPr/>
        <a:lstStyle/>
        <a:p>
          <a:endParaRPr lang="en-GB" sz="1400"/>
        </a:p>
      </dgm:t>
    </dgm:pt>
    <dgm:pt modelId="{1DF2226D-E420-4172-A6E9-938059416DCC}">
      <dgm:prSet phldrT="[Text]" custT="1"/>
      <dgm:spPr/>
      <dgm:t>
        <a:bodyPr/>
        <a:lstStyle/>
        <a:p>
          <a:r>
            <a:rPr lang="en-GB" sz="1400" dirty="0" smtClean="0"/>
            <a:t>Non-discriminatory prices</a:t>
          </a:r>
          <a:endParaRPr lang="en-GB" sz="1400" dirty="0"/>
        </a:p>
      </dgm:t>
    </dgm:pt>
    <dgm:pt modelId="{90EA50C0-9974-4EEE-9E07-5F8163AECCB1}" type="parTrans" cxnId="{C43D9ACF-2E0A-4ED0-95E4-E63A50AE00B2}">
      <dgm:prSet/>
      <dgm:spPr/>
      <dgm:t>
        <a:bodyPr/>
        <a:lstStyle/>
        <a:p>
          <a:endParaRPr lang="en-GB" sz="1400"/>
        </a:p>
      </dgm:t>
    </dgm:pt>
    <dgm:pt modelId="{F4781D25-4678-4EAF-9112-446971827095}" type="sibTrans" cxnId="{C43D9ACF-2E0A-4ED0-95E4-E63A50AE00B2}">
      <dgm:prSet/>
      <dgm:spPr/>
      <dgm:t>
        <a:bodyPr/>
        <a:lstStyle/>
        <a:p>
          <a:endParaRPr lang="en-GB" sz="1400"/>
        </a:p>
      </dgm:t>
    </dgm:pt>
    <dgm:pt modelId="{BA1D9DCB-4E86-4151-A966-450FE6021DEC}">
      <dgm:prSet phldrT="[Text]" custT="1"/>
      <dgm:spPr/>
      <dgm:t>
        <a:bodyPr/>
        <a:lstStyle/>
        <a:p>
          <a:r>
            <a:rPr lang="en-GB" sz="1400" dirty="0" smtClean="0"/>
            <a:t>Change supplier </a:t>
          </a:r>
          <a:r>
            <a:rPr lang="en-GB" sz="1400" dirty="0" err="1" smtClean="0"/>
            <a:t>w</a:t>
          </a:r>
          <a:r>
            <a:rPr lang="en-GB" sz="1400" dirty="0" smtClean="0"/>
            <a:t>/in 3 weeks</a:t>
          </a:r>
          <a:endParaRPr lang="en-GB" sz="1400" dirty="0"/>
        </a:p>
      </dgm:t>
    </dgm:pt>
    <dgm:pt modelId="{ADF09AFA-24B2-4C5E-A826-0E331EBB8007}" type="parTrans" cxnId="{6DF68E05-0810-47E9-AD42-50B8EDB2BB6C}">
      <dgm:prSet/>
      <dgm:spPr/>
      <dgm:t>
        <a:bodyPr/>
        <a:lstStyle/>
        <a:p>
          <a:endParaRPr lang="en-GB" sz="1400"/>
        </a:p>
      </dgm:t>
    </dgm:pt>
    <dgm:pt modelId="{F46978F6-124A-4173-926F-F2724C7B5722}" type="sibTrans" cxnId="{6DF68E05-0810-47E9-AD42-50B8EDB2BB6C}">
      <dgm:prSet/>
      <dgm:spPr/>
      <dgm:t>
        <a:bodyPr/>
        <a:lstStyle/>
        <a:p>
          <a:endParaRPr lang="en-GB" sz="1400"/>
        </a:p>
      </dgm:t>
    </dgm:pt>
    <dgm:pt modelId="{AD1BBE76-FCE6-410F-B144-8714E623E339}">
      <dgm:prSet phldrT="[Text]" custT="1"/>
      <dgm:spPr/>
      <dgm:t>
        <a:bodyPr/>
        <a:lstStyle/>
        <a:p>
          <a:endParaRPr lang="en-GB" sz="1400" dirty="0"/>
        </a:p>
      </dgm:t>
    </dgm:pt>
    <dgm:pt modelId="{884FDEC3-E900-4C02-BEC2-9E9D9BB9E227}" type="parTrans" cxnId="{1FECBF0C-DD32-42E2-8E0E-536E78931996}">
      <dgm:prSet/>
      <dgm:spPr/>
      <dgm:t>
        <a:bodyPr/>
        <a:lstStyle/>
        <a:p>
          <a:endParaRPr lang="en-GB" sz="1400"/>
        </a:p>
      </dgm:t>
    </dgm:pt>
    <dgm:pt modelId="{AB4A5055-D1D3-4B9D-8D40-C1578199F924}" type="sibTrans" cxnId="{1FECBF0C-DD32-42E2-8E0E-536E78931996}">
      <dgm:prSet/>
      <dgm:spPr/>
      <dgm:t>
        <a:bodyPr/>
        <a:lstStyle/>
        <a:p>
          <a:endParaRPr lang="en-GB" sz="1400"/>
        </a:p>
      </dgm:t>
    </dgm:pt>
    <dgm:pt modelId="{098B32DC-6CE4-410D-B15B-05E1D892C3E3}">
      <dgm:prSet phldrT="[Text]" custT="1"/>
      <dgm:spPr/>
      <dgm:t>
        <a:bodyPr/>
        <a:lstStyle/>
        <a:p>
          <a:r>
            <a:rPr lang="en-GB" sz="1400" dirty="0" smtClean="0">
              <a:solidFill>
                <a:srgbClr val="000000"/>
              </a:solidFill>
              <a:latin typeface="Verdana" pitchFamily="34" charset="0"/>
            </a:rPr>
            <a:t>Framework for NRA Cooperation</a:t>
          </a:r>
          <a:endParaRPr lang="en-GB" sz="1400" dirty="0"/>
        </a:p>
      </dgm:t>
    </dgm:pt>
    <dgm:pt modelId="{4641C02D-DABB-4620-9828-EE89B5ACC065}" type="parTrans" cxnId="{30045FB1-B211-443C-A8A5-433B0B0E9C9E}">
      <dgm:prSet/>
      <dgm:spPr/>
      <dgm:t>
        <a:bodyPr/>
        <a:lstStyle/>
        <a:p>
          <a:endParaRPr lang="en-GB" sz="1400"/>
        </a:p>
      </dgm:t>
    </dgm:pt>
    <dgm:pt modelId="{0EF2BC3E-83A6-4354-BBC2-16B7CDD2F1E5}" type="sibTrans" cxnId="{30045FB1-B211-443C-A8A5-433B0B0E9C9E}">
      <dgm:prSet/>
      <dgm:spPr/>
      <dgm:t>
        <a:bodyPr/>
        <a:lstStyle/>
        <a:p>
          <a:endParaRPr lang="en-GB" sz="1400"/>
        </a:p>
      </dgm:t>
    </dgm:pt>
    <dgm:pt modelId="{D1E0C101-10DF-44C2-84A7-4B2AA7718022}">
      <dgm:prSet phldrT="[Text]" custT="1"/>
      <dgm:spPr/>
      <dgm:t>
        <a:bodyPr/>
        <a:lstStyle/>
        <a:p>
          <a:r>
            <a:rPr lang="en-GB" sz="1400" dirty="0" smtClean="0"/>
            <a:t>Approved by ACER</a:t>
          </a:r>
          <a:endParaRPr lang="en-GB" sz="1400" dirty="0"/>
        </a:p>
      </dgm:t>
    </dgm:pt>
    <dgm:pt modelId="{DC200D94-0692-41EF-9133-FFD26FA83EA1}" type="parTrans" cxnId="{5E672111-D8FE-4828-9C95-8FBC9339C01F}">
      <dgm:prSet/>
      <dgm:spPr/>
      <dgm:t>
        <a:bodyPr/>
        <a:lstStyle/>
        <a:p>
          <a:endParaRPr lang="en-GB" sz="1400"/>
        </a:p>
      </dgm:t>
    </dgm:pt>
    <dgm:pt modelId="{CF99DCFE-4105-4FC0-A80D-70DE715CCF59}" type="sibTrans" cxnId="{5E672111-D8FE-4828-9C95-8FBC9339C01F}">
      <dgm:prSet/>
      <dgm:spPr/>
      <dgm:t>
        <a:bodyPr/>
        <a:lstStyle/>
        <a:p>
          <a:endParaRPr lang="en-GB" sz="1400"/>
        </a:p>
      </dgm:t>
    </dgm:pt>
    <dgm:pt modelId="{730E1F60-F138-4FE2-ABDE-D2DC527B3DBF}">
      <dgm:prSet phldrT="[Text]" custT="1"/>
      <dgm:spPr/>
      <dgm:t>
        <a:bodyPr/>
        <a:lstStyle/>
        <a:p>
          <a:r>
            <a:rPr lang="en-GB" sz="1400" dirty="0" smtClean="0"/>
            <a:t>NRAs</a:t>
          </a:r>
          <a:endParaRPr lang="en-GB" sz="1400" dirty="0"/>
        </a:p>
      </dgm:t>
    </dgm:pt>
    <dgm:pt modelId="{8525A807-E72E-4F74-B7BE-DFAD6D28E16F}" type="parTrans" cxnId="{A86EEA8B-DBF4-4945-B991-249A2252CBFF}">
      <dgm:prSet/>
      <dgm:spPr/>
      <dgm:t>
        <a:bodyPr/>
        <a:lstStyle/>
        <a:p>
          <a:endParaRPr lang="en-GB" sz="1400"/>
        </a:p>
      </dgm:t>
    </dgm:pt>
    <dgm:pt modelId="{A099CE6A-C6D1-4E33-BE4F-100C0800B91A}" type="sibTrans" cxnId="{A86EEA8B-DBF4-4945-B991-249A2252CBFF}">
      <dgm:prSet/>
      <dgm:spPr/>
      <dgm:t>
        <a:bodyPr/>
        <a:lstStyle/>
        <a:p>
          <a:endParaRPr lang="en-GB" sz="1400"/>
        </a:p>
      </dgm:t>
    </dgm:pt>
    <dgm:pt modelId="{53C9E7F7-EC52-4D9A-98E3-97DA7BC7BEA8}">
      <dgm:prSet phldrT="[Text]" custT="1"/>
      <dgm:spPr/>
      <dgm:t>
        <a:bodyPr/>
        <a:lstStyle/>
        <a:p>
          <a:r>
            <a:rPr lang="en-GB" sz="1400" dirty="0" smtClean="0"/>
            <a:t>Unbundling</a:t>
          </a:r>
          <a:endParaRPr lang="en-GB" sz="1400" dirty="0"/>
        </a:p>
      </dgm:t>
    </dgm:pt>
    <dgm:pt modelId="{6F42908D-CAE7-4DDD-B444-D91B935FB376}" type="parTrans" cxnId="{EFDB5FBE-5BBE-4E9B-A5BF-737B0A759560}">
      <dgm:prSet/>
      <dgm:spPr/>
      <dgm:t>
        <a:bodyPr/>
        <a:lstStyle/>
        <a:p>
          <a:endParaRPr lang="en-GB" sz="1400"/>
        </a:p>
      </dgm:t>
    </dgm:pt>
    <dgm:pt modelId="{8904886F-28B5-4755-9D0C-23DD1D87131A}" type="sibTrans" cxnId="{EFDB5FBE-5BBE-4E9B-A5BF-737B0A759560}">
      <dgm:prSet/>
      <dgm:spPr/>
      <dgm:t>
        <a:bodyPr/>
        <a:lstStyle/>
        <a:p>
          <a:endParaRPr lang="en-GB" sz="1400"/>
        </a:p>
      </dgm:t>
    </dgm:pt>
    <dgm:pt modelId="{E048E694-2AF9-488E-AF65-B46A94A73C05}">
      <dgm:prSet phldrT="[Text]" custT="1"/>
      <dgm:spPr/>
      <dgm:t>
        <a:bodyPr/>
        <a:lstStyle/>
        <a:p>
          <a:r>
            <a:rPr lang="en-GB" sz="1400" dirty="0" smtClean="0"/>
            <a:t>OU model</a:t>
          </a:r>
          <a:endParaRPr lang="en-GB" sz="1400" dirty="0"/>
        </a:p>
      </dgm:t>
    </dgm:pt>
    <dgm:pt modelId="{607DBFF9-07EB-435A-985E-8536565FCD5A}" type="parTrans" cxnId="{4F7A5680-0B27-4B12-9C28-9D7A02D2F5EB}">
      <dgm:prSet/>
      <dgm:spPr/>
      <dgm:t>
        <a:bodyPr/>
        <a:lstStyle/>
        <a:p>
          <a:endParaRPr lang="en-GB" sz="1400"/>
        </a:p>
      </dgm:t>
    </dgm:pt>
    <dgm:pt modelId="{58DBB468-E502-4CFA-932C-0877FBF9CD66}" type="sibTrans" cxnId="{4F7A5680-0B27-4B12-9C28-9D7A02D2F5EB}">
      <dgm:prSet/>
      <dgm:spPr/>
      <dgm:t>
        <a:bodyPr/>
        <a:lstStyle/>
        <a:p>
          <a:endParaRPr lang="en-GB" sz="1400"/>
        </a:p>
      </dgm:t>
    </dgm:pt>
    <dgm:pt modelId="{7034157B-BC9E-4392-98E4-590887A0D803}">
      <dgm:prSet phldrT="[Text]" custT="1"/>
      <dgm:spPr/>
      <dgm:t>
        <a:bodyPr/>
        <a:lstStyle/>
        <a:p>
          <a:r>
            <a:rPr lang="en-GB" sz="1400" dirty="0" smtClean="0"/>
            <a:t>ISO model</a:t>
          </a:r>
          <a:endParaRPr lang="en-GB" sz="1400" dirty="0"/>
        </a:p>
      </dgm:t>
    </dgm:pt>
    <dgm:pt modelId="{9000D3AD-EA6D-428F-B68A-604A40B066BD}" type="parTrans" cxnId="{FE6C15F4-09B5-4922-84D8-08D50FEA6E0E}">
      <dgm:prSet/>
      <dgm:spPr/>
      <dgm:t>
        <a:bodyPr/>
        <a:lstStyle/>
        <a:p>
          <a:endParaRPr lang="en-GB" sz="1400"/>
        </a:p>
      </dgm:t>
    </dgm:pt>
    <dgm:pt modelId="{DD91EE9A-E019-420E-8F55-C53A86749A1A}" type="sibTrans" cxnId="{FE6C15F4-09B5-4922-84D8-08D50FEA6E0E}">
      <dgm:prSet/>
      <dgm:spPr/>
      <dgm:t>
        <a:bodyPr/>
        <a:lstStyle/>
        <a:p>
          <a:endParaRPr lang="en-GB" sz="1400"/>
        </a:p>
      </dgm:t>
    </dgm:pt>
    <dgm:pt modelId="{D4766716-09AF-444C-81DD-32067B3EB399}">
      <dgm:prSet phldrT="[Text]" custT="1"/>
      <dgm:spPr/>
      <dgm:t>
        <a:bodyPr/>
        <a:lstStyle/>
        <a:p>
          <a:r>
            <a:rPr lang="en-GB" sz="1400" dirty="0" smtClean="0"/>
            <a:t>ITO model</a:t>
          </a:r>
          <a:endParaRPr lang="en-GB" sz="1400" dirty="0"/>
        </a:p>
      </dgm:t>
    </dgm:pt>
    <dgm:pt modelId="{7314865E-53E9-463E-A390-7AB41C207EDE}" type="parTrans" cxnId="{2604BE2B-F62C-4F45-956C-06DE5329573F}">
      <dgm:prSet/>
      <dgm:spPr/>
      <dgm:t>
        <a:bodyPr/>
        <a:lstStyle/>
        <a:p>
          <a:endParaRPr lang="en-GB" sz="1400"/>
        </a:p>
      </dgm:t>
    </dgm:pt>
    <dgm:pt modelId="{F6EE75F7-86ED-440B-9BB7-A4629C83005C}" type="sibTrans" cxnId="{2604BE2B-F62C-4F45-956C-06DE5329573F}">
      <dgm:prSet/>
      <dgm:spPr/>
      <dgm:t>
        <a:bodyPr/>
        <a:lstStyle/>
        <a:p>
          <a:endParaRPr lang="en-GB" sz="1400"/>
        </a:p>
      </dgm:t>
    </dgm:pt>
    <dgm:pt modelId="{D36ECFA9-11AE-4D33-BBA8-047CEA045507}">
      <dgm:prSet phldrT="[Text]" custT="1"/>
      <dgm:spPr/>
      <dgm:t>
        <a:bodyPr/>
        <a:lstStyle/>
        <a:p>
          <a:r>
            <a:rPr lang="en-GB" sz="1400" dirty="0" smtClean="0"/>
            <a:t>Derogation</a:t>
          </a:r>
          <a:endParaRPr lang="en-GB" sz="1400" dirty="0"/>
        </a:p>
      </dgm:t>
    </dgm:pt>
    <dgm:pt modelId="{FB6155AD-CCA8-406D-AF0E-32E8060DBFC1}" type="parTrans" cxnId="{78A88A71-FF74-449D-A627-6AC027CDAE02}">
      <dgm:prSet/>
      <dgm:spPr/>
      <dgm:t>
        <a:bodyPr/>
        <a:lstStyle/>
        <a:p>
          <a:endParaRPr lang="en-GB" sz="1400"/>
        </a:p>
      </dgm:t>
    </dgm:pt>
    <dgm:pt modelId="{0A99D16C-16F7-4CFF-B74C-802E1DAF9F32}" type="sibTrans" cxnId="{78A88A71-FF74-449D-A627-6AC027CDAE02}">
      <dgm:prSet/>
      <dgm:spPr/>
      <dgm:t>
        <a:bodyPr/>
        <a:lstStyle/>
        <a:p>
          <a:endParaRPr lang="en-GB" sz="1400"/>
        </a:p>
      </dgm:t>
    </dgm:pt>
    <dgm:pt modelId="{06727B6E-1998-4DB6-8CF0-28B3CE43D44E}" type="pres">
      <dgm:prSet presAssocID="{0D5713AA-2A48-47D1-A13D-DF7CB3F9CE0C}" presName="Name0" presStyleCnt="0">
        <dgm:presLayoutVars>
          <dgm:dir/>
          <dgm:animLvl val="lvl"/>
          <dgm:resizeHandles val="exact"/>
        </dgm:presLayoutVars>
      </dgm:prSet>
      <dgm:spPr/>
      <dgm:t>
        <a:bodyPr/>
        <a:lstStyle/>
        <a:p>
          <a:endParaRPr lang="en-GB"/>
        </a:p>
      </dgm:t>
    </dgm:pt>
    <dgm:pt modelId="{06CD3CBE-6A81-4DF8-A809-86494C83C6BA}" type="pres">
      <dgm:prSet presAssocID="{58FC2150-E541-495A-B727-E41750B82900}" presName="composite" presStyleCnt="0"/>
      <dgm:spPr/>
    </dgm:pt>
    <dgm:pt modelId="{36B2C76C-1991-4A7B-837C-54E7E9ADD64C}" type="pres">
      <dgm:prSet presAssocID="{58FC2150-E541-495A-B727-E41750B82900}" presName="parTx" presStyleLbl="alignNode1" presStyleIdx="0" presStyleCnt="5">
        <dgm:presLayoutVars>
          <dgm:chMax val="0"/>
          <dgm:chPref val="0"/>
          <dgm:bulletEnabled val="1"/>
        </dgm:presLayoutVars>
      </dgm:prSet>
      <dgm:spPr/>
      <dgm:t>
        <a:bodyPr/>
        <a:lstStyle/>
        <a:p>
          <a:endParaRPr lang="en-GB"/>
        </a:p>
      </dgm:t>
    </dgm:pt>
    <dgm:pt modelId="{A93CAB5F-7E43-43A2-9D69-6D8A71286F89}" type="pres">
      <dgm:prSet presAssocID="{58FC2150-E541-495A-B727-E41750B82900}" presName="desTx" presStyleLbl="alignAccFollowNode1" presStyleIdx="0" presStyleCnt="5">
        <dgm:presLayoutVars>
          <dgm:bulletEnabled val="1"/>
        </dgm:presLayoutVars>
      </dgm:prSet>
      <dgm:spPr/>
      <dgm:t>
        <a:bodyPr/>
        <a:lstStyle/>
        <a:p>
          <a:endParaRPr lang="en-GB"/>
        </a:p>
      </dgm:t>
    </dgm:pt>
    <dgm:pt modelId="{95A8DD07-8240-464A-ACBA-6649F74EA231}" type="pres">
      <dgm:prSet presAssocID="{F25C9B31-D0B7-468C-847B-B18ED644DC63}" presName="space" presStyleCnt="0"/>
      <dgm:spPr/>
    </dgm:pt>
    <dgm:pt modelId="{21CE033B-B8B8-4109-873F-767638490E04}" type="pres">
      <dgm:prSet presAssocID="{53C9E7F7-EC52-4D9A-98E3-97DA7BC7BEA8}" presName="composite" presStyleCnt="0"/>
      <dgm:spPr/>
    </dgm:pt>
    <dgm:pt modelId="{22971F86-2577-4712-89CD-722A3D64E6D3}" type="pres">
      <dgm:prSet presAssocID="{53C9E7F7-EC52-4D9A-98E3-97DA7BC7BEA8}" presName="parTx" presStyleLbl="alignNode1" presStyleIdx="1" presStyleCnt="5">
        <dgm:presLayoutVars>
          <dgm:chMax val="0"/>
          <dgm:chPref val="0"/>
          <dgm:bulletEnabled val="1"/>
        </dgm:presLayoutVars>
      </dgm:prSet>
      <dgm:spPr/>
      <dgm:t>
        <a:bodyPr/>
        <a:lstStyle/>
        <a:p>
          <a:endParaRPr lang="en-GB"/>
        </a:p>
      </dgm:t>
    </dgm:pt>
    <dgm:pt modelId="{5FA45BE8-C8F0-4B22-8315-8D152A97DBC1}" type="pres">
      <dgm:prSet presAssocID="{53C9E7F7-EC52-4D9A-98E3-97DA7BC7BEA8}" presName="desTx" presStyleLbl="alignAccFollowNode1" presStyleIdx="1" presStyleCnt="5">
        <dgm:presLayoutVars>
          <dgm:bulletEnabled val="1"/>
        </dgm:presLayoutVars>
      </dgm:prSet>
      <dgm:spPr/>
      <dgm:t>
        <a:bodyPr/>
        <a:lstStyle/>
        <a:p>
          <a:endParaRPr lang="en-GB"/>
        </a:p>
      </dgm:t>
    </dgm:pt>
    <dgm:pt modelId="{2EDB220F-CFDF-4B22-AC03-BC853C49CD3F}" type="pres">
      <dgm:prSet presAssocID="{8904886F-28B5-4755-9D0C-23DD1D87131A}" presName="space" presStyleCnt="0"/>
      <dgm:spPr/>
    </dgm:pt>
    <dgm:pt modelId="{36A6AE46-990D-43E3-BAD5-EC20E5AB7353}" type="pres">
      <dgm:prSet presAssocID="{730E1F60-F138-4FE2-ABDE-D2DC527B3DBF}" presName="composite" presStyleCnt="0"/>
      <dgm:spPr/>
    </dgm:pt>
    <dgm:pt modelId="{A46C03EB-2A50-4D7D-BA76-AD638BFB4920}" type="pres">
      <dgm:prSet presAssocID="{730E1F60-F138-4FE2-ABDE-D2DC527B3DBF}" presName="parTx" presStyleLbl="alignNode1" presStyleIdx="2" presStyleCnt="5">
        <dgm:presLayoutVars>
          <dgm:chMax val="0"/>
          <dgm:chPref val="0"/>
          <dgm:bulletEnabled val="1"/>
        </dgm:presLayoutVars>
      </dgm:prSet>
      <dgm:spPr/>
      <dgm:t>
        <a:bodyPr/>
        <a:lstStyle/>
        <a:p>
          <a:endParaRPr lang="en-GB"/>
        </a:p>
      </dgm:t>
    </dgm:pt>
    <dgm:pt modelId="{748D1A96-7483-4598-A898-1346794E7E83}" type="pres">
      <dgm:prSet presAssocID="{730E1F60-F138-4FE2-ABDE-D2DC527B3DBF}" presName="desTx" presStyleLbl="alignAccFollowNode1" presStyleIdx="2" presStyleCnt="5">
        <dgm:presLayoutVars>
          <dgm:bulletEnabled val="1"/>
        </dgm:presLayoutVars>
      </dgm:prSet>
      <dgm:spPr/>
      <dgm:t>
        <a:bodyPr/>
        <a:lstStyle/>
        <a:p>
          <a:endParaRPr lang="en-GB"/>
        </a:p>
      </dgm:t>
    </dgm:pt>
    <dgm:pt modelId="{2199D7CF-7A7D-4755-814C-6DE4CA20708A}" type="pres">
      <dgm:prSet presAssocID="{A099CE6A-C6D1-4E33-BE4F-100C0800B91A}" presName="space" presStyleCnt="0"/>
      <dgm:spPr/>
    </dgm:pt>
    <dgm:pt modelId="{28BABDF6-0F42-4461-A0B2-20DFEBE3404B}" type="pres">
      <dgm:prSet presAssocID="{C4E7CCF0-9CAA-40F0-83EA-E087C5FF258F}" presName="composite" presStyleCnt="0"/>
      <dgm:spPr/>
    </dgm:pt>
    <dgm:pt modelId="{726C9B5E-689C-4A2C-A248-815DCCC8303A}" type="pres">
      <dgm:prSet presAssocID="{C4E7CCF0-9CAA-40F0-83EA-E087C5FF258F}" presName="parTx" presStyleLbl="alignNode1" presStyleIdx="3" presStyleCnt="5">
        <dgm:presLayoutVars>
          <dgm:chMax val="0"/>
          <dgm:chPref val="0"/>
          <dgm:bulletEnabled val="1"/>
        </dgm:presLayoutVars>
      </dgm:prSet>
      <dgm:spPr/>
      <dgm:t>
        <a:bodyPr/>
        <a:lstStyle/>
        <a:p>
          <a:endParaRPr lang="en-GB"/>
        </a:p>
      </dgm:t>
    </dgm:pt>
    <dgm:pt modelId="{D2260AF9-DFBE-4003-8F1D-6841669239A3}" type="pres">
      <dgm:prSet presAssocID="{C4E7CCF0-9CAA-40F0-83EA-E087C5FF258F}" presName="desTx" presStyleLbl="alignAccFollowNode1" presStyleIdx="3" presStyleCnt="5">
        <dgm:presLayoutVars>
          <dgm:bulletEnabled val="1"/>
        </dgm:presLayoutVars>
      </dgm:prSet>
      <dgm:spPr/>
      <dgm:t>
        <a:bodyPr/>
        <a:lstStyle/>
        <a:p>
          <a:endParaRPr lang="en-GB"/>
        </a:p>
      </dgm:t>
    </dgm:pt>
    <dgm:pt modelId="{2DC1BB63-EADC-4BF1-A022-87C3FB0D938A}" type="pres">
      <dgm:prSet presAssocID="{7DDE887B-6BC0-4D36-B99F-970594143678}" presName="space" presStyleCnt="0"/>
      <dgm:spPr/>
    </dgm:pt>
    <dgm:pt modelId="{A8F22667-7DB0-434A-9FCC-9A3376316BAD}" type="pres">
      <dgm:prSet presAssocID="{9001D836-7BD6-42E0-A570-5A0E0320D38F}" presName="composite" presStyleCnt="0"/>
      <dgm:spPr/>
    </dgm:pt>
    <dgm:pt modelId="{240174D1-654A-41DF-BB28-9F489CC404C9}" type="pres">
      <dgm:prSet presAssocID="{9001D836-7BD6-42E0-A570-5A0E0320D38F}" presName="parTx" presStyleLbl="alignNode1" presStyleIdx="4" presStyleCnt="5">
        <dgm:presLayoutVars>
          <dgm:chMax val="0"/>
          <dgm:chPref val="0"/>
          <dgm:bulletEnabled val="1"/>
        </dgm:presLayoutVars>
      </dgm:prSet>
      <dgm:spPr/>
      <dgm:t>
        <a:bodyPr/>
        <a:lstStyle/>
        <a:p>
          <a:endParaRPr lang="en-GB"/>
        </a:p>
      </dgm:t>
    </dgm:pt>
    <dgm:pt modelId="{8275DF2F-4749-4845-AC82-FD9C5154F24F}" type="pres">
      <dgm:prSet presAssocID="{9001D836-7BD6-42E0-A570-5A0E0320D38F}" presName="desTx" presStyleLbl="alignAccFollowNode1" presStyleIdx="4" presStyleCnt="5">
        <dgm:presLayoutVars>
          <dgm:bulletEnabled val="1"/>
        </dgm:presLayoutVars>
      </dgm:prSet>
      <dgm:spPr/>
      <dgm:t>
        <a:bodyPr/>
        <a:lstStyle/>
        <a:p>
          <a:endParaRPr lang="en-GB"/>
        </a:p>
      </dgm:t>
    </dgm:pt>
  </dgm:ptLst>
  <dgm:cxnLst>
    <dgm:cxn modelId="{D6C0F763-BA2C-4A20-875A-8A182166D64D}" srcId="{0D5713AA-2A48-47D1-A13D-DF7CB3F9CE0C}" destId="{9001D836-7BD6-42E0-A570-5A0E0320D38F}" srcOrd="4" destOrd="0" parTransId="{E0D340EA-4333-4AB5-87C8-7A04FE0C86CA}" sibTransId="{4F39EFE5-C228-4F47-BD68-2DDFF3AAD367}"/>
    <dgm:cxn modelId="{1B74BE82-5272-4F05-9E18-5DC55F053912}" type="presOf" srcId="{D36ECFA9-11AE-4D33-BBA8-047CEA045507}" destId="{5FA45BE8-C8F0-4B22-8315-8D152A97DBC1}" srcOrd="0" destOrd="3" presId="urn:microsoft.com/office/officeart/2005/8/layout/hList1"/>
    <dgm:cxn modelId="{19672C3D-1859-4BDD-BAA6-E533F6D8A814}" type="presOf" srcId="{58FC2150-E541-495A-B727-E41750B82900}" destId="{36B2C76C-1991-4A7B-837C-54E7E9ADD64C}" srcOrd="0" destOrd="0" presId="urn:microsoft.com/office/officeart/2005/8/layout/hList1"/>
    <dgm:cxn modelId="{A86EEA8B-DBF4-4945-B991-249A2252CBFF}" srcId="{0D5713AA-2A48-47D1-A13D-DF7CB3F9CE0C}" destId="{730E1F60-F138-4FE2-ABDE-D2DC527B3DBF}" srcOrd="2" destOrd="0" parTransId="{8525A807-E72E-4F74-B7BE-DFAD6D28E16F}" sibTransId="{A099CE6A-C6D1-4E33-BE4F-100C0800B91A}"/>
    <dgm:cxn modelId="{FE6C15F4-09B5-4922-84D8-08D50FEA6E0E}" srcId="{53C9E7F7-EC52-4D9A-98E3-97DA7BC7BEA8}" destId="{7034157B-BC9E-4392-98E4-590887A0D803}" srcOrd="1" destOrd="0" parTransId="{9000D3AD-EA6D-428F-B68A-604A40B066BD}" sibTransId="{DD91EE9A-E019-420E-8F55-C53A86749A1A}"/>
    <dgm:cxn modelId="{83CB3EF5-8783-4C0B-B627-84AE6B5C41F7}" srcId="{58FC2150-E541-495A-B727-E41750B82900}" destId="{AB2D7764-8D54-4A98-9FC7-74624780C7EA}" srcOrd="0" destOrd="0" parTransId="{88A8930E-8730-4C2E-9825-F1794E4FBBEA}" sibTransId="{1BCBCC40-5149-46DB-BB1A-7567274D4147}"/>
    <dgm:cxn modelId="{844C308D-9F6D-40E7-8C5C-4733B3675DE0}" type="presOf" srcId="{7034157B-BC9E-4392-98E4-590887A0D803}" destId="{5FA45BE8-C8F0-4B22-8315-8D152A97DBC1}" srcOrd="0" destOrd="1" presId="urn:microsoft.com/office/officeart/2005/8/layout/hList1"/>
    <dgm:cxn modelId="{4F7A5680-0B27-4B12-9C28-9D7A02D2F5EB}" srcId="{53C9E7F7-EC52-4D9A-98E3-97DA7BC7BEA8}" destId="{E048E694-2AF9-488E-AF65-B46A94A73C05}" srcOrd="0" destOrd="0" parTransId="{607DBFF9-07EB-435A-985E-8536565FCD5A}" sibTransId="{58DBB468-E502-4CFA-932C-0877FBF9CD66}"/>
    <dgm:cxn modelId="{9307B79A-8488-4B19-870E-5C05FB939B4E}" srcId="{730E1F60-F138-4FE2-ABDE-D2DC527B3DBF}" destId="{687D2AAF-87C2-48BD-8195-13ACF7BE25ED}" srcOrd="0" destOrd="0" parTransId="{A655B7C3-569E-442C-9289-D0FC4CA53418}" sibTransId="{3F2401F0-41BF-4242-AE4C-AFADCE8AB2CD}"/>
    <dgm:cxn modelId="{D4401C46-053D-4D81-A96C-5A0FB5047BE3}" type="presOf" srcId="{4F93F8D8-A0F6-4E52-920A-938CDDBA994E}" destId="{A93CAB5F-7E43-43A2-9D69-6D8A71286F89}" srcOrd="0" destOrd="1" presId="urn:microsoft.com/office/officeart/2005/8/layout/hList1"/>
    <dgm:cxn modelId="{1FECBF0C-DD32-42E2-8E0E-536E78931996}" srcId="{C4E7CCF0-9CAA-40F0-83EA-E087C5FF258F}" destId="{AD1BBE76-FCE6-410F-B144-8714E623E339}" srcOrd="2" destOrd="0" parTransId="{884FDEC3-E900-4C02-BEC2-9E9D9BB9E227}" sibTransId="{AB4A5055-D1D3-4B9D-8D40-C1578199F924}"/>
    <dgm:cxn modelId="{2E003190-30B0-4932-9B10-C5AF949F27CC}" type="presOf" srcId="{9001D836-7BD6-42E0-A570-5A0E0320D38F}" destId="{240174D1-654A-41DF-BB28-9F489CC404C9}" srcOrd="0" destOrd="0" presId="urn:microsoft.com/office/officeart/2005/8/layout/hList1"/>
    <dgm:cxn modelId="{3DA5E2B2-2D40-49B9-96E3-79B90EE09511}" type="presOf" srcId="{098B32DC-6CE4-410D-B15B-05E1D892C3E3}" destId="{8275DF2F-4749-4845-AC82-FD9C5154F24F}" srcOrd="0" destOrd="1" presId="urn:microsoft.com/office/officeart/2005/8/layout/hList1"/>
    <dgm:cxn modelId="{F9570B0C-F78F-45DC-93F4-98F79BB90FD1}" type="presOf" srcId="{D4766716-09AF-444C-81DD-32067B3EB399}" destId="{5FA45BE8-C8F0-4B22-8315-8D152A97DBC1}" srcOrd="0" destOrd="2" presId="urn:microsoft.com/office/officeart/2005/8/layout/hList1"/>
    <dgm:cxn modelId="{A1AF16B5-4AEF-48C3-BAB3-0612934BAEE8}" type="presOf" srcId="{B5DA3812-F591-4B8C-B17C-38359AD7CF41}" destId="{8275DF2F-4749-4845-AC82-FD9C5154F24F}" srcOrd="0" destOrd="0" presId="urn:microsoft.com/office/officeart/2005/8/layout/hList1"/>
    <dgm:cxn modelId="{5E672111-D8FE-4828-9C95-8FBC9339C01F}" srcId="{58FC2150-E541-495A-B727-E41750B82900}" destId="{D1E0C101-10DF-44C2-84A7-4B2AA7718022}" srcOrd="2" destOrd="0" parTransId="{DC200D94-0692-41EF-9133-FFD26FA83EA1}" sibTransId="{CF99DCFE-4105-4FC0-A80D-70DE715CCF59}"/>
    <dgm:cxn modelId="{C43D9ACF-2E0A-4ED0-95E4-E63A50AE00B2}" srcId="{C4E7CCF0-9CAA-40F0-83EA-E087C5FF258F}" destId="{1DF2226D-E420-4172-A6E9-938059416DCC}" srcOrd="0" destOrd="0" parTransId="{90EA50C0-9974-4EEE-9E07-5F8163AECCB1}" sibTransId="{F4781D25-4678-4EAF-9112-446971827095}"/>
    <dgm:cxn modelId="{8ADE7ABF-4534-40B4-AA16-28C504BB9EBA}" type="presOf" srcId="{BA1D9DCB-4E86-4151-A966-450FE6021DEC}" destId="{D2260AF9-DFBE-4003-8F1D-6841669239A3}" srcOrd="0" destOrd="1" presId="urn:microsoft.com/office/officeart/2005/8/layout/hList1"/>
    <dgm:cxn modelId="{749AB28A-6AB8-4095-AB6F-0709B283EC45}" type="presOf" srcId="{1DF2226D-E420-4172-A6E9-938059416DCC}" destId="{D2260AF9-DFBE-4003-8F1D-6841669239A3}" srcOrd="0" destOrd="0" presId="urn:microsoft.com/office/officeart/2005/8/layout/hList1"/>
    <dgm:cxn modelId="{DB37F2DD-3E49-4D90-898D-82F95D46F070}" type="presOf" srcId="{0D44BE56-77CA-40A5-9CB4-8280952A144A}" destId="{748D1A96-7483-4598-A898-1346794E7E83}" srcOrd="0" destOrd="1" presId="urn:microsoft.com/office/officeart/2005/8/layout/hList1"/>
    <dgm:cxn modelId="{361EC1DC-E88E-4B5B-9237-9BDD98304EC4}" srcId="{730E1F60-F138-4FE2-ABDE-D2DC527B3DBF}" destId="{0D44BE56-77CA-40A5-9CB4-8280952A144A}" srcOrd="1" destOrd="0" parTransId="{01B3551F-99F0-4C1B-94D6-2F464F115FC1}" sibTransId="{A97F26BF-A6AC-4C7D-A885-62FF4B5C69AF}"/>
    <dgm:cxn modelId="{6DF68E05-0810-47E9-AD42-50B8EDB2BB6C}" srcId="{C4E7CCF0-9CAA-40F0-83EA-E087C5FF258F}" destId="{BA1D9DCB-4E86-4151-A966-450FE6021DEC}" srcOrd="1" destOrd="0" parTransId="{ADF09AFA-24B2-4C5E-A826-0E331EBB8007}" sibTransId="{F46978F6-124A-4173-926F-F2724C7B5722}"/>
    <dgm:cxn modelId="{DBB0582C-53CF-492B-914E-A7D2E9069EC3}" srcId="{58FC2150-E541-495A-B727-E41750B82900}" destId="{4F93F8D8-A0F6-4E52-920A-938CDDBA994E}" srcOrd="1" destOrd="0" parTransId="{9FEF826E-8D26-4DF9-8084-CAD5B81B0104}" sibTransId="{CC3BCAD4-CF2B-4D3C-BC9C-1BACAFEFF340}"/>
    <dgm:cxn modelId="{BB7D0F49-DFA4-4575-9DB3-540B3189D2D7}" type="presOf" srcId="{0D5713AA-2A48-47D1-A13D-DF7CB3F9CE0C}" destId="{06727B6E-1998-4DB6-8CF0-28B3CE43D44E}" srcOrd="0" destOrd="0" presId="urn:microsoft.com/office/officeart/2005/8/layout/hList1"/>
    <dgm:cxn modelId="{8E58E8C1-1910-404E-B423-B6AB3DD19496}" type="presOf" srcId="{E048E694-2AF9-488E-AF65-B46A94A73C05}" destId="{5FA45BE8-C8F0-4B22-8315-8D152A97DBC1}" srcOrd="0" destOrd="0" presId="urn:microsoft.com/office/officeart/2005/8/layout/hList1"/>
    <dgm:cxn modelId="{D54EDA9F-45C6-4419-8822-0CCF6CB7D607}" type="presOf" srcId="{AB2D7764-8D54-4A98-9FC7-74624780C7EA}" destId="{A93CAB5F-7E43-43A2-9D69-6D8A71286F89}" srcOrd="0" destOrd="0" presId="urn:microsoft.com/office/officeart/2005/8/layout/hList1"/>
    <dgm:cxn modelId="{30045FB1-B211-443C-A8A5-433B0B0E9C9E}" srcId="{9001D836-7BD6-42E0-A570-5A0E0320D38F}" destId="{098B32DC-6CE4-410D-B15B-05E1D892C3E3}" srcOrd="1" destOrd="0" parTransId="{4641C02D-DABB-4620-9828-EE89B5ACC065}" sibTransId="{0EF2BC3E-83A6-4354-BBC2-16B7CDD2F1E5}"/>
    <dgm:cxn modelId="{2604BE2B-F62C-4F45-956C-06DE5329573F}" srcId="{53C9E7F7-EC52-4D9A-98E3-97DA7BC7BEA8}" destId="{D4766716-09AF-444C-81DD-32067B3EB399}" srcOrd="2" destOrd="0" parTransId="{7314865E-53E9-463E-A390-7AB41C207EDE}" sibTransId="{F6EE75F7-86ED-440B-9BB7-A4629C83005C}"/>
    <dgm:cxn modelId="{2001D2AA-5928-4EA3-91FD-B262B12517B6}" srcId="{0D5713AA-2A48-47D1-A13D-DF7CB3F9CE0C}" destId="{C4E7CCF0-9CAA-40F0-83EA-E087C5FF258F}" srcOrd="3" destOrd="0" parTransId="{87391A39-9476-405C-A64B-B3CCCAA8668D}" sibTransId="{7DDE887B-6BC0-4D36-B99F-970594143678}"/>
    <dgm:cxn modelId="{BF9B6C3F-80AA-40E0-BA1A-13CC7E468BDC}" type="presOf" srcId="{687D2AAF-87C2-48BD-8195-13ACF7BE25ED}" destId="{748D1A96-7483-4598-A898-1346794E7E83}" srcOrd="0" destOrd="0" presId="urn:microsoft.com/office/officeart/2005/8/layout/hList1"/>
    <dgm:cxn modelId="{78A88A71-FF74-449D-A627-6AC027CDAE02}" srcId="{53C9E7F7-EC52-4D9A-98E3-97DA7BC7BEA8}" destId="{D36ECFA9-11AE-4D33-BBA8-047CEA045507}" srcOrd="3" destOrd="0" parTransId="{FB6155AD-CCA8-406D-AF0E-32E8060DBFC1}" sibTransId="{0A99D16C-16F7-4CFF-B74C-802E1DAF9F32}"/>
    <dgm:cxn modelId="{0CF69854-0595-49F5-B9D8-AD8D2A353B26}" type="presOf" srcId="{730E1F60-F138-4FE2-ABDE-D2DC527B3DBF}" destId="{A46C03EB-2A50-4D7D-BA76-AD638BFB4920}" srcOrd="0" destOrd="0" presId="urn:microsoft.com/office/officeart/2005/8/layout/hList1"/>
    <dgm:cxn modelId="{FB4E1CD9-1FB8-4E7E-A32C-6A5A870DDD79}" type="presOf" srcId="{D1E0C101-10DF-44C2-84A7-4B2AA7718022}" destId="{A93CAB5F-7E43-43A2-9D69-6D8A71286F89}" srcOrd="0" destOrd="2" presId="urn:microsoft.com/office/officeart/2005/8/layout/hList1"/>
    <dgm:cxn modelId="{A7F2EB57-303F-4F1D-9268-9A2C6DD1C440}" type="presOf" srcId="{AD1BBE76-FCE6-410F-B144-8714E623E339}" destId="{D2260AF9-DFBE-4003-8F1D-6841669239A3}" srcOrd="0" destOrd="2" presId="urn:microsoft.com/office/officeart/2005/8/layout/hList1"/>
    <dgm:cxn modelId="{BF317DED-E485-480E-AC32-791C9797A1B6}" srcId="{9001D836-7BD6-42E0-A570-5A0E0320D38F}" destId="{B5DA3812-F591-4B8C-B17C-38359AD7CF41}" srcOrd="0" destOrd="0" parTransId="{EE95A32E-1DC8-4423-8B05-1480F7CD579A}" sibTransId="{4F3655A1-F292-4BC2-872A-75EA6F5B5E33}"/>
    <dgm:cxn modelId="{77C9E839-0001-4DA0-A49B-D8263BDF1357}" type="presOf" srcId="{C4E7CCF0-9CAA-40F0-83EA-E087C5FF258F}" destId="{726C9B5E-689C-4A2C-A248-815DCCC8303A}" srcOrd="0" destOrd="0" presId="urn:microsoft.com/office/officeart/2005/8/layout/hList1"/>
    <dgm:cxn modelId="{EFDB5FBE-5BBE-4E9B-A5BF-737B0A759560}" srcId="{0D5713AA-2A48-47D1-A13D-DF7CB3F9CE0C}" destId="{53C9E7F7-EC52-4D9A-98E3-97DA7BC7BEA8}" srcOrd="1" destOrd="0" parTransId="{6F42908D-CAE7-4DDD-B444-D91B935FB376}" sibTransId="{8904886F-28B5-4755-9D0C-23DD1D87131A}"/>
    <dgm:cxn modelId="{89A7E694-2961-4159-B7B7-5A6F4F585052}" type="presOf" srcId="{53C9E7F7-EC52-4D9A-98E3-97DA7BC7BEA8}" destId="{22971F86-2577-4712-89CD-722A3D64E6D3}" srcOrd="0" destOrd="0" presId="urn:microsoft.com/office/officeart/2005/8/layout/hList1"/>
    <dgm:cxn modelId="{911265DA-9F03-4367-B465-3B99C7DD5B2D}" srcId="{0D5713AA-2A48-47D1-A13D-DF7CB3F9CE0C}" destId="{58FC2150-E541-495A-B727-E41750B82900}" srcOrd="0" destOrd="0" parTransId="{FACE2D60-1C8C-4C79-B2B1-208739D6DFE2}" sibTransId="{F25C9B31-D0B7-468C-847B-B18ED644DC63}"/>
    <dgm:cxn modelId="{E7C1E798-71F0-4B4B-81F0-2F8784ED702A}" type="presParOf" srcId="{06727B6E-1998-4DB6-8CF0-28B3CE43D44E}" destId="{06CD3CBE-6A81-4DF8-A809-86494C83C6BA}" srcOrd="0" destOrd="0" presId="urn:microsoft.com/office/officeart/2005/8/layout/hList1"/>
    <dgm:cxn modelId="{39A4084B-0C15-4E7D-9D0C-6E7F3D8A5871}" type="presParOf" srcId="{06CD3CBE-6A81-4DF8-A809-86494C83C6BA}" destId="{36B2C76C-1991-4A7B-837C-54E7E9ADD64C}" srcOrd="0" destOrd="0" presId="urn:microsoft.com/office/officeart/2005/8/layout/hList1"/>
    <dgm:cxn modelId="{2B3813DD-624F-45AD-BEF1-06C165B3BEA1}" type="presParOf" srcId="{06CD3CBE-6A81-4DF8-A809-86494C83C6BA}" destId="{A93CAB5F-7E43-43A2-9D69-6D8A71286F89}" srcOrd="1" destOrd="0" presId="urn:microsoft.com/office/officeart/2005/8/layout/hList1"/>
    <dgm:cxn modelId="{C643553C-6AA9-4E8A-B36E-B53249BEB7D4}" type="presParOf" srcId="{06727B6E-1998-4DB6-8CF0-28B3CE43D44E}" destId="{95A8DD07-8240-464A-ACBA-6649F74EA231}" srcOrd="1" destOrd="0" presId="urn:microsoft.com/office/officeart/2005/8/layout/hList1"/>
    <dgm:cxn modelId="{C5EB440E-6702-4B12-9DE5-514544E0808B}" type="presParOf" srcId="{06727B6E-1998-4DB6-8CF0-28B3CE43D44E}" destId="{21CE033B-B8B8-4109-873F-767638490E04}" srcOrd="2" destOrd="0" presId="urn:microsoft.com/office/officeart/2005/8/layout/hList1"/>
    <dgm:cxn modelId="{F1D260E2-BBD8-4933-A9E5-3ADC45D59EE1}" type="presParOf" srcId="{21CE033B-B8B8-4109-873F-767638490E04}" destId="{22971F86-2577-4712-89CD-722A3D64E6D3}" srcOrd="0" destOrd="0" presId="urn:microsoft.com/office/officeart/2005/8/layout/hList1"/>
    <dgm:cxn modelId="{1A92089E-83CA-41CF-A31A-18740BAD5BBF}" type="presParOf" srcId="{21CE033B-B8B8-4109-873F-767638490E04}" destId="{5FA45BE8-C8F0-4B22-8315-8D152A97DBC1}" srcOrd="1" destOrd="0" presId="urn:microsoft.com/office/officeart/2005/8/layout/hList1"/>
    <dgm:cxn modelId="{E0D80BFB-3701-4D0E-A230-FDD776384E6F}" type="presParOf" srcId="{06727B6E-1998-4DB6-8CF0-28B3CE43D44E}" destId="{2EDB220F-CFDF-4B22-AC03-BC853C49CD3F}" srcOrd="3" destOrd="0" presId="urn:microsoft.com/office/officeart/2005/8/layout/hList1"/>
    <dgm:cxn modelId="{24A2AEF7-8087-4330-B1B7-11CF5A25B8AC}" type="presParOf" srcId="{06727B6E-1998-4DB6-8CF0-28B3CE43D44E}" destId="{36A6AE46-990D-43E3-BAD5-EC20E5AB7353}" srcOrd="4" destOrd="0" presId="urn:microsoft.com/office/officeart/2005/8/layout/hList1"/>
    <dgm:cxn modelId="{9EB2B671-77A5-4B4F-A5FF-6901740F237B}" type="presParOf" srcId="{36A6AE46-990D-43E3-BAD5-EC20E5AB7353}" destId="{A46C03EB-2A50-4D7D-BA76-AD638BFB4920}" srcOrd="0" destOrd="0" presId="urn:microsoft.com/office/officeart/2005/8/layout/hList1"/>
    <dgm:cxn modelId="{A3AD1DC2-6BA9-4C9E-A446-9FD6C4C0E241}" type="presParOf" srcId="{36A6AE46-990D-43E3-BAD5-EC20E5AB7353}" destId="{748D1A96-7483-4598-A898-1346794E7E83}" srcOrd="1" destOrd="0" presId="urn:microsoft.com/office/officeart/2005/8/layout/hList1"/>
    <dgm:cxn modelId="{2042A954-E991-4903-BC77-3EB4A9BB6F98}" type="presParOf" srcId="{06727B6E-1998-4DB6-8CF0-28B3CE43D44E}" destId="{2199D7CF-7A7D-4755-814C-6DE4CA20708A}" srcOrd="5" destOrd="0" presId="urn:microsoft.com/office/officeart/2005/8/layout/hList1"/>
    <dgm:cxn modelId="{167E5F08-734F-4C79-ADAE-9BF319EDE3A6}" type="presParOf" srcId="{06727B6E-1998-4DB6-8CF0-28B3CE43D44E}" destId="{28BABDF6-0F42-4461-A0B2-20DFEBE3404B}" srcOrd="6" destOrd="0" presId="urn:microsoft.com/office/officeart/2005/8/layout/hList1"/>
    <dgm:cxn modelId="{328F5455-4DC2-42D0-962E-F51E189F29CA}" type="presParOf" srcId="{28BABDF6-0F42-4461-A0B2-20DFEBE3404B}" destId="{726C9B5E-689C-4A2C-A248-815DCCC8303A}" srcOrd="0" destOrd="0" presId="urn:microsoft.com/office/officeart/2005/8/layout/hList1"/>
    <dgm:cxn modelId="{A3E598AE-304F-42A9-8735-7AF96743563D}" type="presParOf" srcId="{28BABDF6-0F42-4461-A0B2-20DFEBE3404B}" destId="{D2260AF9-DFBE-4003-8F1D-6841669239A3}" srcOrd="1" destOrd="0" presId="urn:microsoft.com/office/officeart/2005/8/layout/hList1"/>
    <dgm:cxn modelId="{EF82EC6F-F75C-48A1-8DB6-74B60227BC69}" type="presParOf" srcId="{06727B6E-1998-4DB6-8CF0-28B3CE43D44E}" destId="{2DC1BB63-EADC-4BF1-A022-87C3FB0D938A}" srcOrd="7" destOrd="0" presId="urn:microsoft.com/office/officeart/2005/8/layout/hList1"/>
    <dgm:cxn modelId="{AF03A5C0-30DD-4275-9590-56BF7A807AF7}" type="presParOf" srcId="{06727B6E-1998-4DB6-8CF0-28B3CE43D44E}" destId="{A8F22667-7DB0-434A-9FCC-9A3376316BAD}" srcOrd="8" destOrd="0" presId="urn:microsoft.com/office/officeart/2005/8/layout/hList1"/>
    <dgm:cxn modelId="{22080540-429E-44C8-A457-58847FFB26ED}" type="presParOf" srcId="{A8F22667-7DB0-434A-9FCC-9A3376316BAD}" destId="{240174D1-654A-41DF-BB28-9F489CC404C9}" srcOrd="0" destOrd="0" presId="urn:microsoft.com/office/officeart/2005/8/layout/hList1"/>
    <dgm:cxn modelId="{3C96FE71-742A-41EB-B95E-1F08C89A43A7}" type="presParOf" srcId="{A8F22667-7DB0-434A-9FCC-9A3376316BAD}" destId="{8275DF2F-4749-4845-AC82-FD9C5154F24F}"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6142B7-62F1-49CB-B712-54D25F7BE3E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D9EEE3D-58EA-44CC-AD7E-E5C8255F945E}">
      <dgm:prSet phldrT="[Text]" custT="1"/>
      <dgm:spPr/>
      <dgm:t>
        <a:bodyPr/>
        <a:lstStyle/>
        <a:p>
          <a:r>
            <a:rPr lang="en-GB" sz="1800" dirty="0" smtClean="0"/>
            <a:t>Ownership unbundling (OU)</a:t>
          </a:r>
          <a:endParaRPr lang="en-GB" sz="1800" dirty="0"/>
        </a:p>
      </dgm:t>
    </dgm:pt>
    <dgm:pt modelId="{453B44B7-3951-4A3C-B072-ADAF2EDA2164}" type="parTrans" cxnId="{53438AF7-81CD-45B9-9D82-B9969D1D3531}">
      <dgm:prSet/>
      <dgm:spPr/>
      <dgm:t>
        <a:bodyPr/>
        <a:lstStyle/>
        <a:p>
          <a:endParaRPr lang="en-GB"/>
        </a:p>
      </dgm:t>
    </dgm:pt>
    <dgm:pt modelId="{791B0FA7-4909-4524-8E1C-1B7EADA5E73E}" type="sibTrans" cxnId="{53438AF7-81CD-45B9-9D82-B9969D1D3531}">
      <dgm:prSet/>
      <dgm:spPr/>
      <dgm:t>
        <a:bodyPr/>
        <a:lstStyle/>
        <a:p>
          <a:endParaRPr lang="en-GB"/>
        </a:p>
      </dgm:t>
    </dgm:pt>
    <dgm:pt modelId="{AFCE8CED-91BD-495E-9BFB-568BA419EF83}">
      <dgm:prSet phldrT="[Text]" custT="1"/>
      <dgm:spPr/>
      <dgm:t>
        <a:bodyPr/>
        <a:lstStyle/>
        <a:p>
          <a:r>
            <a:rPr lang="en-GB" sz="1400" dirty="0" smtClean="0"/>
            <a:t>Apply to all future TSOs</a:t>
          </a:r>
          <a:endParaRPr lang="en-GB" sz="1400" dirty="0"/>
        </a:p>
      </dgm:t>
    </dgm:pt>
    <dgm:pt modelId="{2A7CBB03-794F-44C9-87F9-5746F38252A8}" type="parTrans" cxnId="{B441FC35-84E5-45C2-B60F-FB3D348B461E}">
      <dgm:prSet/>
      <dgm:spPr/>
      <dgm:t>
        <a:bodyPr/>
        <a:lstStyle/>
        <a:p>
          <a:endParaRPr lang="en-GB"/>
        </a:p>
      </dgm:t>
    </dgm:pt>
    <dgm:pt modelId="{9CBB4CF9-E0AC-4313-889F-CAFBE25D8228}" type="sibTrans" cxnId="{B441FC35-84E5-45C2-B60F-FB3D348B461E}">
      <dgm:prSet/>
      <dgm:spPr/>
      <dgm:t>
        <a:bodyPr/>
        <a:lstStyle/>
        <a:p>
          <a:endParaRPr lang="en-GB"/>
        </a:p>
      </dgm:t>
    </dgm:pt>
    <dgm:pt modelId="{041F54C4-30A4-411D-96A7-781B4BED2753}">
      <dgm:prSet phldrT="[Text]" custT="1"/>
      <dgm:spPr/>
      <dgm:t>
        <a:bodyPr/>
        <a:lstStyle/>
        <a:p>
          <a:r>
            <a:rPr lang="en-GB" sz="1400" dirty="0" smtClean="0"/>
            <a:t>Same person may not control prod/gen/supply and “exercise any right over” a TSO (and vice versa)</a:t>
          </a:r>
          <a:endParaRPr lang="en-GB" sz="1400" dirty="0"/>
        </a:p>
      </dgm:t>
    </dgm:pt>
    <dgm:pt modelId="{64D7B14A-4C9D-45A0-BE5C-C926AFC93380}" type="parTrans" cxnId="{E347AC64-5E95-4260-BE00-8CC6923107D5}">
      <dgm:prSet/>
      <dgm:spPr/>
      <dgm:t>
        <a:bodyPr/>
        <a:lstStyle/>
        <a:p>
          <a:endParaRPr lang="en-GB"/>
        </a:p>
      </dgm:t>
    </dgm:pt>
    <dgm:pt modelId="{5674C2B2-616C-4252-89F5-19C06442E323}" type="sibTrans" cxnId="{E347AC64-5E95-4260-BE00-8CC6923107D5}">
      <dgm:prSet/>
      <dgm:spPr/>
      <dgm:t>
        <a:bodyPr/>
        <a:lstStyle/>
        <a:p>
          <a:endParaRPr lang="en-GB"/>
        </a:p>
      </dgm:t>
    </dgm:pt>
    <dgm:pt modelId="{9E26AE99-26EA-4DDA-BECA-DC630C167FCB}">
      <dgm:prSet phldrT="[Text]" custT="1"/>
      <dgm:spPr/>
      <dgm:t>
        <a:bodyPr/>
        <a:lstStyle/>
        <a:p>
          <a:r>
            <a:rPr lang="en-GB" sz="1800" dirty="0" smtClean="0"/>
            <a:t>Independent System Operator (ISO)</a:t>
          </a:r>
          <a:endParaRPr lang="en-GB" sz="1800" dirty="0"/>
        </a:p>
      </dgm:t>
    </dgm:pt>
    <dgm:pt modelId="{E3D1C1B7-8FD9-4C87-A79C-DA04C5AACF09}" type="parTrans" cxnId="{ED862115-6B37-46FA-A74A-77CFA5091104}">
      <dgm:prSet/>
      <dgm:spPr/>
      <dgm:t>
        <a:bodyPr/>
        <a:lstStyle/>
        <a:p>
          <a:endParaRPr lang="en-GB"/>
        </a:p>
      </dgm:t>
    </dgm:pt>
    <dgm:pt modelId="{FA405263-A50E-4B7D-AB0C-B4ADDAD1F46B}" type="sibTrans" cxnId="{ED862115-6B37-46FA-A74A-77CFA5091104}">
      <dgm:prSet/>
      <dgm:spPr/>
      <dgm:t>
        <a:bodyPr/>
        <a:lstStyle/>
        <a:p>
          <a:endParaRPr lang="en-GB"/>
        </a:p>
      </dgm:t>
    </dgm:pt>
    <dgm:pt modelId="{7F53261F-EDC4-4D4C-8913-B66EAE937A06}">
      <dgm:prSet phldrT="[Text]" custT="1"/>
      <dgm:spPr/>
      <dgm:t>
        <a:bodyPr/>
        <a:lstStyle/>
        <a:p>
          <a:r>
            <a:rPr lang="en-GB" sz="1400" dirty="0" smtClean="0"/>
            <a:t>Only for existing transmission systems</a:t>
          </a:r>
          <a:endParaRPr lang="en-GB" sz="1400" dirty="0"/>
        </a:p>
      </dgm:t>
    </dgm:pt>
    <dgm:pt modelId="{0E2D47D8-26F1-4609-A3B4-90DFADCE2608}" type="parTrans" cxnId="{67731139-C1A6-4BC6-857A-DE746F1E8AA2}">
      <dgm:prSet/>
      <dgm:spPr/>
      <dgm:t>
        <a:bodyPr/>
        <a:lstStyle/>
        <a:p>
          <a:endParaRPr lang="en-GB"/>
        </a:p>
      </dgm:t>
    </dgm:pt>
    <dgm:pt modelId="{A648FAE8-8C34-4371-8CFA-FDFFF3443C73}" type="sibTrans" cxnId="{67731139-C1A6-4BC6-857A-DE746F1E8AA2}">
      <dgm:prSet/>
      <dgm:spPr/>
      <dgm:t>
        <a:bodyPr/>
        <a:lstStyle/>
        <a:p>
          <a:endParaRPr lang="en-GB"/>
        </a:p>
      </dgm:t>
    </dgm:pt>
    <dgm:pt modelId="{B981025B-3E90-4A1A-BA71-76496811F421}">
      <dgm:prSet phldrT="[Text]" custT="1"/>
      <dgm:spPr/>
      <dgm:t>
        <a:bodyPr/>
        <a:lstStyle/>
        <a:p>
          <a:r>
            <a:rPr lang="en-GB" sz="1400" dirty="0" smtClean="0"/>
            <a:t>Deeper than BETTA – investment decided by SO and approved by NRA</a:t>
          </a:r>
          <a:endParaRPr lang="en-GB" sz="1400" dirty="0"/>
        </a:p>
      </dgm:t>
    </dgm:pt>
    <dgm:pt modelId="{EE69079E-8427-4302-9FF0-36BB1649E2C7}" type="parTrans" cxnId="{1BC32A7E-625E-4330-B409-99C63EBCCD6D}">
      <dgm:prSet/>
      <dgm:spPr/>
      <dgm:t>
        <a:bodyPr/>
        <a:lstStyle/>
        <a:p>
          <a:endParaRPr lang="en-GB"/>
        </a:p>
      </dgm:t>
    </dgm:pt>
    <dgm:pt modelId="{A951CF07-2371-4BA4-970B-EFAAFD92A5F3}" type="sibTrans" cxnId="{1BC32A7E-625E-4330-B409-99C63EBCCD6D}">
      <dgm:prSet/>
      <dgm:spPr/>
      <dgm:t>
        <a:bodyPr/>
        <a:lstStyle/>
        <a:p>
          <a:endParaRPr lang="en-GB"/>
        </a:p>
      </dgm:t>
    </dgm:pt>
    <dgm:pt modelId="{961B2B90-649D-48A5-91AA-9B170348957B}">
      <dgm:prSet phldrT="[Text]" custT="1"/>
      <dgm:spPr/>
      <dgm:t>
        <a:bodyPr/>
        <a:lstStyle/>
        <a:p>
          <a:r>
            <a:rPr lang="en-GB" sz="1800" dirty="0" smtClean="0"/>
            <a:t>Independent Transmission Operator (ITO)</a:t>
          </a:r>
          <a:endParaRPr lang="en-GB" sz="1800" dirty="0"/>
        </a:p>
      </dgm:t>
    </dgm:pt>
    <dgm:pt modelId="{0B5CE257-7073-4045-9F71-33855EE2340E}" type="parTrans" cxnId="{D9F204DD-5DB3-40C2-96C0-6C7C5F262633}">
      <dgm:prSet/>
      <dgm:spPr/>
      <dgm:t>
        <a:bodyPr/>
        <a:lstStyle/>
        <a:p>
          <a:endParaRPr lang="en-GB"/>
        </a:p>
      </dgm:t>
    </dgm:pt>
    <dgm:pt modelId="{8C800CC3-8654-4DBE-8F50-CACE55C09CD0}" type="sibTrans" cxnId="{D9F204DD-5DB3-40C2-96C0-6C7C5F262633}">
      <dgm:prSet/>
      <dgm:spPr/>
      <dgm:t>
        <a:bodyPr/>
        <a:lstStyle/>
        <a:p>
          <a:endParaRPr lang="en-GB"/>
        </a:p>
      </dgm:t>
    </dgm:pt>
    <dgm:pt modelId="{A2D59DC0-4EC9-4BDE-94E5-AD19274D1082}">
      <dgm:prSet phldrT="[Text]" custT="1"/>
      <dgm:spPr/>
      <dgm:t>
        <a:bodyPr/>
        <a:lstStyle/>
        <a:p>
          <a:r>
            <a:rPr lang="en-GB" sz="1400" dirty="0" smtClean="0"/>
            <a:t>Only for existing transmission systems</a:t>
          </a:r>
          <a:endParaRPr lang="en-GB" sz="1400" dirty="0"/>
        </a:p>
      </dgm:t>
    </dgm:pt>
    <dgm:pt modelId="{CA0BBCF1-E677-417A-A0AF-1179EEFBD5B9}" type="parTrans" cxnId="{BA0ACC93-C458-44C0-8E66-4B552E74866F}">
      <dgm:prSet/>
      <dgm:spPr/>
      <dgm:t>
        <a:bodyPr/>
        <a:lstStyle/>
        <a:p>
          <a:endParaRPr lang="en-GB"/>
        </a:p>
      </dgm:t>
    </dgm:pt>
    <dgm:pt modelId="{C4BD20F6-FFD0-469E-8A1F-FDA5276EE5A2}" type="sibTrans" cxnId="{BA0ACC93-C458-44C0-8E66-4B552E74866F}">
      <dgm:prSet/>
      <dgm:spPr/>
      <dgm:t>
        <a:bodyPr/>
        <a:lstStyle/>
        <a:p>
          <a:endParaRPr lang="en-GB"/>
        </a:p>
      </dgm:t>
    </dgm:pt>
    <dgm:pt modelId="{3E895B64-9B86-44FD-AF28-7100AB1FDF5A}">
      <dgm:prSet phldrT="[Text]" custT="1"/>
      <dgm:spPr/>
      <dgm:t>
        <a:bodyPr/>
        <a:lstStyle/>
        <a:p>
          <a:r>
            <a:rPr lang="en-GB" sz="1400" dirty="0" smtClean="0"/>
            <a:t>Strong regulatory oversight into governance and investment</a:t>
          </a:r>
          <a:endParaRPr lang="en-GB" sz="1400" dirty="0"/>
        </a:p>
      </dgm:t>
    </dgm:pt>
    <dgm:pt modelId="{30D7841E-12F9-4CF4-92CC-30D6E20FD377}" type="parTrans" cxnId="{A9631E0E-8EA3-450F-943D-DD6D4F54CD23}">
      <dgm:prSet/>
      <dgm:spPr/>
      <dgm:t>
        <a:bodyPr/>
        <a:lstStyle/>
        <a:p>
          <a:endParaRPr lang="en-GB"/>
        </a:p>
      </dgm:t>
    </dgm:pt>
    <dgm:pt modelId="{1CFE8A73-C102-4D55-BA64-D14CC046DB48}" type="sibTrans" cxnId="{A9631E0E-8EA3-450F-943D-DD6D4F54CD23}">
      <dgm:prSet/>
      <dgm:spPr/>
      <dgm:t>
        <a:bodyPr/>
        <a:lstStyle/>
        <a:p>
          <a:endParaRPr lang="en-GB"/>
        </a:p>
      </dgm:t>
    </dgm:pt>
    <dgm:pt modelId="{057CF464-290B-46ED-874B-06A466E2BF16}">
      <dgm:prSet phldrT="[Text]" custT="1"/>
      <dgm:spPr/>
      <dgm:t>
        <a:bodyPr/>
        <a:lstStyle/>
        <a:p>
          <a:r>
            <a:rPr lang="en-GB" sz="1800" dirty="0" smtClean="0"/>
            <a:t>Derogation</a:t>
          </a:r>
          <a:endParaRPr lang="en-GB" sz="1800" dirty="0"/>
        </a:p>
      </dgm:t>
    </dgm:pt>
    <dgm:pt modelId="{ED553AE7-1C45-47DB-9C21-139D82101C9C}" type="parTrans" cxnId="{1B734EEA-854E-417E-A5DB-5BC6BBCA633B}">
      <dgm:prSet/>
      <dgm:spPr/>
      <dgm:t>
        <a:bodyPr/>
        <a:lstStyle/>
        <a:p>
          <a:endParaRPr lang="en-GB"/>
        </a:p>
      </dgm:t>
    </dgm:pt>
    <dgm:pt modelId="{58850C89-A68D-4AB7-A6B2-9406220FE961}" type="sibTrans" cxnId="{1B734EEA-854E-417E-A5DB-5BC6BBCA633B}">
      <dgm:prSet/>
      <dgm:spPr/>
      <dgm:t>
        <a:bodyPr/>
        <a:lstStyle/>
        <a:p>
          <a:endParaRPr lang="en-GB"/>
        </a:p>
      </dgm:t>
    </dgm:pt>
    <dgm:pt modelId="{AF70E33A-A4FB-4F9E-B491-9B8F505EE826}">
      <dgm:prSet phldrT="[Text]" custT="1"/>
      <dgm:spPr/>
      <dgm:t>
        <a:bodyPr/>
        <a:lstStyle/>
        <a:p>
          <a:r>
            <a:rPr lang="en-GB" sz="1100" dirty="0" smtClean="0"/>
            <a:t> </a:t>
          </a:r>
          <a:r>
            <a:rPr lang="en-GB" sz="1400" dirty="0" smtClean="0"/>
            <a:t>Only for existing transmission systems</a:t>
          </a:r>
          <a:endParaRPr lang="en-GB" sz="1400" dirty="0"/>
        </a:p>
      </dgm:t>
    </dgm:pt>
    <dgm:pt modelId="{AA7A526C-1CB9-44BE-96DB-C5B9B86CD179}" type="parTrans" cxnId="{9F124E2F-4D1E-4B78-A8D5-6A429092520B}">
      <dgm:prSet/>
      <dgm:spPr/>
      <dgm:t>
        <a:bodyPr/>
        <a:lstStyle/>
        <a:p>
          <a:endParaRPr lang="en-GB"/>
        </a:p>
      </dgm:t>
    </dgm:pt>
    <dgm:pt modelId="{9A8B4F26-E8A6-4CC0-BD61-E4916123A2C6}" type="sibTrans" cxnId="{9F124E2F-4D1E-4B78-A8D5-6A429092520B}">
      <dgm:prSet/>
      <dgm:spPr/>
      <dgm:t>
        <a:bodyPr/>
        <a:lstStyle/>
        <a:p>
          <a:endParaRPr lang="en-GB"/>
        </a:p>
      </dgm:t>
    </dgm:pt>
    <dgm:pt modelId="{DD29AED3-2298-4129-A653-037504FCD963}">
      <dgm:prSet phldrT="[Text]" custT="1"/>
      <dgm:spPr/>
      <dgm:t>
        <a:bodyPr/>
        <a:lstStyle/>
        <a:p>
          <a:r>
            <a:rPr lang="en-GB" sz="1400" dirty="0" smtClean="0"/>
            <a:t>Where the arrangements guarantee more effective independence of the TSO than the ITO model</a:t>
          </a:r>
          <a:endParaRPr lang="en-GB" sz="1400" dirty="0"/>
        </a:p>
      </dgm:t>
    </dgm:pt>
    <dgm:pt modelId="{A0FA551F-0110-4BBC-A309-F3E1430939FE}" type="parTrans" cxnId="{12F82978-2FDB-4C1C-BDE2-BE1CF4ACB476}">
      <dgm:prSet/>
      <dgm:spPr/>
      <dgm:t>
        <a:bodyPr/>
        <a:lstStyle/>
        <a:p>
          <a:endParaRPr lang="en-GB"/>
        </a:p>
      </dgm:t>
    </dgm:pt>
    <dgm:pt modelId="{FD254B76-2A84-4268-A213-2433FBF8260D}" type="sibTrans" cxnId="{12F82978-2FDB-4C1C-BDE2-BE1CF4ACB476}">
      <dgm:prSet/>
      <dgm:spPr/>
      <dgm:t>
        <a:bodyPr/>
        <a:lstStyle/>
        <a:p>
          <a:endParaRPr lang="en-GB"/>
        </a:p>
      </dgm:t>
    </dgm:pt>
    <dgm:pt modelId="{985346AD-485F-4AD9-A347-A627C9811547}" type="pres">
      <dgm:prSet presAssocID="{376142B7-62F1-49CB-B712-54D25F7BE3E0}" presName="Name0" presStyleCnt="0">
        <dgm:presLayoutVars>
          <dgm:dir/>
          <dgm:animLvl val="lvl"/>
          <dgm:resizeHandles val="exact"/>
        </dgm:presLayoutVars>
      </dgm:prSet>
      <dgm:spPr/>
      <dgm:t>
        <a:bodyPr/>
        <a:lstStyle/>
        <a:p>
          <a:endParaRPr lang="en-GB"/>
        </a:p>
      </dgm:t>
    </dgm:pt>
    <dgm:pt modelId="{2C37390D-AA53-4CA4-AE54-373F836BCC69}" type="pres">
      <dgm:prSet presAssocID="{9D9EEE3D-58EA-44CC-AD7E-E5C8255F945E}" presName="linNode" presStyleCnt="0"/>
      <dgm:spPr/>
    </dgm:pt>
    <dgm:pt modelId="{D9238C3D-DA2A-4572-B731-38B2B432EBDF}" type="pres">
      <dgm:prSet presAssocID="{9D9EEE3D-58EA-44CC-AD7E-E5C8255F945E}" presName="parentText" presStyleLbl="node1" presStyleIdx="0" presStyleCnt="4" custScaleX="104072" custScaleY="26261" custLinFactNeighborY="-5301">
        <dgm:presLayoutVars>
          <dgm:chMax val="1"/>
          <dgm:bulletEnabled val="1"/>
        </dgm:presLayoutVars>
      </dgm:prSet>
      <dgm:spPr/>
      <dgm:t>
        <a:bodyPr/>
        <a:lstStyle/>
        <a:p>
          <a:endParaRPr lang="en-GB"/>
        </a:p>
      </dgm:t>
    </dgm:pt>
    <dgm:pt modelId="{7B5D1DCE-7D02-46B0-8F44-72AADF302845}" type="pres">
      <dgm:prSet presAssocID="{9D9EEE3D-58EA-44CC-AD7E-E5C8255F945E}" presName="descendantText" presStyleLbl="alignAccFollowNode1" presStyleIdx="0" presStyleCnt="4" custScaleX="105844" custScaleY="29247" custLinFactNeighborX="-28" custLinFactNeighborY="665">
        <dgm:presLayoutVars>
          <dgm:bulletEnabled val="1"/>
        </dgm:presLayoutVars>
      </dgm:prSet>
      <dgm:spPr/>
      <dgm:t>
        <a:bodyPr/>
        <a:lstStyle/>
        <a:p>
          <a:endParaRPr lang="en-GB"/>
        </a:p>
      </dgm:t>
    </dgm:pt>
    <dgm:pt modelId="{7F86C15A-124B-4980-A6E9-360B54491182}" type="pres">
      <dgm:prSet presAssocID="{791B0FA7-4909-4524-8E1C-1B7EADA5E73E}" presName="sp" presStyleCnt="0"/>
      <dgm:spPr/>
    </dgm:pt>
    <dgm:pt modelId="{F0487563-BC76-4B84-8F94-B18B5D90D5E9}" type="pres">
      <dgm:prSet presAssocID="{9E26AE99-26EA-4DDA-BECA-DC630C167FCB}" presName="linNode" presStyleCnt="0"/>
      <dgm:spPr/>
    </dgm:pt>
    <dgm:pt modelId="{B8859EC9-626A-47C7-81D5-C46ED9611FC5}" type="pres">
      <dgm:prSet presAssocID="{9E26AE99-26EA-4DDA-BECA-DC630C167FCB}" presName="parentText" presStyleLbl="node1" presStyleIdx="1" presStyleCnt="4" custScaleY="24742" custLinFactNeighborY="-4334">
        <dgm:presLayoutVars>
          <dgm:chMax val="1"/>
          <dgm:bulletEnabled val="1"/>
        </dgm:presLayoutVars>
      </dgm:prSet>
      <dgm:spPr/>
      <dgm:t>
        <a:bodyPr/>
        <a:lstStyle/>
        <a:p>
          <a:endParaRPr lang="en-GB"/>
        </a:p>
      </dgm:t>
    </dgm:pt>
    <dgm:pt modelId="{867ECBF1-D3A4-40B3-8CF3-E629C10ECA47}" type="pres">
      <dgm:prSet presAssocID="{9E26AE99-26EA-4DDA-BECA-DC630C167FCB}" presName="descendantText" presStyleLbl="alignAccFollowNode1" presStyleIdx="1" presStyleCnt="4" custScaleY="27311" custLinFactNeighborX="-1137" custLinFactNeighborY="-5453">
        <dgm:presLayoutVars>
          <dgm:bulletEnabled val="1"/>
        </dgm:presLayoutVars>
      </dgm:prSet>
      <dgm:spPr/>
      <dgm:t>
        <a:bodyPr/>
        <a:lstStyle/>
        <a:p>
          <a:endParaRPr lang="en-GB"/>
        </a:p>
      </dgm:t>
    </dgm:pt>
    <dgm:pt modelId="{6BA3B359-DA06-4567-82F2-E5137FE4D8D9}" type="pres">
      <dgm:prSet presAssocID="{FA405263-A50E-4B7D-AB0C-B4ADDAD1F46B}" presName="sp" presStyleCnt="0"/>
      <dgm:spPr/>
    </dgm:pt>
    <dgm:pt modelId="{829B858D-1581-4F2B-861F-02FB040F9312}" type="pres">
      <dgm:prSet presAssocID="{961B2B90-649D-48A5-91AA-9B170348957B}" presName="linNode" presStyleCnt="0"/>
      <dgm:spPr/>
    </dgm:pt>
    <dgm:pt modelId="{26702DBE-6314-47FF-B428-DE8A1B8B5532}" type="pres">
      <dgm:prSet presAssocID="{961B2B90-649D-48A5-91AA-9B170348957B}" presName="parentText" presStyleLbl="node1" presStyleIdx="2" presStyleCnt="4" custScaleY="25280" custLinFactNeighborY="-8535">
        <dgm:presLayoutVars>
          <dgm:chMax val="1"/>
          <dgm:bulletEnabled val="1"/>
        </dgm:presLayoutVars>
      </dgm:prSet>
      <dgm:spPr/>
      <dgm:t>
        <a:bodyPr/>
        <a:lstStyle/>
        <a:p>
          <a:endParaRPr lang="en-GB"/>
        </a:p>
      </dgm:t>
    </dgm:pt>
    <dgm:pt modelId="{9CF7AC8A-524C-4F74-A870-71B240E5A156}" type="pres">
      <dgm:prSet presAssocID="{961B2B90-649D-48A5-91AA-9B170348957B}" presName="descendantText" presStyleLbl="alignAccFollowNode1" presStyleIdx="2" presStyleCnt="4" custScaleY="30180" custLinFactNeighborX="-1137" custLinFactNeighborY="-9035">
        <dgm:presLayoutVars>
          <dgm:bulletEnabled val="1"/>
        </dgm:presLayoutVars>
      </dgm:prSet>
      <dgm:spPr/>
      <dgm:t>
        <a:bodyPr/>
        <a:lstStyle/>
        <a:p>
          <a:endParaRPr lang="en-GB"/>
        </a:p>
      </dgm:t>
    </dgm:pt>
    <dgm:pt modelId="{2F238B3A-3101-406D-A10F-DF24D5B1F5CA}" type="pres">
      <dgm:prSet presAssocID="{8C800CC3-8654-4DBE-8F50-CACE55C09CD0}" presName="sp" presStyleCnt="0"/>
      <dgm:spPr/>
    </dgm:pt>
    <dgm:pt modelId="{3C0C2F0C-7F3A-4F8C-9470-54F4A5739D57}" type="pres">
      <dgm:prSet presAssocID="{057CF464-290B-46ED-874B-06A466E2BF16}" presName="linNode" presStyleCnt="0"/>
      <dgm:spPr/>
    </dgm:pt>
    <dgm:pt modelId="{630E099B-46E4-49F1-A58F-D8317F779634}" type="pres">
      <dgm:prSet presAssocID="{057CF464-290B-46ED-874B-06A466E2BF16}" presName="parentText" presStyleLbl="node1" presStyleIdx="3" presStyleCnt="4" custScaleY="21154" custLinFactNeighborY="-11949">
        <dgm:presLayoutVars>
          <dgm:chMax val="1"/>
          <dgm:bulletEnabled val="1"/>
        </dgm:presLayoutVars>
      </dgm:prSet>
      <dgm:spPr/>
      <dgm:t>
        <a:bodyPr/>
        <a:lstStyle/>
        <a:p>
          <a:endParaRPr lang="en-GB"/>
        </a:p>
      </dgm:t>
    </dgm:pt>
    <dgm:pt modelId="{A042ADB6-5BBF-4D58-81A3-CCF8207A116D}" type="pres">
      <dgm:prSet presAssocID="{057CF464-290B-46ED-874B-06A466E2BF16}" presName="descendantText" presStyleLbl="alignAccFollowNode1" presStyleIdx="3" presStyleCnt="4" custScaleY="22107" custLinFactNeighborX="-1137" custLinFactNeighborY="-15522">
        <dgm:presLayoutVars>
          <dgm:bulletEnabled val="1"/>
        </dgm:presLayoutVars>
      </dgm:prSet>
      <dgm:spPr/>
      <dgm:t>
        <a:bodyPr/>
        <a:lstStyle/>
        <a:p>
          <a:endParaRPr lang="en-GB"/>
        </a:p>
      </dgm:t>
    </dgm:pt>
  </dgm:ptLst>
  <dgm:cxnLst>
    <dgm:cxn modelId="{05B8711D-B783-43C8-A375-F76B121F6C86}" type="presOf" srcId="{9D9EEE3D-58EA-44CC-AD7E-E5C8255F945E}" destId="{D9238C3D-DA2A-4572-B731-38B2B432EBDF}" srcOrd="0" destOrd="0" presId="urn:microsoft.com/office/officeart/2005/8/layout/vList5"/>
    <dgm:cxn modelId="{A9631E0E-8EA3-450F-943D-DD6D4F54CD23}" srcId="{961B2B90-649D-48A5-91AA-9B170348957B}" destId="{3E895B64-9B86-44FD-AF28-7100AB1FDF5A}" srcOrd="1" destOrd="0" parTransId="{30D7841E-12F9-4CF4-92CC-30D6E20FD377}" sibTransId="{1CFE8A73-C102-4D55-BA64-D14CC046DB48}"/>
    <dgm:cxn modelId="{5CAC26DE-6DF9-4047-B28E-8F5D4AEFA341}" type="presOf" srcId="{3E895B64-9B86-44FD-AF28-7100AB1FDF5A}" destId="{9CF7AC8A-524C-4F74-A870-71B240E5A156}" srcOrd="0" destOrd="1" presId="urn:microsoft.com/office/officeart/2005/8/layout/vList5"/>
    <dgm:cxn modelId="{9F124E2F-4D1E-4B78-A8D5-6A429092520B}" srcId="{057CF464-290B-46ED-874B-06A466E2BF16}" destId="{AF70E33A-A4FB-4F9E-B491-9B8F505EE826}" srcOrd="0" destOrd="0" parTransId="{AA7A526C-1CB9-44BE-96DB-C5B9B86CD179}" sibTransId="{9A8B4F26-E8A6-4CC0-BD61-E4916123A2C6}"/>
    <dgm:cxn modelId="{E347AC64-5E95-4260-BE00-8CC6923107D5}" srcId="{9D9EEE3D-58EA-44CC-AD7E-E5C8255F945E}" destId="{041F54C4-30A4-411D-96A7-781B4BED2753}" srcOrd="1" destOrd="0" parTransId="{64D7B14A-4C9D-45A0-BE5C-C926AFC93380}" sibTransId="{5674C2B2-616C-4252-89F5-19C06442E323}"/>
    <dgm:cxn modelId="{A9D34EBD-AEC6-4DC4-8BCD-201FEDE30C95}" type="presOf" srcId="{041F54C4-30A4-411D-96A7-781B4BED2753}" destId="{7B5D1DCE-7D02-46B0-8F44-72AADF302845}" srcOrd="0" destOrd="1" presId="urn:microsoft.com/office/officeart/2005/8/layout/vList5"/>
    <dgm:cxn modelId="{67731139-C1A6-4BC6-857A-DE746F1E8AA2}" srcId="{9E26AE99-26EA-4DDA-BECA-DC630C167FCB}" destId="{7F53261F-EDC4-4D4C-8913-B66EAE937A06}" srcOrd="0" destOrd="0" parTransId="{0E2D47D8-26F1-4609-A3B4-90DFADCE2608}" sibTransId="{A648FAE8-8C34-4371-8CFA-FDFFF3443C73}"/>
    <dgm:cxn modelId="{38065C61-382B-41B9-BF51-43A89344D335}" type="presOf" srcId="{961B2B90-649D-48A5-91AA-9B170348957B}" destId="{26702DBE-6314-47FF-B428-DE8A1B8B5532}" srcOrd="0" destOrd="0" presId="urn:microsoft.com/office/officeart/2005/8/layout/vList5"/>
    <dgm:cxn modelId="{D9F204DD-5DB3-40C2-96C0-6C7C5F262633}" srcId="{376142B7-62F1-49CB-B712-54D25F7BE3E0}" destId="{961B2B90-649D-48A5-91AA-9B170348957B}" srcOrd="2" destOrd="0" parTransId="{0B5CE257-7073-4045-9F71-33855EE2340E}" sibTransId="{8C800CC3-8654-4DBE-8F50-CACE55C09CD0}"/>
    <dgm:cxn modelId="{BA0ACC93-C458-44C0-8E66-4B552E74866F}" srcId="{961B2B90-649D-48A5-91AA-9B170348957B}" destId="{A2D59DC0-4EC9-4BDE-94E5-AD19274D1082}" srcOrd="0" destOrd="0" parTransId="{CA0BBCF1-E677-417A-A0AF-1179EEFBD5B9}" sibTransId="{C4BD20F6-FFD0-469E-8A1F-FDA5276EE5A2}"/>
    <dgm:cxn modelId="{F8238001-216D-4242-A364-EA868E329CDE}" type="presOf" srcId="{AF70E33A-A4FB-4F9E-B491-9B8F505EE826}" destId="{A042ADB6-5BBF-4D58-81A3-CCF8207A116D}" srcOrd="0" destOrd="0" presId="urn:microsoft.com/office/officeart/2005/8/layout/vList5"/>
    <dgm:cxn modelId="{6AAD98D0-264E-4E34-8AF6-D9BDE7046F4D}" type="presOf" srcId="{DD29AED3-2298-4129-A653-037504FCD963}" destId="{A042ADB6-5BBF-4D58-81A3-CCF8207A116D}" srcOrd="0" destOrd="1" presId="urn:microsoft.com/office/officeart/2005/8/layout/vList5"/>
    <dgm:cxn modelId="{1BC32A7E-625E-4330-B409-99C63EBCCD6D}" srcId="{9E26AE99-26EA-4DDA-BECA-DC630C167FCB}" destId="{B981025B-3E90-4A1A-BA71-76496811F421}" srcOrd="1" destOrd="0" parTransId="{EE69079E-8427-4302-9FF0-36BB1649E2C7}" sibTransId="{A951CF07-2371-4BA4-970B-EFAAFD92A5F3}"/>
    <dgm:cxn modelId="{53438AF7-81CD-45B9-9D82-B9969D1D3531}" srcId="{376142B7-62F1-49CB-B712-54D25F7BE3E0}" destId="{9D9EEE3D-58EA-44CC-AD7E-E5C8255F945E}" srcOrd="0" destOrd="0" parTransId="{453B44B7-3951-4A3C-B072-ADAF2EDA2164}" sibTransId="{791B0FA7-4909-4524-8E1C-1B7EADA5E73E}"/>
    <dgm:cxn modelId="{B441FC35-84E5-45C2-B60F-FB3D348B461E}" srcId="{9D9EEE3D-58EA-44CC-AD7E-E5C8255F945E}" destId="{AFCE8CED-91BD-495E-9BFB-568BA419EF83}" srcOrd="0" destOrd="0" parTransId="{2A7CBB03-794F-44C9-87F9-5746F38252A8}" sibTransId="{9CBB4CF9-E0AC-4313-889F-CAFBE25D8228}"/>
    <dgm:cxn modelId="{8E6E8AB3-316A-4EE2-9E05-75AD8F72A853}" type="presOf" srcId="{376142B7-62F1-49CB-B712-54D25F7BE3E0}" destId="{985346AD-485F-4AD9-A347-A627C9811547}" srcOrd="0" destOrd="0" presId="urn:microsoft.com/office/officeart/2005/8/layout/vList5"/>
    <dgm:cxn modelId="{1B734EEA-854E-417E-A5DB-5BC6BBCA633B}" srcId="{376142B7-62F1-49CB-B712-54D25F7BE3E0}" destId="{057CF464-290B-46ED-874B-06A466E2BF16}" srcOrd="3" destOrd="0" parTransId="{ED553AE7-1C45-47DB-9C21-139D82101C9C}" sibTransId="{58850C89-A68D-4AB7-A6B2-9406220FE961}"/>
    <dgm:cxn modelId="{5C5C6F8B-070B-4987-A05D-EB62FD3CB81E}" type="presOf" srcId="{B981025B-3E90-4A1A-BA71-76496811F421}" destId="{867ECBF1-D3A4-40B3-8CF3-E629C10ECA47}" srcOrd="0" destOrd="1" presId="urn:microsoft.com/office/officeart/2005/8/layout/vList5"/>
    <dgm:cxn modelId="{761B8DE3-C665-4107-8043-1547BD7993C5}" type="presOf" srcId="{9E26AE99-26EA-4DDA-BECA-DC630C167FCB}" destId="{B8859EC9-626A-47C7-81D5-C46ED9611FC5}" srcOrd="0" destOrd="0" presId="urn:microsoft.com/office/officeart/2005/8/layout/vList5"/>
    <dgm:cxn modelId="{12F82978-2FDB-4C1C-BDE2-BE1CF4ACB476}" srcId="{057CF464-290B-46ED-874B-06A466E2BF16}" destId="{DD29AED3-2298-4129-A653-037504FCD963}" srcOrd="1" destOrd="0" parTransId="{A0FA551F-0110-4BBC-A309-F3E1430939FE}" sibTransId="{FD254B76-2A84-4268-A213-2433FBF8260D}"/>
    <dgm:cxn modelId="{23443963-63B1-4FD9-8374-A2A1E923805C}" type="presOf" srcId="{7F53261F-EDC4-4D4C-8913-B66EAE937A06}" destId="{867ECBF1-D3A4-40B3-8CF3-E629C10ECA47}" srcOrd="0" destOrd="0" presId="urn:microsoft.com/office/officeart/2005/8/layout/vList5"/>
    <dgm:cxn modelId="{982DBFFE-9513-4C5D-AC72-788B3F7BE61C}" type="presOf" srcId="{A2D59DC0-4EC9-4BDE-94E5-AD19274D1082}" destId="{9CF7AC8A-524C-4F74-A870-71B240E5A156}" srcOrd="0" destOrd="0" presId="urn:microsoft.com/office/officeart/2005/8/layout/vList5"/>
    <dgm:cxn modelId="{ED862115-6B37-46FA-A74A-77CFA5091104}" srcId="{376142B7-62F1-49CB-B712-54D25F7BE3E0}" destId="{9E26AE99-26EA-4DDA-BECA-DC630C167FCB}" srcOrd="1" destOrd="0" parTransId="{E3D1C1B7-8FD9-4C87-A79C-DA04C5AACF09}" sibTransId="{FA405263-A50E-4B7D-AB0C-B4ADDAD1F46B}"/>
    <dgm:cxn modelId="{7E3AB556-382A-4C3D-88F7-7E3DD302A2A9}" type="presOf" srcId="{AFCE8CED-91BD-495E-9BFB-568BA419EF83}" destId="{7B5D1DCE-7D02-46B0-8F44-72AADF302845}" srcOrd="0" destOrd="0" presId="urn:microsoft.com/office/officeart/2005/8/layout/vList5"/>
    <dgm:cxn modelId="{ABE97092-8558-421D-9EAC-44C31B3BEDCB}" type="presOf" srcId="{057CF464-290B-46ED-874B-06A466E2BF16}" destId="{630E099B-46E4-49F1-A58F-D8317F779634}" srcOrd="0" destOrd="0" presId="urn:microsoft.com/office/officeart/2005/8/layout/vList5"/>
    <dgm:cxn modelId="{DA04A3AB-BD1E-41F6-95FE-A82C9ADD5F30}" type="presParOf" srcId="{985346AD-485F-4AD9-A347-A627C9811547}" destId="{2C37390D-AA53-4CA4-AE54-373F836BCC69}" srcOrd="0" destOrd="0" presId="urn:microsoft.com/office/officeart/2005/8/layout/vList5"/>
    <dgm:cxn modelId="{35443848-4ED1-4279-95B0-5297D98A74D8}" type="presParOf" srcId="{2C37390D-AA53-4CA4-AE54-373F836BCC69}" destId="{D9238C3D-DA2A-4572-B731-38B2B432EBDF}" srcOrd="0" destOrd="0" presId="urn:microsoft.com/office/officeart/2005/8/layout/vList5"/>
    <dgm:cxn modelId="{6092096C-25FB-4B79-B35F-B3378F7486F9}" type="presParOf" srcId="{2C37390D-AA53-4CA4-AE54-373F836BCC69}" destId="{7B5D1DCE-7D02-46B0-8F44-72AADF302845}" srcOrd="1" destOrd="0" presId="urn:microsoft.com/office/officeart/2005/8/layout/vList5"/>
    <dgm:cxn modelId="{5412F454-D180-418A-846F-F9E1D25DC828}" type="presParOf" srcId="{985346AD-485F-4AD9-A347-A627C9811547}" destId="{7F86C15A-124B-4980-A6E9-360B54491182}" srcOrd="1" destOrd="0" presId="urn:microsoft.com/office/officeart/2005/8/layout/vList5"/>
    <dgm:cxn modelId="{5DC66CCB-BB3C-44B4-83EB-29FF2FF1EA31}" type="presParOf" srcId="{985346AD-485F-4AD9-A347-A627C9811547}" destId="{F0487563-BC76-4B84-8F94-B18B5D90D5E9}" srcOrd="2" destOrd="0" presId="urn:microsoft.com/office/officeart/2005/8/layout/vList5"/>
    <dgm:cxn modelId="{51EC1E3B-7CCB-4A8D-B3C5-CF4D14B300E8}" type="presParOf" srcId="{F0487563-BC76-4B84-8F94-B18B5D90D5E9}" destId="{B8859EC9-626A-47C7-81D5-C46ED9611FC5}" srcOrd="0" destOrd="0" presId="urn:microsoft.com/office/officeart/2005/8/layout/vList5"/>
    <dgm:cxn modelId="{2FDC6B5B-12B6-4648-995B-FC49981B223E}" type="presParOf" srcId="{F0487563-BC76-4B84-8F94-B18B5D90D5E9}" destId="{867ECBF1-D3A4-40B3-8CF3-E629C10ECA47}" srcOrd="1" destOrd="0" presId="urn:microsoft.com/office/officeart/2005/8/layout/vList5"/>
    <dgm:cxn modelId="{16763C3E-A639-41BE-A7D4-325D8634ABEC}" type="presParOf" srcId="{985346AD-485F-4AD9-A347-A627C9811547}" destId="{6BA3B359-DA06-4567-82F2-E5137FE4D8D9}" srcOrd="3" destOrd="0" presId="urn:microsoft.com/office/officeart/2005/8/layout/vList5"/>
    <dgm:cxn modelId="{7C9B6710-BD46-46FE-9C62-8E7164866D07}" type="presParOf" srcId="{985346AD-485F-4AD9-A347-A627C9811547}" destId="{829B858D-1581-4F2B-861F-02FB040F9312}" srcOrd="4" destOrd="0" presId="urn:microsoft.com/office/officeart/2005/8/layout/vList5"/>
    <dgm:cxn modelId="{FB902D29-227B-4444-9E03-EF2A6A2DF6B7}" type="presParOf" srcId="{829B858D-1581-4F2B-861F-02FB040F9312}" destId="{26702DBE-6314-47FF-B428-DE8A1B8B5532}" srcOrd="0" destOrd="0" presId="urn:microsoft.com/office/officeart/2005/8/layout/vList5"/>
    <dgm:cxn modelId="{C5F57D51-2884-4394-A12F-8AEF9E83794A}" type="presParOf" srcId="{829B858D-1581-4F2B-861F-02FB040F9312}" destId="{9CF7AC8A-524C-4F74-A870-71B240E5A156}" srcOrd="1" destOrd="0" presId="urn:microsoft.com/office/officeart/2005/8/layout/vList5"/>
    <dgm:cxn modelId="{A7B20C92-847C-4FFC-BED1-A59E2D1DBDE0}" type="presParOf" srcId="{985346AD-485F-4AD9-A347-A627C9811547}" destId="{2F238B3A-3101-406D-A10F-DF24D5B1F5CA}" srcOrd="5" destOrd="0" presId="urn:microsoft.com/office/officeart/2005/8/layout/vList5"/>
    <dgm:cxn modelId="{AA2BC7FC-22C1-4C1F-9AEA-C25941A84D3D}" type="presParOf" srcId="{985346AD-485F-4AD9-A347-A627C9811547}" destId="{3C0C2F0C-7F3A-4F8C-9470-54F4A5739D57}" srcOrd="6" destOrd="0" presId="urn:microsoft.com/office/officeart/2005/8/layout/vList5"/>
    <dgm:cxn modelId="{6726CCB0-D567-45F1-B62A-27BE74E9FECD}" type="presParOf" srcId="{3C0C2F0C-7F3A-4F8C-9470-54F4A5739D57}" destId="{630E099B-46E4-49F1-A58F-D8317F779634}" srcOrd="0" destOrd="0" presId="urn:microsoft.com/office/officeart/2005/8/layout/vList5"/>
    <dgm:cxn modelId="{9D465FBA-EBA1-4FC5-B5E1-001379F439A2}" type="presParOf" srcId="{3C0C2F0C-7F3A-4F8C-9470-54F4A5739D57}" destId="{A042ADB6-5BBF-4D58-81A3-CCF8207A116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B2C76C-1991-4A7B-837C-54E7E9ADD64C}">
      <dsp:nvSpPr>
        <dsp:cNvPr id="0" name=""/>
        <dsp:cNvSpPr/>
      </dsp:nvSpPr>
      <dsp:spPr>
        <a:xfrm>
          <a:off x="4085" y="20192"/>
          <a:ext cx="1566054" cy="6264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GB" sz="1400" kern="1200" dirty="0" smtClean="0"/>
            <a:t>Euro Network Codes</a:t>
          </a:r>
          <a:endParaRPr lang="en-GB" sz="1400" kern="1200" dirty="0"/>
        </a:p>
      </dsp:txBody>
      <dsp:txXfrm>
        <a:off x="4085" y="20192"/>
        <a:ext cx="1566054" cy="626421"/>
      </dsp:txXfrm>
    </dsp:sp>
    <dsp:sp modelId="{A93CAB5F-7E43-43A2-9D69-6D8A71286F89}">
      <dsp:nvSpPr>
        <dsp:cNvPr id="0" name=""/>
        <dsp:cNvSpPr/>
      </dsp:nvSpPr>
      <dsp:spPr>
        <a:xfrm>
          <a:off x="4085" y="646613"/>
          <a:ext cx="1566054" cy="1976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Legally binding</a:t>
          </a:r>
          <a:endParaRPr lang="en-GB" sz="1400" kern="1200" dirty="0"/>
        </a:p>
        <a:p>
          <a:pPr marL="114300" lvl="1" indent="-114300" algn="l" defTabSz="622300">
            <a:lnSpc>
              <a:spcPct val="90000"/>
            </a:lnSpc>
            <a:spcBef>
              <a:spcPct val="0"/>
            </a:spcBef>
            <a:spcAft>
              <a:spcPct val="15000"/>
            </a:spcAft>
            <a:buChar char="••"/>
          </a:pPr>
          <a:r>
            <a:rPr lang="en-GB" sz="1400" kern="1200" dirty="0" smtClean="0"/>
            <a:t>Drafted by TSOs</a:t>
          </a:r>
          <a:endParaRPr lang="en-GB" sz="1400" kern="1200" dirty="0"/>
        </a:p>
        <a:p>
          <a:pPr marL="114300" lvl="1" indent="-114300" algn="l" defTabSz="622300">
            <a:lnSpc>
              <a:spcPct val="90000"/>
            </a:lnSpc>
            <a:spcBef>
              <a:spcPct val="0"/>
            </a:spcBef>
            <a:spcAft>
              <a:spcPct val="15000"/>
            </a:spcAft>
            <a:buChar char="••"/>
          </a:pPr>
          <a:r>
            <a:rPr lang="en-GB" sz="1400" kern="1200" dirty="0" smtClean="0"/>
            <a:t>Approved by ACER</a:t>
          </a:r>
          <a:endParaRPr lang="en-GB" sz="1400" kern="1200" dirty="0"/>
        </a:p>
      </dsp:txBody>
      <dsp:txXfrm>
        <a:off x="4085" y="646613"/>
        <a:ext cx="1566054" cy="1976400"/>
      </dsp:txXfrm>
    </dsp:sp>
    <dsp:sp modelId="{22971F86-2577-4712-89CD-722A3D64E6D3}">
      <dsp:nvSpPr>
        <dsp:cNvPr id="0" name=""/>
        <dsp:cNvSpPr/>
      </dsp:nvSpPr>
      <dsp:spPr>
        <a:xfrm>
          <a:off x="1789387" y="20192"/>
          <a:ext cx="1566054" cy="6264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GB" sz="1400" kern="1200" dirty="0" smtClean="0"/>
            <a:t>Unbundling</a:t>
          </a:r>
          <a:endParaRPr lang="en-GB" sz="1400" kern="1200" dirty="0"/>
        </a:p>
      </dsp:txBody>
      <dsp:txXfrm>
        <a:off x="1789387" y="20192"/>
        <a:ext cx="1566054" cy="626421"/>
      </dsp:txXfrm>
    </dsp:sp>
    <dsp:sp modelId="{5FA45BE8-C8F0-4B22-8315-8D152A97DBC1}">
      <dsp:nvSpPr>
        <dsp:cNvPr id="0" name=""/>
        <dsp:cNvSpPr/>
      </dsp:nvSpPr>
      <dsp:spPr>
        <a:xfrm>
          <a:off x="1789387" y="646613"/>
          <a:ext cx="1566054" cy="1976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OU model</a:t>
          </a:r>
          <a:endParaRPr lang="en-GB" sz="1400" kern="1200" dirty="0"/>
        </a:p>
        <a:p>
          <a:pPr marL="114300" lvl="1" indent="-114300" algn="l" defTabSz="622300">
            <a:lnSpc>
              <a:spcPct val="90000"/>
            </a:lnSpc>
            <a:spcBef>
              <a:spcPct val="0"/>
            </a:spcBef>
            <a:spcAft>
              <a:spcPct val="15000"/>
            </a:spcAft>
            <a:buChar char="••"/>
          </a:pPr>
          <a:r>
            <a:rPr lang="en-GB" sz="1400" kern="1200" dirty="0" smtClean="0"/>
            <a:t>ISO model</a:t>
          </a:r>
          <a:endParaRPr lang="en-GB" sz="1400" kern="1200" dirty="0"/>
        </a:p>
        <a:p>
          <a:pPr marL="114300" lvl="1" indent="-114300" algn="l" defTabSz="622300">
            <a:lnSpc>
              <a:spcPct val="90000"/>
            </a:lnSpc>
            <a:spcBef>
              <a:spcPct val="0"/>
            </a:spcBef>
            <a:spcAft>
              <a:spcPct val="15000"/>
            </a:spcAft>
            <a:buChar char="••"/>
          </a:pPr>
          <a:r>
            <a:rPr lang="en-GB" sz="1400" kern="1200" dirty="0" smtClean="0"/>
            <a:t>ITO model</a:t>
          </a:r>
          <a:endParaRPr lang="en-GB" sz="1400" kern="1200" dirty="0"/>
        </a:p>
        <a:p>
          <a:pPr marL="114300" lvl="1" indent="-114300" algn="l" defTabSz="622300">
            <a:lnSpc>
              <a:spcPct val="90000"/>
            </a:lnSpc>
            <a:spcBef>
              <a:spcPct val="0"/>
            </a:spcBef>
            <a:spcAft>
              <a:spcPct val="15000"/>
            </a:spcAft>
            <a:buChar char="••"/>
          </a:pPr>
          <a:r>
            <a:rPr lang="en-GB" sz="1400" kern="1200" dirty="0" smtClean="0"/>
            <a:t>Derogation</a:t>
          </a:r>
          <a:endParaRPr lang="en-GB" sz="1400" kern="1200" dirty="0"/>
        </a:p>
      </dsp:txBody>
      <dsp:txXfrm>
        <a:off x="1789387" y="646613"/>
        <a:ext cx="1566054" cy="1976400"/>
      </dsp:txXfrm>
    </dsp:sp>
    <dsp:sp modelId="{A46C03EB-2A50-4D7D-BA76-AD638BFB4920}">
      <dsp:nvSpPr>
        <dsp:cNvPr id="0" name=""/>
        <dsp:cNvSpPr/>
      </dsp:nvSpPr>
      <dsp:spPr>
        <a:xfrm>
          <a:off x="3574690" y="20192"/>
          <a:ext cx="1566054" cy="6264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GB" sz="1400" kern="1200" dirty="0" smtClean="0"/>
            <a:t>NRAs</a:t>
          </a:r>
          <a:endParaRPr lang="en-GB" sz="1400" kern="1200" dirty="0"/>
        </a:p>
      </dsp:txBody>
      <dsp:txXfrm>
        <a:off x="3574690" y="20192"/>
        <a:ext cx="1566054" cy="626421"/>
      </dsp:txXfrm>
    </dsp:sp>
    <dsp:sp modelId="{748D1A96-7483-4598-A898-1346794E7E83}">
      <dsp:nvSpPr>
        <dsp:cNvPr id="0" name=""/>
        <dsp:cNvSpPr/>
      </dsp:nvSpPr>
      <dsp:spPr>
        <a:xfrm>
          <a:off x="3574690" y="646613"/>
          <a:ext cx="1566054" cy="1976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Independent</a:t>
          </a:r>
          <a:endParaRPr lang="en-GB" sz="1400" kern="1200" dirty="0"/>
        </a:p>
        <a:p>
          <a:pPr marL="114300" lvl="1" indent="-114300" algn="l" defTabSz="622300">
            <a:lnSpc>
              <a:spcPct val="90000"/>
            </a:lnSpc>
            <a:spcBef>
              <a:spcPct val="0"/>
            </a:spcBef>
            <a:spcAft>
              <a:spcPct val="15000"/>
            </a:spcAft>
            <a:buChar char="••"/>
          </a:pPr>
          <a:r>
            <a:rPr lang="en-GB" sz="1400" kern="1200" dirty="0" smtClean="0"/>
            <a:t>Power to investigate and impose sanctions</a:t>
          </a:r>
          <a:endParaRPr lang="en-GB" sz="1400" kern="1200" dirty="0"/>
        </a:p>
      </dsp:txBody>
      <dsp:txXfrm>
        <a:off x="3574690" y="646613"/>
        <a:ext cx="1566054" cy="1976400"/>
      </dsp:txXfrm>
    </dsp:sp>
    <dsp:sp modelId="{726C9B5E-689C-4A2C-A248-815DCCC8303A}">
      <dsp:nvSpPr>
        <dsp:cNvPr id="0" name=""/>
        <dsp:cNvSpPr/>
      </dsp:nvSpPr>
      <dsp:spPr>
        <a:xfrm>
          <a:off x="5359993" y="20192"/>
          <a:ext cx="1566054" cy="6264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GB" sz="1400" kern="1200" dirty="0" smtClean="0"/>
            <a:t>Consumer</a:t>
          </a:r>
          <a:endParaRPr lang="en-GB" sz="1400" kern="1200" dirty="0"/>
        </a:p>
      </dsp:txBody>
      <dsp:txXfrm>
        <a:off x="5359993" y="20192"/>
        <a:ext cx="1566054" cy="626421"/>
      </dsp:txXfrm>
    </dsp:sp>
    <dsp:sp modelId="{D2260AF9-DFBE-4003-8F1D-6841669239A3}">
      <dsp:nvSpPr>
        <dsp:cNvPr id="0" name=""/>
        <dsp:cNvSpPr/>
      </dsp:nvSpPr>
      <dsp:spPr>
        <a:xfrm>
          <a:off x="5359993" y="646613"/>
          <a:ext cx="1566054" cy="1976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Non-discriminatory prices</a:t>
          </a:r>
          <a:endParaRPr lang="en-GB" sz="1400" kern="1200" dirty="0"/>
        </a:p>
        <a:p>
          <a:pPr marL="114300" lvl="1" indent="-114300" algn="l" defTabSz="622300">
            <a:lnSpc>
              <a:spcPct val="90000"/>
            </a:lnSpc>
            <a:spcBef>
              <a:spcPct val="0"/>
            </a:spcBef>
            <a:spcAft>
              <a:spcPct val="15000"/>
            </a:spcAft>
            <a:buChar char="••"/>
          </a:pPr>
          <a:r>
            <a:rPr lang="en-GB" sz="1400" kern="1200" dirty="0" smtClean="0"/>
            <a:t>Change supplier </a:t>
          </a:r>
          <a:r>
            <a:rPr lang="en-GB" sz="1400" kern="1200" dirty="0" err="1" smtClean="0"/>
            <a:t>w</a:t>
          </a:r>
          <a:r>
            <a:rPr lang="en-GB" sz="1400" kern="1200" dirty="0" smtClean="0"/>
            <a:t>/in 3 weeks</a:t>
          </a:r>
          <a:endParaRPr lang="en-GB" sz="1400" kern="1200" dirty="0"/>
        </a:p>
        <a:p>
          <a:pPr marL="114300" lvl="1" indent="-114300" algn="l" defTabSz="622300">
            <a:lnSpc>
              <a:spcPct val="90000"/>
            </a:lnSpc>
            <a:spcBef>
              <a:spcPct val="0"/>
            </a:spcBef>
            <a:spcAft>
              <a:spcPct val="15000"/>
            </a:spcAft>
            <a:buChar char="••"/>
          </a:pPr>
          <a:endParaRPr lang="en-GB" sz="1400" kern="1200" dirty="0"/>
        </a:p>
      </dsp:txBody>
      <dsp:txXfrm>
        <a:off x="5359993" y="646613"/>
        <a:ext cx="1566054" cy="1976400"/>
      </dsp:txXfrm>
    </dsp:sp>
    <dsp:sp modelId="{240174D1-654A-41DF-BB28-9F489CC404C9}">
      <dsp:nvSpPr>
        <dsp:cNvPr id="0" name=""/>
        <dsp:cNvSpPr/>
      </dsp:nvSpPr>
      <dsp:spPr>
        <a:xfrm>
          <a:off x="7145295" y="20192"/>
          <a:ext cx="1566054" cy="6264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GB" sz="1400" kern="1200" dirty="0" smtClean="0"/>
            <a:t>ACER</a:t>
          </a:r>
          <a:endParaRPr lang="en-GB" sz="1400" kern="1200" dirty="0"/>
        </a:p>
      </dsp:txBody>
      <dsp:txXfrm>
        <a:off x="7145295" y="20192"/>
        <a:ext cx="1566054" cy="626421"/>
      </dsp:txXfrm>
    </dsp:sp>
    <dsp:sp modelId="{8275DF2F-4749-4845-AC82-FD9C5154F24F}">
      <dsp:nvSpPr>
        <dsp:cNvPr id="0" name=""/>
        <dsp:cNvSpPr/>
      </dsp:nvSpPr>
      <dsp:spPr>
        <a:xfrm>
          <a:off x="7145295" y="646613"/>
          <a:ext cx="1566054" cy="1976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EU funded body</a:t>
          </a:r>
          <a:endParaRPr lang="en-GB" sz="1400" kern="1200" dirty="0"/>
        </a:p>
        <a:p>
          <a:pPr marL="114300" lvl="1" indent="-114300" algn="l" defTabSz="622300">
            <a:lnSpc>
              <a:spcPct val="90000"/>
            </a:lnSpc>
            <a:spcBef>
              <a:spcPct val="0"/>
            </a:spcBef>
            <a:spcAft>
              <a:spcPct val="15000"/>
            </a:spcAft>
            <a:buChar char="••"/>
          </a:pPr>
          <a:r>
            <a:rPr lang="en-GB" sz="1400" kern="1200" dirty="0" smtClean="0">
              <a:solidFill>
                <a:srgbClr val="000000"/>
              </a:solidFill>
              <a:latin typeface="Verdana" pitchFamily="34" charset="0"/>
            </a:rPr>
            <a:t>Framework for NRA Cooperation</a:t>
          </a:r>
          <a:endParaRPr lang="en-GB" sz="1400" kern="1200" dirty="0"/>
        </a:p>
      </dsp:txBody>
      <dsp:txXfrm>
        <a:off x="7145295" y="646613"/>
        <a:ext cx="1566054" cy="19764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5D1DCE-7D02-46B0-8F44-72AADF302845}">
      <dsp:nvSpPr>
        <dsp:cNvPr id="0" name=""/>
        <dsp:cNvSpPr/>
      </dsp:nvSpPr>
      <dsp:spPr>
        <a:xfrm rot="5400000">
          <a:off x="5200353" y="-2179627"/>
          <a:ext cx="831821" cy="53339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Apply to all future TSOs</a:t>
          </a:r>
          <a:endParaRPr lang="en-GB" sz="1400" kern="1200" dirty="0"/>
        </a:p>
        <a:p>
          <a:pPr marL="114300" lvl="1" indent="-114300" algn="l" defTabSz="622300">
            <a:lnSpc>
              <a:spcPct val="90000"/>
            </a:lnSpc>
            <a:spcBef>
              <a:spcPct val="0"/>
            </a:spcBef>
            <a:spcAft>
              <a:spcPct val="15000"/>
            </a:spcAft>
            <a:buChar char="••"/>
          </a:pPr>
          <a:r>
            <a:rPr lang="en-GB" sz="1400" kern="1200" dirty="0" smtClean="0"/>
            <a:t>Same person may not control prod/gen/supply and “exercise any right over” a TSO (and vice versa)</a:t>
          </a:r>
          <a:endParaRPr lang="en-GB" sz="1400" kern="1200" dirty="0"/>
        </a:p>
      </dsp:txBody>
      <dsp:txXfrm rot="5400000">
        <a:off x="5200353" y="-2179627"/>
        <a:ext cx="831821" cy="5333918"/>
      </dsp:txXfrm>
    </dsp:sp>
    <dsp:sp modelId="{D9238C3D-DA2A-4572-B731-38B2B432EBDF}">
      <dsp:nvSpPr>
        <dsp:cNvPr id="0" name=""/>
        <dsp:cNvSpPr/>
      </dsp:nvSpPr>
      <dsp:spPr>
        <a:xfrm>
          <a:off x="0" y="0"/>
          <a:ext cx="2950098" cy="9336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t>Ownership unbundling (OU)</a:t>
          </a:r>
          <a:endParaRPr lang="en-GB" sz="1800" kern="1200" dirty="0"/>
        </a:p>
      </dsp:txBody>
      <dsp:txXfrm>
        <a:off x="0" y="0"/>
        <a:ext cx="2950098" cy="933619"/>
      </dsp:txXfrm>
    </dsp:sp>
    <dsp:sp modelId="{867ECBF1-D3A4-40B3-8CF3-E629C10ECA47}">
      <dsp:nvSpPr>
        <dsp:cNvPr id="0" name=""/>
        <dsp:cNvSpPr/>
      </dsp:nvSpPr>
      <dsp:spPr>
        <a:xfrm rot="5400000">
          <a:off x="5212730" y="-1254074"/>
          <a:ext cx="776759" cy="530355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Only for existing transmission systems</a:t>
          </a:r>
          <a:endParaRPr lang="en-GB" sz="1400" kern="1200" dirty="0"/>
        </a:p>
        <a:p>
          <a:pPr marL="114300" lvl="1" indent="-114300" algn="l" defTabSz="622300">
            <a:lnSpc>
              <a:spcPct val="90000"/>
            </a:lnSpc>
            <a:spcBef>
              <a:spcPct val="0"/>
            </a:spcBef>
            <a:spcAft>
              <a:spcPct val="15000"/>
            </a:spcAft>
            <a:buChar char="••"/>
          </a:pPr>
          <a:r>
            <a:rPr lang="en-GB" sz="1400" kern="1200" dirty="0" smtClean="0"/>
            <a:t>Deeper than BETTA – investment decided by SO and approved by NRA</a:t>
          </a:r>
          <a:endParaRPr lang="en-GB" sz="1400" kern="1200" dirty="0"/>
        </a:p>
      </dsp:txBody>
      <dsp:txXfrm rot="5400000">
        <a:off x="5212730" y="-1254074"/>
        <a:ext cx="776759" cy="5303557"/>
      </dsp:txXfrm>
    </dsp:sp>
    <dsp:sp modelId="{B8859EC9-626A-47C7-81D5-C46ED9611FC5}">
      <dsp:nvSpPr>
        <dsp:cNvPr id="0" name=""/>
        <dsp:cNvSpPr/>
      </dsp:nvSpPr>
      <dsp:spPr>
        <a:xfrm>
          <a:off x="0" y="958905"/>
          <a:ext cx="2983250" cy="879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t>Independent System Operator (ISO)</a:t>
          </a:r>
          <a:endParaRPr lang="en-GB" sz="1800" kern="1200" dirty="0"/>
        </a:p>
      </dsp:txBody>
      <dsp:txXfrm>
        <a:off x="0" y="958905"/>
        <a:ext cx="2983250" cy="879616"/>
      </dsp:txXfrm>
    </dsp:sp>
    <dsp:sp modelId="{9CF7AC8A-524C-4F74-A870-71B240E5A156}">
      <dsp:nvSpPr>
        <dsp:cNvPr id="0" name=""/>
        <dsp:cNvSpPr/>
      </dsp:nvSpPr>
      <dsp:spPr>
        <a:xfrm rot="5400000">
          <a:off x="5171931" y="-289013"/>
          <a:ext cx="858357" cy="530355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Only for existing transmission systems</a:t>
          </a:r>
          <a:endParaRPr lang="en-GB" sz="1400" kern="1200" dirty="0"/>
        </a:p>
        <a:p>
          <a:pPr marL="114300" lvl="1" indent="-114300" algn="l" defTabSz="622300">
            <a:lnSpc>
              <a:spcPct val="90000"/>
            </a:lnSpc>
            <a:spcBef>
              <a:spcPct val="0"/>
            </a:spcBef>
            <a:spcAft>
              <a:spcPct val="15000"/>
            </a:spcAft>
            <a:buChar char="••"/>
          </a:pPr>
          <a:r>
            <a:rPr lang="en-GB" sz="1400" kern="1200" dirty="0" smtClean="0"/>
            <a:t>Strong regulatory oversight into governance and investment</a:t>
          </a:r>
          <a:endParaRPr lang="en-GB" sz="1400" kern="1200" dirty="0"/>
        </a:p>
      </dsp:txBody>
      <dsp:txXfrm rot="5400000">
        <a:off x="5171931" y="-289013"/>
        <a:ext cx="858357" cy="5303557"/>
      </dsp:txXfrm>
    </dsp:sp>
    <dsp:sp modelId="{26702DBE-6314-47FF-B428-DE8A1B8B5532}">
      <dsp:nvSpPr>
        <dsp:cNvPr id="0" name=""/>
        <dsp:cNvSpPr/>
      </dsp:nvSpPr>
      <dsp:spPr>
        <a:xfrm>
          <a:off x="0" y="1866927"/>
          <a:ext cx="2983250" cy="8987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t>Independent Transmission Operator (ITO)</a:t>
          </a:r>
          <a:endParaRPr lang="en-GB" sz="1800" kern="1200" dirty="0"/>
        </a:p>
      </dsp:txBody>
      <dsp:txXfrm>
        <a:off x="0" y="1866927"/>
        <a:ext cx="2983250" cy="898743"/>
      </dsp:txXfrm>
    </dsp:sp>
    <dsp:sp modelId="{A042ADB6-5BBF-4D58-81A3-CCF8207A116D}">
      <dsp:nvSpPr>
        <dsp:cNvPr id="0" name=""/>
        <dsp:cNvSpPr/>
      </dsp:nvSpPr>
      <dsp:spPr>
        <a:xfrm rot="5400000">
          <a:off x="5286734" y="529647"/>
          <a:ext cx="628750" cy="530355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t> </a:t>
          </a:r>
          <a:r>
            <a:rPr lang="en-GB" sz="1400" kern="1200" dirty="0" smtClean="0"/>
            <a:t>Only for existing transmission systems</a:t>
          </a:r>
          <a:endParaRPr lang="en-GB" sz="1400" kern="1200" dirty="0"/>
        </a:p>
        <a:p>
          <a:pPr marL="114300" lvl="1" indent="-114300" algn="l" defTabSz="622300">
            <a:lnSpc>
              <a:spcPct val="90000"/>
            </a:lnSpc>
            <a:spcBef>
              <a:spcPct val="0"/>
            </a:spcBef>
            <a:spcAft>
              <a:spcPct val="15000"/>
            </a:spcAft>
            <a:buChar char="••"/>
          </a:pPr>
          <a:r>
            <a:rPr lang="en-GB" sz="1400" kern="1200" dirty="0" smtClean="0"/>
            <a:t>Where the arrangements guarantee more effective independence of the TSO than the ITO model</a:t>
          </a:r>
          <a:endParaRPr lang="en-GB" sz="1400" kern="1200" dirty="0"/>
        </a:p>
      </dsp:txBody>
      <dsp:txXfrm rot="5400000">
        <a:off x="5286734" y="529647"/>
        <a:ext cx="628750" cy="5303557"/>
      </dsp:txXfrm>
    </dsp:sp>
    <dsp:sp modelId="{630E099B-46E4-49F1-A58F-D8317F779634}">
      <dsp:nvSpPr>
        <dsp:cNvPr id="0" name=""/>
        <dsp:cNvSpPr/>
      </dsp:nvSpPr>
      <dsp:spPr>
        <a:xfrm>
          <a:off x="0" y="2822056"/>
          <a:ext cx="2983250" cy="7520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t>Derogation</a:t>
          </a:r>
          <a:endParaRPr lang="en-GB" sz="1800" kern="1200" dirty="0"/>
        </a:p>
      </dsp:txBody>
      <dsp:txXfrm>
        <a:off x="0" y="2822056"/>
        <a:ext cx="2983250" cy="75205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08FEC0-A193-454E-A648-D3D01F48AD17}" type="datetimeFigureOut">
              <a:rPr lang="en-US" smtClean="0"/>
              <a:pPr/>
              <a:t>4/9/2010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16962B-B42D-4D10-95CF-6565775D25D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516962B-B42D-4D10-95CF-6565775D25DC}"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516962B-B42D-4D10-95CF-6565775D25DC}" type="slidenum">
              <a:rPr lang="en-GB" smtClean="0"/>
              <a:pPr/>
              <a:t>10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516962B-B42D-4D10-95CF-6565775D25DC}"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516962B-B42D-4D10-95CF-6565775D25DC}"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The ENTSOs (European Network of Transmission System Operators) are the successors to the various regional TSO associations which existed in the EU area prior to June 2009. Every TSO is a mandatory participant in the ENTSOs. The ENTSOs (ENTSO-E for the electricity association and ENTSO-G for the gas association) were formed after the regional associations  were dissolved and have a wide remit, including the development of the European network codes.</a:t>
            </a:r>
          </a:p>
          <a:p>
            <a:endParaRPr lang="en-GB" sz="800" dirty="0" smtClean="0"/>
          </a:p>
          <a:p>
            <a:r>
              <a:rPr lang="en-GB" dirty="0" smtClean="0"/>
              <a:t>As the diagram shows, the ENTSOs are expected to produce annual work programmes which will set out, amongst other things, their network development plans (a 10-year plan to be updated every two years). ACER will use the details of work programmes to establish the framework guidelines, with input from the EU Commission through each step of the process.</a:t>
            </a:r>
          </a:p>
          <a:p>
            <a:endParaRPr lang="en-GB" sz="800" dirty="0" smtClean="0"/>
          </a:p>
          <a:p>
            <a:r>
              <a:rPr lang="en-GB" dirty="0" smtClean="0"/>
              <a:t>The preparation of the detailed codes will occur after the guidelines are in place and could potentially take some time. Should certain details be unresolved, the Commission could undertake a </a:t>
            </a:r>
            <a:r>
              <a:rPr lang="en-GB" dirty="0" err="1" smtClean="0"/>
              <a:t>comitology</a:t>
            </a:r>
            <a:r>
              <a:rPr lang="en-GB" dirty="0" smtClean="0"/>
              <a:t> exercise (resolving issues through a committee of representatives from the member states) prior to the codes having binding effect.</a:t>
            </a:r>
          </a:p>
          <a:p>
            <a:endParaRPr lang="en-GB" sz="800" dirty="0" smtClean="0"/>
          </a:p>
          <a:p>
            <a:r>
              <a:rPr lang="en-GB" dirty="0" smtClean="0"/>
              <a:t>The current aim is that the European codes are effective in 2012. The codes will address cross-border issues but, in terms of their impact across the whole EU area, there is likely to be a knock-on effect on national codes which will need to be addressed through code changes. The exact impact will not emerge until closer to the finalisation of the European codes.</a:t>
            </a:r>
            <a:endParaRPr lang="en-GB" dirty="0"/>
          </a:p>
        </p:txBody>
      </p:sp>
      <p:sp>
        <p:nvSpPr>
          <p:cNvPr id="4" name="Slide Number Placeholder 3"/>
          <p:cNvSpPr>
            <a:spLocks noGrp="1"/>
          </p:cNvSpPr>
          <p:nvPr>
            <p:ph type="sldNum" sz="quarter" idx="10"/>
          </p:nvPr>
        </p:nvSpPr>
        <p:spPr/>
        <p:txBody>
          <a:bodyPr/>
          <a:lstStyle/>
          <a:p>
            <a:fld id="{2516962B-B42D-4D10-95CF-6565775D25DC}"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There are three potential models for unbundled network ownership as highlighted in this slide. In each case, the requirement is that network owners’ interests are separated from any other interests in gas production, electricity generation and energy supply.</a:t>
            </a:r>
          </a:p>
          <a:p>
            <a:endParaRPr lang="en-GB" sz="800" dirty="0" smtClean="0"/>
          </a:p>
          <a:p>
            <a:r>
              <a:rPr lang="en-GB" dirty="0" smtClean="0"/>
              <a:t>The first model applies to future TSOs and seeks to achieve full ownership unbundling. The exercise of control or a right over other interests is to be excluded.</a:t>
            </a:r>
          </a:p>
          <a:p>
            <a:endParaRPr lang="en-GB" sz="800" dirty="0" smtClean="0"/>
          </a:p>
          <a:p>
            <a:r>
              <a:rPr lang="en-GB" dirty="0" smtClean="0"/>
              <a:t>The second and third models are applicable to existing transmission systems where the affected transmission systems belong to a vertically integrated undertaking  on 3 September 2009 (the date the 3</a:t>
            </a:r>
            <a:r>
              <a:rPr lang="en-GB" baseline="30000" dirty="0" smtClean="0"/>
              <a:t>rd</a:t>
            </a:r>
            <a:r>
              <a:rPr lang="en-GB" dirty="0" smtClean="0"/>
              <a:t> Package came into force). Unbundling can be achieved either by appointing an Independent System Operator (the ISO model) which would have significant powers over investment, or by compliance with the Independent Transmission Operator (ITO model) which allows vertical integration but with effective separation of the TSO from other interests i.e. Chinese walls. </a:t>
            </a:r>
          </a:p>
          <a:p>
            <a:endParaRPr lang="en-GB" sz="800" dirty="0" smtClean="0"/>
          </a:p>
          <a:p>
            <a:r>
              <a:rPr lang="en-GB" dirty="0" smtClean="0"/>
              <a:t>Under the 3</a:t>
            </a:r>
            <a:r>
              <a:rPr lang="en-GB" baseline="30000" dirty="0" smtClean="0"/>
              <a:t>rd</a:t>
            </a:r>
            <a:r>
              <a:rPr lang="en-GB" dirty="0" smtClean="0"/>
              <a:t> Package, National Regulatory Authorities are to certify that transmission system owners, including interconnectors (and possibly offshore transmission operators ), comply with one of these unbundling requirements. Where there is already more effective independence for other interests than under the ITO model, a derogation may be sought from the national regulator.</a:t>
            </a:r>
          </a:p>
          <a:p>
            <a:endParaRPr lang="en-GB" sz="800" dirty="0" smtClean="0"/>
          </a:p>
          <a:p>
            <a:r>
              <a:rPr lang="en-GB" dirty="0" smtClean="0"/>
              <a:t>Ofgem intends to proceed with a consultation on how to address the certification of TSOs in due </a:t>
            </a:r>
            <a:r>
              <a:rPr lang="en-GB" dirty="0" smtClean="0"/>
              <a:t>course.</a:t>
            </a:r>
            <a:endParaRPr lang="en-GB" i="1" dirty="0"/>
          </a:p>
        </p:txBody>
      </p:sp>
      <p:sp>
        <p:nvSpPr>
          <p:cNvPr id="4" name="Slide Number Placeholder 3"/>
          <p:cNvSpPr>
            <a:spLocks noGrp="1"/>
          </p:cNvSpPr>
          <p:nvPr>
            <p:ph type="sldNum" sz="quarter" idx="10"/>
          </p:nvPr>
        </p:nvSpPr>
        <p:spPr/>
        <p:txBody>
          <a:bodyPr/>
          <a:lstStyle/>
          <a:p>
            <a:fld id="{2516962B-B42D-4D10-95CF-6565775D25DC}"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smtClean="0"/>
              <a:t>The NRAs are effectively the national regulatory bodies that already exist in EU member states and include the Gas and Electricity Markets Authority (GEMA). The powers and duties of the NRAs are set out in this slide. One impact on GEMA will be that it will have to take account of the effect on cross-border trade in its decisions as well as help to promote greater market integration.</a:t>
            </a:r>
          </a:p>
          <a:p>
            <a:endParaRPr lang="en-GB" sz="800" dirty="0" smtClean="0"/>
          </a:p>
          <a:p>
            <a:r>
              <a:rPr lang="en-GB" dirty="0" smtClean="0"/>
              <a:t>Many of the Authority’s duties will take on an increasing European dimension because of the potential cross-border effect. These duties include:</a:t>
            </a:r>
          </a:p>
          <a:p>
            <a:endParaRPr lang="en-GB" sz="800" dirty="0" smtClean="0"/>
          </a:p>
          <a:p>
            <a:pPr>
              <a:buFont typeface="Arial" pitchFamily="34" charset="0"/>
              <a:buChar char="•"/>
            </a:pPr>
            <a:r>
              <a:rPr lang="en-GB" dirty="0" smtClean="0"/>
              <a:t> fixing and approving, in accordance with transparent criteria, network charges and charging methodologies;</a:t>
            </a:r>
          </a:p>
          <a:p>
            <a:pPr>
              <a:buFont typeface="Arial" pitchFamily="34" charset="0"/>
              <a:buChar char="•"/>
            </a:pPr>
            <a:r>
              <a:rPr lang="en-GB" dirty="0" smtClean="0"/>
              <a:t> ensuring that market participants comply with their EU law obligations ;</a:t>
            </a:r>
          </a:p>
          <a:p>
            <a:pPr>
              <a:buFont typeface="Arial" pitchFamily="34" charset="0"/>
              <a:buChar char="•"/>
            </a:pPr>
            <a:r>
              <a:rPr lang="en-GB" dirty="0" smtClean="0"/>
              <a:t> cooperating with NRAs in other member states and with ACER concerning cross-border issues;</a:t>
            </a:r>
          </a:p>
          <a:p>
            <a:pPr>
              <a:buFont typeface="Arial" pitchFamily="34" charset="0"/>
              <a:buChar char="•"/>
            </a:pPr>
            <a:r>
              <a:rPr lang="en-GB" dirty="0" smtClean="0"/>
              <a:t> complying with, and implementing, any relevant legally binding decisions of ACER and the Commission;</a:t>
            </a:r>
          </a:p>
          <a:p>
            <a:pPr>
              <a:buFont typeface="Arial" pitchFamily="34" charset="0"/>
              <a:buChar char="•"/>
            </a:pPr>
            <a:r>
              <a:rPr lang="en-GB" dirty="0" smtClean="0"/>
              <a:t> monitoring investment plans of TSOs;</a:t>
            </a:r>
          </a:p>
          <a:p>
            <a:pPr>
              <a:buFont typeface="Arial" pitchFamily="34" charset="0"/>
              <a:buChar char="•"/>
            </a:pPr>
            <a:r>
              <a:rPr lang="en-GB" dirty="0" smtClean="0"/>
              <a:t> monitoring transparency within the national market, e.g. regarding wholesale prices; and</a:t>
            </a:r>
          </a:p>
          <a:p>
            <a:pPr>
              <a:buFont typeface="Arial" pitchFamily="34" charset="0"/>
              <a:buChar char="•"/>
            </a:pPr>
            <a:r>
              <a:rPr lang="en-GB" dirty="0" smtClean="0"/>
              <a:t> monitoring the levels and effectiveness of market opening and competition in wholesale and retail markets.   </a:t>
            </a:r>
          </a:p>
          <a:p>
            <a:endParaRPr lang="en-GB" sz="800" dirty="0" smtClean="0"/>
          </a:p>
          <a:p>
            <a:r>
              <a:rPr lang="en-GB" dirty="0" smtClean="0"/>
              <a:t>The NRAs are to have independence from governments and can make autonomous decisions. However, the practicality of doing so in all cases could be restricted where a government places a public service obligation on market participants, e.g. regarding security of supply, the quality and price of supplies and environmental protection, and this complies with EU law.</a:t>
            </a:r>
            <a:endParaRPr lang="en-GB" dirty="0"/>
          </a:p>
        </p:txBody>
      </p:sp>
      <p:sp>
        <p:nvSpPr>
          <p:cNvPr id="4" name="Slide Number Placeholder 3"/>
          <p:cNvSpPr>
            <a:spLocks noGrp="1"/>
          </p:cNvSpPr>
          <p:nvPr>
            <p:ph type="sldNum" sz="quarter" idx="10"/>
          </p:nvPr>
        </p:nvSpPr>
        <p:spPr/>
        <p:txBody>
          <a:bodyPr/>
          <a:lstStyle/>
          <a:p>
            <a:fld id="{2516962B-B42D-4D10-95CF-6565775D25DC}"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516962B-B42D-4D10-95CF-6565775D25DC}"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smtClean="0"/>
              <a:t>ACER was established by regulation and came into effect with the rest of the 3</a:t>
            </a:r>
            <a:r>
              <a:rPr lang="en-GB" baseline="30000" dirty="0" smtClean="0"/>
              <a:t>rd</a:t>
            </a:r>
            <a:r>
              <a:rPr lang="en-GB" dirty="0" smtClean="0"/>
              <a:t> package in September 2009.</a:t>
            </a:r>
          </a:p>
          <a:p>
            <a:endParaRPr lang="en-GB" dirty="0" smtClean="0"/>
          </a:p>
          <a:p>
            <a:r>
              <a:rPr lang="en-GB" dirty="0" smtClean="0"/>
              <a:t>ACER will comprise an Administrative Board to oversee its budget and administration  including  two units, one for gas and another for electricity, headed up by an overall Director , a Board of Regulators to provide opinions or decisions on matters such as the development of the European network codes where it is advising various European entities (ENTSOs , European Commission), and a Board of Appeals which will hear appeals against any specific legally-binding decisions made by the Agency. The members of the Administrative Board will be appointed by the EU Commission, EU Parliament and EU Council. Each member of the Board of Regulators will come from a national regulator and the members of the Board of Appeals will come from member states’ regulators or competition bodies who have suitable energy sector experience.</a:t>
            </a:r>
          </a:p>
          <a:p>
            <a:endParaRPr lang="en-GB" dirty="0" smtClean="0"/>
          </a:p>
          <a:p>
            <a:r>
              <a:rPr lang="en-GB" dirty="0" smtClean="0"/>
              <a:t>ACER’s functions will be advisory although it will take a leading role in setting the framework guidelines which the ENTSOs will follow in developing the European network codes. Where NRAs are in dispute over cross-border issues and request ACER’s involvement, ACER will consider and consult and then provide a decision within 6 months. ACER may provide a ‘peer review’ opinion to the Commission on whether NRA decisions comply with EU law. ACER will also be able to make decisions on whether to exempt new gas infrastructure that crosses more than one border from the internal market rules for natural gas.</a:t>
            </a:r>
          </a:p>
          <a:p>
            <a:endParaRPr lang="en-GB" dirty="0" smtClean="0"/>
          </a:p>
          <a:p>
            <a:r>
              <a:rPr lang="en-GB" dirty="0" smtClean="0"/>
              <a:t>As noted, each NRA, including GEMA, has a seat on the Board of Regulators.</a:t>
            </a:r>
            <a:endParaRPr lang="en-GB" dirty="0"/>
          </a:p>
        </p:txBody>
      </p:sp>
      <p:sp>
        <p:nvSpPr>
          <p:cNvPr id="4" name="Slide Number Placeholder 3"/>
          <p:cNvSpPr>
            <a:spLocks noGrp="1"/>
          </p:cNvSpPr>
          <p:nvPr>
            <p:ph type="sldNum" sz="quarter" idx="10"/>
          </p:nvPr>
        </p:nvSpPr>
        <p:spPr/>
        <p:txBody>
          <a:bodyPr/>
          <a:lstStyle/>
          <a:p>
            <a:fld id="{2516962B-B42D-4D10-95CF-6565775D25DC}"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516962B-B42D-4D10-95CF-6565775D25DC}"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powerpointfron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3"/>
          <p:cNvSpPr>
            <a:spLocks noChangeArrowheads="1"/>
          </p:cNvSpPr>
          <p:nvPr/>
        </p:nvSpPr>
        <p:spPr bwMode="auto">
          <a:xfrm>
            <a:off x="685800" y="2349500"/>
            <a:ext cx="7772400" cy="1871663"/>
          </a:xfrm>
          <a:prstGeom prst="rect">
            <a:avLst/>
          </a:prstGeom>
          <a:noFill/>
          <a:ln w="9525">
            <a:noFill/>
            <a:miter lim="800000"/>
            <a:headEnd/>
            <a:tailEnd/>
          </a:ln>
          <a:effectLst/>
        </p:spPr>
        <p:txBody>
          <a:bodyPr anchor="ctr"/>
          <a:lstStyle/>
          <a:p>
            <a:pPr>
              <a:defRPr/>
            </a:pPr>
            <a:endParaRPr lang="en-US" sz="4000" b="1">
              <a:solidFill>
                <a:srgbClr val="4D4D4D"/>
              </a:solidFill>
              <a:latin typeface="Verdana" pitchFamily="34" charset="0"/>
            </a:endParaRPr>
          </a:p>
        </p:txBody>
      </p:sp>
      <p:sp>
        <p:nvSpPr>
          <p:cNvPr id="4" name="Rectangle 4"/>
          <p:cNvSpPr>
            <a:spLocks noChangeArrowheads="1"/>
          </p:cNvSpPr>
          <p:nvPr/>
        </p:nvSpPr>
        <p:spPr bwMode="auto">
          <a:xfrm>
            <a:off x="1371600" y="4627563"/>
            <a:ext cx="6400800" cy="673100"/>
          </a:xfrm>
          <a:prstGeom prst="rect">
            <a:avLst/>
          </a:prstGeom>
          <a:noFill/>
          <a:ln w="9525">
            <a:noFill/>
            <a:miter lim="800000"/>
            <a:headEnd/>
            <a:tailEnd/>
          </a:ln>
        </p:spPr>
        <p:txBody>
          <a:bodyPr/>
          <a:lstStyle/>
          <a:p>
            <a:pPr>
              <a:spcBef>
                <a:spcPct val="20000"/>
              </a:spcBef>
              <a:defRPr/>
            </a:pPr>
            <a:endParaRPr lang="en-US">
              <a:latin typeface="Verdana"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1196975"/>
            <a:ext cx="2057400" cy="42814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1196975"/>
            <a:ext cx="6019800" cy="4281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2636838"/>
            <a:ext cx="4038600" cy="284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2636838"/>
            <a:ext cx="4038600" cy="284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owerpointinsidealt"/>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12"/>
          <p:cNvSpPr>
            <a:spLocks noGrp="1" noChangeArrowheads="1"/>
          </p:cNvSpPr>
          <p:nvPr>
            <p:ph type="title"/>
          </p:nvPr>
        </p:nvSpPr>
        <p:spPr bwMode="auto">
          <a:xfrm>
            <a:off x="468313" y="1196975"/>
            <a:ext cx="8229600"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Slide title goes here</a:t>
            </a:r>
          </a:p>
        </p:txBody>
      </p:sp>
      <p:sp>
        <p:nvSpPr>
          <p:cNvPr id="1028" name="Rectangle 13"/>
          <p:cNvSpPr>
            <a:spLocks noGrp="1" noChangeArrowheads="1"/>
          </p:cNvSpPr>
          <p:nvPr>
            <p:ph type="body" idx="1"/>
          </p:nvPr>
        </p:nvSpPr>
        <p:spPr bwMode="auto">
          <a:xfrm>
            <a:off x="468313" y="2636838"/>
            <a:ext cx="8229600" cy="284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1038" name="Text Box 14"/>
          <p:cNvSpPr txBox="1">
            <a:spLocks noChangeArrowheads="1"/>
          </p:cNvSpPr>
          <p:nvPr/>
        </p:nvSpPr>
        <p:spPr bwMode="auto">
          <a:xfrm>
            <a:off x="7667625" y="6491288"/>
            <a:ext cx="1008063" cy="366712"/>
          </a:xfrm>
          <a:prstGeom prst="rect">
            <a:avLst/>
          </a:prstGeom>
          <a:noFill/>
          <a:ln w="9525">
            <a:noFill/>
            <a:miter lim="800000"/>
            <a:headEnd/>
            <a:tailEnd/>
          </a:ln>
          <a:effectLst/>
        </p:spPr>
        <p:txBody>
          <a:bodyPr>
            <a:spAutoFit/>
          </a:bodyPr>
          <a:lstStyle/>
          <a:p>
            <a:pPr algn="r">
              <a:spcBef>
                <a:spcPct val="50000"/>
              </a:spcBef>
              <a:defRPr/>
            </a:pPr>
            <a:fld id="{5E598B93-52DE-4FF4-A63E-E950ED0D021A}" type="slidenum">
              <a:rPr lang="en-GB">
                <a:solidFill>
                  <a:schemeClr val="bg1"/>
                </a:solidFill>
              </a:rPr>
              <a:pPr algn="r">
                <a:spcBef>
                  <a:spcPct val="50000"/>
                </a:spcBef>
                <a:defRPr/>
              </a:pPr>
              <a:t>‹#›</a:t>
            </a:fld>
            <a:endParaRPr lang="en-GB">
              <a:solidFill>
                <a:schemeClr val="bg1"/>
              </a:solidFill>
            </a:endParaRPr>
          </a:p>
        </p:txBody>
      </p:sp>
    </p:spTree>
  </p:cSld>
  <p:clrMap bg1="lt1" tx1="dk1" bg2="lt2" tx2="dk2" accent1="accent1" accent2="accent2" accent3="accent3" accent4="accent4" accent5="accent5" accent6="accent6" hlink="hlink" folHlink="folHlink"/>
  <p:sldLayoutIdLst>
    <p:sldLayoutId id="2147483936"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1" fontAlgn="base" hangingPunct="1">
        <a:spcBef>
          <a:spcPct val="0"/>
        </a:spcBef>
        <a:spcAft>
          <a:spcPct val="0"/>
        </a:spcAft>
        <a:defRPr sz="2400" b="1">
          <a:solidFill>
            <a:srgbClr val="4D4D4D"/>
          </a:solidFill>
          <a:latin typeface="+mj-lt"/>
          <a:ea typeface="+mj-ea"/>
          <a:cs typeface="+mj-cs"/>
        </a:defRPr>
      </a:lvl1pPr>
      <a:lvl2pPr algn="ctr" rtl="0" eaLnBrk="1" fontAlgn="base" hangingPunct="1">
        <a:spcBef>
          <a:spcPct val="0"/>
        </a:spcBef>
        <a:spcAft>
          <a:spcPct val="0"/>
        </a:spcAft>
        <a:defRPr sz="2400" b="1">
          <a:solidFill>
            <a:srgbClr val="4D4D4D"/>
          </a:solidFill>
          <a:latin typeface="Verdana" pitchFamily="34" charset="0"/>
        </a:defRPr>
      </a:lvl2pPr>
      <a:lvl3pPr algn="ctr" rtl="0" eaLnBrk="1" fontAlgn="base" hangingPunct="1">
        <a:spcBef>
          <a:spcPct val="0"/>
        </a:spcBef>
        <a:spcAft>
          <a:spcPct val="0"/>
        </a:spcAft>
        <a:defRPr sz="2400" b="1">
          <a:solidFill>
            <a:srgbClr val="4D4D4D"/>
          </a:solidFill>
          <a:latin typeface="Verdana" pitchFamily="34" charset="0"/>
        </a:defRPr>
      </a:lvl3pPr>
      <a:lvl4pPr algn="ctr" rtl="0" eaLnBrk="1" fontAlgn="base" hangingPunct="1">
        <a:spcBef>
          <a:spcPct val="0"/>
        </a:spcBef>
        <a:spcAft>
          <a:spcPct val="0"/>
        </a:spcAft>
        <a:defRPr sz="2400" b="1">
          <a:solidFill>
            <a:srgbClr val="4D4D4D"/>
          </a:solidFill>
          <a:latin typeface="Verdana" pitchFamily="34" charset="0"/>
        </a:defRPr>
      </a:lvl4pPr>
      <a:lvl5pPr algn="ctr" rtl="0" eaLnBrk="1" fontAlgn="base" hangingPunct="1">
        <a:spcBef>
          <a:spcPct val="0"/>
        </a:spcBef>
        <a:spcAft>
          <a:spcPct val="0"/>
        </a:spcAft>
        <a:defRPr sz="2400" b="1">
          <a:solidFill>
            <a:srgbClr val="4D4D4D"/>
          </a:solidFill>
          <a:latin typeface="Verdana" pitchFamily="34" charset="0"/>
        </a:defRPr>
      </a:lvl5pPr>
      <a:lvl6pPr marL="457200" algn="ctr" rtl="0" eaLnBrk="1" fontAlgn="base" hangingPunct="1">
        <a:spcBef>
          <a:spcPct val="0"/>
        </a:spcBef>
        <a:spcAft>
          <a:spcPct val="0"/>
        </a:spcAft>
        <a:defRPr sz="2400" b="1">
          <a:solidFill>
            <a:srgbClr val="4D4D4D"/>
          </a:solidFill>
          <a:latin typeface="Verdana" pitchFamily="34" charset="0"/>
        </a:defRPr>
      </a:lvl6pPr>
      <a:lvl7pPr marL="914400" algn="ctr" rtl="0" eaLnBrk="1" fontAlgn="base" hangingPunct="1">
        <a:spcBef>
          <a:spcPct val="0"/>
        </a:spcBef>
        <a:spcAft>
          <a:spcPct val="0"/>
        </a:spcAft>
        <a:defRPr sz="2400" b="1">
          <a:solidFill>
            <a:srgbClr val="4D4D4D"/>
          </a:solidFill>
          <a:latin typeface="Verdana" pitchFamily="34" charset="0"/>
        </a:defRPr>
      </a:lvl7pPr>
      <a:lvl8pPr marL="1371600" algn="ctr" rtl="0" eaLnBrk="1" fontAlgn="base" hangingPunct="1">
        <a:spcBef>
          <a:spcPct val="0"/>
        </a:spcBef>
        <a:spcAft>
          <a:spcPct val="0"/>
        </a:spcAft>
        <a:defRPr sz="2400" b="1">
          <a:solidFill>
            <a:srgbClr val="4D4D4D"/>
          </a:solidFill>
          <a:latin typeface="Verdana" pitchFamily="34" charset="0"/>
        </a:defRPr>
      </a:lvl8pPr>
      <a:lvl9pPr marL="1828800" algn="ctr" rtl="0" eaLnBrk="1" fontAlgn="base" hangingPunct="1">
        <a:spcBef>
          <a:spcPct val="0"/>
        </a:spcBef>
        <a:spcAft>
          <a:spcPct val="0"/>
        </a:spcAft>
        <a:defRPr sz="2400" b="1">
          <a:solidFill>
            <a:srgbClr val="4D4D4D"/>
          </a:solidFill>
          <a:latin typeface="Verdana" pitchFamily="34" charset="0"/>
        </a:defRPr>
      </a:lvl9pPr>
    </p:titleStyle>
    <p:bodyStyle>
      <a:lvl1pPr marL="342900" indent="-342900" algn="l" rtl="0" eaLnBrk="1" fontAlgn="base" hangingPunct="1">
        <a:spcBef>
          <a:spcPct val="20000"/>
        </a:spcBef>
        <a:spcAft>
          <a:spcPct val="0"/>
        </a:spcAft>
        <a:buChar char="•"/>
        <a:defRPr>
          <a:solidFill>
            <a:srgbClr val="004359"/>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iobhan.Carty@ofgem.gov.uk"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2130425"/>
            <a:ext cx="7772400" cy="1727203"/>
          </a:xfrm>
          <a:prstGeom prst="rect">
            <a:avLst/>
          </a:prstGeom>
          <a:noFill/>
          <a:ln w="9525">
            <a:noFill/>
            <a:miter lim="800000"/>
            <a:headEnd/>
            <a:tailEnd/>
          </a:ln>
        </p:spPr>
        <p:txBody>
          <a:bodyPr anchor="ctr"/>
          <a:lstStyle/>
          <a:p>
            <a:pPr algn="ctr">
              <a:defRPr/>
            </a:pPr>
            <a:r>
              <a:rPr lang="en-GB" sz="4000" b="1" kern="0" dirty="0" smtClean="0">
                <a:solidFill>
                  <a:srgbClr val="4D4D4D"/>
                </a:solidFill>
                <a:latin typeface="+mj-lt"/>
                <a:ea typeface="+mj-ea"/>
                <a:cs typeface="+mj-cs"/>
              </a:rPr>
              <a:t>EU Third Package: background and recent developments</a:t>
            </a:r>
            <a:endParaRPr lang="en-GB" sz="4000" b="1" kern="0" dirty="0">
              <a:solidFill>
                <a:srgbClr val="4D4D4D"/>
              </a:solidFill>
              <a:latin typeface="+mj-lt"/>
              <a:ea typeface="+mj-ea"/>
              <a:cs typeface="+mj-cs"/>
            </a:endParaRPr>
          </a:p>
        </p:txBody>
      </p:sp>
      <p:sp>
        <p:nvSpPr>
          <p:cNvPr id="5" name="Rectangle 3"/>
          <p:cNvSpPr txBox="1">
            <a:spLocks noChangeArrowheads="1"/>
          </p:cNvSpPr>
          <p:nvPr/>
        </p:nvSpPr>
        <p:spPr bwMode="auto">
          <a:xfrm>
            <a:off x="1371600" y="4214818"/>
            <a:ext cx="6400800" cy="1714512"/>
          </a:xfrm>
          <a:prstGeom prst="rect">
            <a:avLst/>
          </a:prstGeom>
          <a:noFill/>
          <a:ln w="9525">
            <a:noFill/>
            <a:miter lim="800000"/>
            <a:headEnd/>
            <a:tailEnd/>
          </a:ln>
        </p:spPr>
        <p:txBody>
          <a:bodyPr/>
          <a:lstStyle/>
          <a:p>
            <a:pPr algn="ctr">
              <a:spcBef>
                <a:spcPct val="20000"/>
              </a:spcBef>
              <a:defRPr/>
            </a:pPr>
            <a:endParaRPr lang="en-GB" i="1" kern="0" dirty="0">
              <a:latin typeface="+mn-lt"/>
            </a:endParaRPr>
          </a:p>
        </p:txBody>
      </p:sp>
      <p:sp>
        <p:nvSpPr>
          <p:cNvPr id="6" name="Rectangle 3"/>
          <p:cNvSpPr txBox="1">
            <a:spLocks noChangeArrowheads="1"/>
          </p:cNvSpPr>
          <p:nvPr/>
        </p:nvSpPr>
        <p:spPr bwMode="auto">
          <a:xfrm>
            <a:off x="5643563" y="6286500"/>
            <a:ext cx="3333750" cy="390525"/>
          </a:xfrm>
          <a:prstGeom prst="rect">
            <a:avLst/>
          </a:prstGeom>
          <a:noFill/>
          <a:ln w="9525">
            <a:noFill/>
            <a:miter lim="800000"/>
            <a:headEnd/>
            <a:tailEnd/>
          </a:ln>
        </p:spPr>
        <p:txBody>
          <a:bodyPr/>
          <a:lstStyle/>
          <a:p>
            <a:pPr>
              <a:spcBef>
                <a:spcPct val="20000"/>
              </a:spcBef>
              <a:defRPr/>
            </a:pPr>
            <a:endParaRPr lang="en-GB" sz="1000" kern="0" dirty="0">
              <a:latin typeface="+mn-lt"/>
            </a:endParaRPr>
          </a:p>
        </p:txBody>
      </p:sp>
      <p:sp>
        <p:nvSpPr>
          <p:cNvPr id="7" name="Rectangle 3"/>
          <p:cNvSpPr txBox="1">
            <a:spLocks noChangeArrowheads="1"/>
          </p:cNvSpPr>
          <p:nvPr/>
        </p:nvSpPr>
        <p:spPr bwMode="auto">
          <a:xfrm>
            <a:off x="1357290" y="4143380"/>
            <a:ext cx="6400800" cy="1752600"/>
          </a:xfrm>
          <a:prstGeom prst="rect">
            <a:avLst/>
          </a:prstGeom>
          <a:noFill/>
          <a:ln w="9525">
            <a:noFill/>
            <a:miter lim="800000"/>
            <a:headEnd/>
            <a:tailEnd/>
          </a:ln>
        </p:spPr>
        <p:txBody>
          <a:bodyPr/>
          <a:lstStyle/>
          <a:p>
            <a:pPr algn="ctr">
              <a:spcBef>
                <a:spcPct val="20000"/>
              </a:spcBef>
              <a:defRPr/>
            </a:pPr>
            <a:r>
              <a:rPr lang="en-GB" kern="0" dirty="0" smtClean="0">
                <a:latin typeface="+mn-lt"/>
              </a:rPr>
              <a:t>15</a:t>
            </a:r>
            <a:r>
              <a:rPr lang="en-GB" kern="0" baseline="30000" dirty="0" smtClean="0">
                <a:latin typeface="+mn-lt"/>
              </a:rPr>
              <a:t>th</a:t>
            </a:r>
            <a:r>
              <a:rPr lang="en-GB" kern="0" dirty="0" smtClean="0">
                <a:latin typeface="+mn-lt"/>
              </a:rPr>
              <a:t> April 2010</a:t>
            </a:r>
          </a:p>
          <a:p>
            <a:pPr algn="ctr">
              <a:spcBef>
                <a:spcPct val="20000"/>
              </a:spcBef>
              <a:defRPr/>
            </a:pPr>
            <a:r>
              <a:rPr lang="en-GB" kern="0" dirty="0" smtClean="0">
                <a:latin typeface="+mn-lt"/>
              </a:rPr>
              <a:t>UNC Panel </a:t>
            </a:r>
          </a:p>
          <a:p>
            <a:pPr algn="ctr">
              <a:spcBef>
                <a:spcPct val="20000"/>
              </a:spcBef>
              <a:defRPr/>
            </a:pPr>
            <a:endParaRPr lang="en-GB" kern="0" dirty="0" smtClean="0">
              <a:latin typeface="+mn-lt"/>
            </a:endParaRPr>
          </a:p>
          <a:p>
            <a:pPr algn="ctr">
              <a:spcBef>
                <a:spcPct val="20000"/>
              </a:spcBef>
              <a:defRPr/>
            </a:pPr>
            <a:r>
              <a:rPr lang="en-GB" kern="0" dirty="0" smtClean="0">
                <a:latin typeface="+mn-lt"/>
              </a:rPr>
              <a:t>European Strategy team</a:t>
            </a:r>
            <a:endParaRPr lang="en-GB" kern="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powerpointend"/>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000108"/>
            <a:ext cx="8229600" cy="1008063"/>
          </a:xfrm>
        </p:spPr>
        <p:txBody>
          <a:bodyPr/>
          <a:lstStyle/>
          <a:p>
            <a:r>
              <a:rPr lang="en-GB" sz="3200" dirty="0" smtClean="0"/>
              <a:t>Third Package – overview</a:t>
            </a:r>
            <a:endParaRPr lang="en-GB" sz="3200" dirty="0"/>
          </a:p>
        </p:txBody>
      </p:sp>
      <p:graphicFrame>
        <p:nvGraphicFramePr>
          <p:cNvPr id="4" name="Content Placeholder 6"/>
          <p:cNvGraphicFramePr>
            <a:graphicFrameLocks/>
          </p:cNvGraphicFramePr>
          <p:nvPr/>
        </p:nvGraphicFramePr>
        <p:xfrm>
          <a:off x="214282" y="1928802"/>
          <a:ext cx="8715436" cy="2643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bwMode="auto">
          <a:xfrm>
            <a:off x="2571736" y="5000636"/>
            <a:ext cx="3571900" cy="92869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 name="TextBox 5"/>
          <p:cNvSpPr txBox="1"/>
          <p:nvPr/>
        </p:nvSpPr>
        <p:spPr bwMode="auto">
          <a:xfrm>
            <a:off x="285720" y="5172596"/>
            <a:ext cx="2214578" cy="58477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b="1" kern="0" dirty="0" smtClean="0">
                <a:solidFill>
                  <a:srgbClr val="4D4D4D"/>
                </a:solidFill>
                <a:latin typeface="+mj-lt"/>
                <a:ea typeface="+mj-ea"/>
                <a:cs typeface="+mj-cs"/>
              </a:rPr>
              <a:t>September 2009 - Became law</a:t>
            </a:r>
            <a:endParaRPr kumimoji="0" lang="en-GB" sz="1600" b="1" i="0" u="none" strike="noStrike" kern="0" cap="none" spc="0" normalizeH="0" baseline="0" noProof="0" dirty="0" smtClean="0">
              <a:ln>
                <a:noFill/>
              </a:ln>
              <a:solidFill>
                <a:srgbClr val="4D4D4D"/>
              </a:solidFill>
              <a:effectLst/>
              <a:uLnTx/>
              <a:uFillTx/>
              <a:latin typeface="+mj-lt"/>
              <a:ea typeface="+mj-ea"/>
              <a:cs typeface="+mj-cs"/>
            </a:endParaRPr>
          </a:p>
        </p:txBody>
      </p:sp>
      <p:sp>
        <p:nvSpPr>
          <p:cNvPr id="7" name="TextBox 6"/>
          <p:cNvSpPr txBox="1"/>
          <p:nvPr/>
        </p:nvSpPr>
        <p:spPr bwMode="auto">
          <a:xfrm>
            <a:off x="6286512" y="5143512"/>
            <a:ext cx="2214578" cy="83099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b="1" kern="0" dirty="0" smtClean="0">
                <a:solidFill>
                  <a:srgbClr val="4D4D4D"/>
                </a:solidFill>
                <a:latin typeface="+mj-lt"/>
                <a:ea typeface="+mj-ea"/>
                <a:cs typeface="+mj-cs"/>
              </a:rPr>
              <a:t>March 2011 -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kern="0" cap="none" spc="0" normalizeH="0" baseline="0" noProof="0" dirty="0" smtClean="0">
                <a:ln>
                  <a:noFill/>
                </a:ln>
                <a:solidFill>
                  <a:srgbClr val="4D4D4D"/>
                </a:solidFill>
                <a:effectLst/>
                <a:uLnTx/>
                <a:uFillTx/>
                <a:latin typeface="+mj-lt"/>
                <a:ea typeface="+mj-ea"/>
                <a:cs typeface="+mj-cs"/>
              </a:rPr>
              <a:t>Implementation</a:t>
            </a:r>
            <a:r>
              <a:rPr kumimoji="0" lang="en-GB" sz="1600" b="1" i="0" u="none" strike="noStrike" kern="0" cap="none" spc="0" normalizeH="0" noProof="0" dirty="0" smtClean="0">
                <a:ln>
                  <a:noFill/>
                </a:ln>
                <a:solidFill>
                  <a:srgbClr val="4D4D4D"/>
                </a:solidFill>
                <a:effectLst/>
                <a:uLnTx/>
                <a:uFillTx/>
                <a:latin typeface="+mj-lt"/>
                <a:ea typeface="+mj-ea"/>
                <a:cs typeface="+mj-cs"/>
              </a:rPr>
              <a:t> deadline</a:t>
            </a:r>
            <a:endParaRPr kumimoji="0" lang="en-GB" sz="1600" b="1" i="0" u="none" strike="noStrike" kern="0" cap="none" spc="0" normalizeH="0" baseline="0" noProof="0" dirty="0" smtClean="0">
              <a:ln>
                <a:noFill/>
              </a:ln>
              <a:solidFill>
                <a:srgbClr val="4D4D4D"/>
              </a:solidFill>
              <a:effectLst/>
              <a:uLnTx/>
              <a:uFillTx/>
              <a:latin typeface="+mj-lt"/>
              <a:ea typeface="+mj-ea"/>
              <a:cs typeface="+mj-cs"/>
            </a:endParaRPr>
          </a:p>
        </p:txBody>
      </p:sp>
      <p:sp>
        <p:nvSpPr>
          <p:cNvPr id="8" name="TextBox 7"/>
          <p:cNvSpPr txBox="1"/>
          <p:nvPr/>
        </p:nvSpPr>
        <p:spPr bwMode="auto">
          <a:xfrm>
            <a:off x="571472" y="4714884"/>
            <a:ext cx="8001056" cy="40011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kern="0" cap="none" spc="0" normalizeH="0" baseline="0" noProof="0" dirty="0" smtClean="0">
                <a:ln>
                  <a:noFill/>
                </a:ln>
                <a:solidFill>
                  <a:srgbClr val="4D4D4D"/>
                </a:solidFill>
                <a:effectLst/>
                <a:uLnTx/>
                <a:uFillTx/>
                <a:latin typeface="+mj-lt"/>
                <a:ea typeface="+mj-ea"/>
                <a:cs typeface="+mj-cs"/>
              </a:rPr>
              <a:t>DECC to lead on implementation</a:t>
            </a:r>
          </a:p>
        </p:txBody>
      </p:sp>
      <p:sp>
        <p:nvSpPr>
          <p:cNvPr id="9" name="TextBox 8"/>
          <p:cNvSpPr txBox="1"/>
          <p:nvPr/>
        </p:nvSpPr>
        <p:spPr bwMode="auto">
          <a:xfrm>
            <a:off x="428596" y="5929330"/>
            <a:ext cx="8001056" cy="40011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kern="0" cap="none" spc="0" normalizeH="0" noProof="0" dirty="0" smtClean="0">
                <a:ln>
                  <a:noFill/>
                </a:ln>
                <a:solidFill>
                  <a:srgbClr val="4D4D4D"/>
                </a:solidFill>
                <a:effectLst/>
                <a:uLnTx/>
                <a:uFillTx/>
                <a:latin typeface="+mj-lt"/>
                <a:ea typeface="+mj-ea"/>
                <a:cs typeface="+mj-cs"/>
              </a:rPr>
              <a:t>Ofgem </a:t>
            </a:r>
            <a:r>
              <a:rPr lang="en-GB" sz="2000" b="1" kern="0" dirty="0" smtClean="0">
                <a:solidFill>
                  <a:srgbClr val="4D4D4D"/>
                </a:solidFill>
                <a:latin typeface="+mj-lt"/>
                <a:ea typeface="+mj-ea"/>
                <a:cs typeface="+mj-cs"/>
              </a:rPr>
              <a:t>acts in advisory capacity</a:t>
            </a:r>
            <a:endParaRPr kumimoji="0" lang="en-GB" sz="2000" b="1" i="0" u="none" strike="noStrike" kern="0" cap="none" spc="0" normalizeH="0" baseline="0" noProof="0" dirty="0" smtClean="0">
              <a:ln>
                <a:noFill/>
              </a:ln>
              <a:solidFill>
                <a:srgbClr val="4D4D4D"/>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5"/>
          <p:cNvPicPr>
            <a:picLocks noChangeArrowheads="1"/>
          </p:cNvPicPr>
          <p:nvPr/>
        </p:nvPicPr>
        <p:blipFill>
          <a:blip r:embed="rId3" cstate="print"/>
          <a:srcRect/>
          <a:stretch>
            <a:fillRect/>
          </a:stretch>
        </p:blipFill>
        <p:spPr bwMode="auto">
          <a:xfrm>
            <a:off x="214282" y="1428736"/>
            <a:ext cx="4929222" cy="4643470"/>
          </a:xfrm>
          <a:prstGeom prst="rect">
            <a:avLst/>
          </a:prstGeom>
          <a:noFill/>
          <a:ln w="9525">
            <a:noFill/>
            <a:miter lim="800000"/>
            <a:headEnd/>
            <a:tailEnd/>
          </a:ln>
        </p:spPr>
      </p:pic>
      <p:sp>
        <p:nvSpPr>
          <p:cNvPr id="6" name="TextBox 5"/>
          <p:cNvSpPr txBox="1"/>
          <p:nvPr/>
        </p:nvSpPr>
        <p:spPr bwMode="auto">
          <a:xfrm>
            <a:off x="5286380" y="1928802"/>
            <a:ext cx="3571900" cy="440120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buFont typeface="Arial" pitchFamily="34" charset="0"/>
              <a:buChar char="•"/>
            </a:pPr>
            <a:r>
              <a:rPr lang="en-GB" sz="2000" dirty="0" smtClean="0">
                <a:latin typeface="+mj-lt"/>
              </a:rPr>
              <a:t>To cover cross-border issues – with does this mean in a single market?; </a:t>
            </a:r>
          </a:p>
          <a:p>
            <a:endParaRPr lang="en-GB" sz="2000" dirty="0" smtClean="0">
              <a:latin typeface="+mj-lt"/>
            </a:endParaRPr>
          </a:p>
          <a:p>
            <a:pPr>
              <a:buFont typeface="Arial" pitchFamily="34" charset="0"/>
              <a:buChar char="•"/>
            </a:pPr>
            <a:r>
              <a:rPr lang="en-GB" sz="2000" dirty="0" smtClean="0">
                <a:latin typeface="+mj-lt"/>
              </a:rPr>
              <a:t>Will be legally binding – and take precedence over national rules; </a:t>
            </a:r>
          </a:p>
          <a:p>
            <a:endParaRPr lang="en-GB" sz="2000" dirty="0" smtClean="0">
              <a:latin typeface="+mj-lt"/>
            </a:endParaRPr>
          </a:p>
          <a:p>
            <a:pPr>
              <a:buFont typeface="Arial" pitchFamily="34" charset="0"/>
              <a:buChar char="•"/>
            </a:pPr>
            <a:r>
              <a:rPr lang="en-GB" sz="2000" dirty="0" smtClean="0">
                <a:latin typeface="+mj-lt"/>
              </a:rPr>
              <a:t>Through ERGEG, we are working on framework guidelines (</a:t>
            </a:r>
            <a:r>
              <a:rPr lang="en-GB" sz="2000" dirty="0" err="1" smtClean="0">
                <a:latin typeface="+mj-lt"/>
              </a:rPr>
              <a:t>FGs</a:t>
            </a:r>
            <a:r>
              <a:rPr lang="en-GB" sz="2000" dirty="0" smtClean="0">
                <a:latin typeface="+mj-lt"/>
              </a:rPr>
              <a:t>) for the codes. </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4000" b="1" i="0" u="none" strike="noStrike" kern="0" cap="none" spc="0" normalizeH="0" baseline="0" noProof="0" dirty="0" smtClean="0">
              <a:ln>
                <a:noFill/>
              </a:ln>
              <a:solidFill>
                <a:srgbClr val="4D4D4D"/>
              </a:solidFill>
              <a:effectLst/>
              <a:uLnTx/>
              <a:uFillTx/>
              <a:latin typeface="+mj-lt"/>
              <a:ea typeface="+mj-ea"/>
              <a:cs typeface="+mj-cs"/>
            </a:endParaRPr>
          </a:p>
        </p:txBody>
      </p:sp>
      <p:sp>
        <p:nvSpPr>
          <p:cNvPr id="7" name="Right Arrow 6"/>
          <p:cNvSpPr/>
          <p:nvPr/>
        </p:nvSpPr>
        <p:spPr bwMode="auto">
          <a:xfrm>
            <a:off x="1357290" y="5643578"/>
            <a:ext cx="6572296" cy="928694"/>
          </a:xfrm>
          <a:prstGeom prst="rightArrow">
            <a:avLst/>
          </a:prstGeom>
          <a:solidFill>
            <a:srgbClr val="FFFF00"/>
          </a:solidFill>
          <a:ln w="9525" cap="flat" cmpd="sng" algn="ctr">
            <a:solidFill>
              <a:schemeClr val="tx1"/>
            </a:solidFill>
            <a:prstDash val="solid"/>
            <a:round/>
            <a:headEnd type="none" w="med" len="med"/>
            <a:tailEnd type="none" w="med" len="med"/>
          </a:ln>
          <a:effectLst>
            <a:outerShdw blurRad="50800" dist="38100" dir="13500000" algn="br" rotWithShape="0">
              <a:prstClr val="black">
                <a:alpha val="57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mj-lt"/>
              </a:rPr>
              <a:t>Code development </a:t>
            </a:r>
            <a:endParaRPr kumimoji="0" lang="en-GB" sz="1800" b="0" i="0" u="none" strike="noStrike" cap="none" normalizeH="0" baseline="0" dirty="0" smtClean="0">
              <a:ln>
                <a:noFill/>
              </a:ln>
              <a:solidFill>
                <a:schemeClr val="tx1"/>
              </a:solidFill>
              <a:effectLst/>
              <a:latin typeface="Arial" charset="0"/>
            </a:endParaRPr>
          </a:p>
        </p:txBody>
      </p:sp>
      <p:sp>
        <p:nvSpPr>
          <p:cNvPr id="8" name="TextBox 7"/>
          <p:cNvSpPr txBox="1"/>
          <p:nvPr/>
        </p:nvSpPr>
        <p:spPr bwMode="auto">
          <a:xfrm>
            <a:off x="5929322" y="6273225"/>
            <a:ext cx="2714644" cy="584775"/>
          </a:xfrm>
          <a:prstGeom prst="rect">
            <a:avLst/>
          </a:prstGeom>
          <a:solidFill>
            <a:schemeClr val="bg1"/>
          </a:solidFill>
          <a:ln w="9525">
            <a:solidFill>
              <a:schemeClr val="accent1"/>
            </a:solidFill>
            <a:miter lim="800000"/>
            <a:headEnd/>
            <a:tailEnd/>
          </a:ln>
        </p:spPr>
        <p:txBody>
          <a:bodyPr vert="horz" wrap="square" lIns="91440" tIns="45720" rIns="91440" bIns="45720" numCol="1" rtlCol="0" anchor="ctr" anchorCtr="0" compatLnSpc="1">
            <a:prstTxWarp prst="textNoShape">
              <a:avLst/>
            </a:prstTxWarp>
            <a:spAutoFit/>
          </a:bodyPr>
          <a:lstStyle/>
          <a:p>
            <a:pPr algn="ctr"/>
            <a:r>
              <a:rPr lang="en-GB" sz="1600" b="1" kern="0" dirty="0" smtClean="0">
                <a:solidFill>
                  <a:srgbClr val="4D4D4D"/>
                </a:solidFill>
              </a:rPr>
              <a:t>(or through  Commission comitology proceedings)</a:t>
            </a:r>
            <a:endParaRPr kumimoji="0" lang="en-GB" sz="1600" b="1" i="0" u="none" strike="noStrike" kern="0" cap="none" spc="0" normalizeH="0" baseline="0" noProof="0" dirty="0" smtClean="0">
              <a:ln>
                <a:noFill/>
              </a:ln>
              <a:solidFill>
                <a:srgbClr val="4D4D4D"/>
              </a:solidFill>
              <a:effectLst/>
              <a:uLnTx/>
              <a:uFillTx/>
              <a:latin typeface="+mj-lt"/>
              <a:ea typeface="+mj-ea"/>
              <a:cs typeface="+mj-cs"/>
            </a:endParaRPr>
          </a:p>
        </p:txBody>
      </p:sp>
      <p:sp>
        <p:nvSpPr>
          <p:cNvPr id="9" name="TextBox 8"/>
          <p:cNvSpPr txBox="1"/>
          <p:nvPr/>
        </p:nvSpPr>
        <p:spPr bwMode="auto">
          <a:xfrm>
            <a:off x="7715272" y="5715016"/>
            <a:ext cx="1071570" cy="33855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kern="0" cap="none" spc="0" normalizeH="0" baseline="0" noProof="0" dirty="0" smtClean="0">
                <a:ln>
                  <a:noFill/>
                </a:ln>
                <a:solidFill>
                  <a:srgbClr val="4D4D4D"/>
                </a:solidFill>
                <a:effectLst/>
                <a:uLnTx/>
                <a:uFillTx/>
                <a:latin typeface="+mj-lt"/>
                <a:ea typeface="+mj-ea"/>
                <a:cs typeface="+mj-cs"/>
              </a:rPr>
              <a:t>2012</a:t>
            </a:r>
          </a:p>
        </p:txBody>
      </p:sp>
      <p:sp>
        <p:nvSpPr>
          <p:cNvPr id="10" name="TextBox 9"/>
          <p:cNvSpPr txBox="1"/>
          <p:nvPr/>
        </p:nvSpPr>
        <p:spPr bwMode="auto">
          <a:xfrm>
            <a:off x="285720" y="5806220"/>
            <a:ext cx="1071570" cy="58477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kern="0" cap="none" spc="0" normalizeH="0" baseline="0" noProof="0" dirty="0" smtClean="0">
                <a:ln>
                  <a:noFill/>
                </a:ln>
                <a:solidFill>
                  <a:srgbClr val="4D4D4D"/>
                </a:solidFill>
                <a:effectLst/>
                <a:uLnTx/>
                <a:uFillTx/>
                <a:latin typeface="+mj-lt"/>
                <a:ea typeface="+mj-ea"/>
                <a:cs typeface="+mj-cs"/>
              </a:rPr>
              <a:t>May</a:t>
            </a:r>
            <a:r>
              <a:rPr kumimoji="0" lang="en-GB" sz="1600" b="1" i="0" u="none" strike="noStrike" kern="0" cap="none" spc="0" normalizeH="0" noProof="0" dirty="0" smtClean="0">
                <a:ln>
                  <a:noFill/>
                </a:ln>
                <a:solidFill>
                  <a:srgbClr val="4D4D4D"/>
                </a:solidFill>
                <a:effectLst/>
                <a:uLnTx/>
                <a:uFillTx/>
                <a:latin typeface="+mj-lt"/>
                <a:ea typeface="+mj-ea"/>
                <a:cs typeface="+mj-cs"/>
              </a:rPr>
              <a:t> 2009</a:t>
            </a:r>
            <a:endParaRPr kumimoji="0" lang="en-GB" sz="1600" b="1" i="0" u="none" strike="noStrike" kern="0" cap="none" spc="0" normalizeH="0" baseline="0" noProof="0" dirty="0" smtClean="0">
              <a:ln>
                <a:noFill/>
              </a:ln>
              <a:solidFill>
                <a:srgbClr val="4D4D4D"/>
              </a:solidFill>
              <a:effectLst/>
              <a:uLnTx/>
              <a:uFillTx/>
              <a:latin typeface="+mj-lt"/>
              <a:ea typeface="+mj-ea"/>
              <a:cs typeface="+mj-cs"/>
            </a:endParaRPr>
          </a:p>
        </p:txBody>
      </p:sp>
      <p:sp>
        <p:nvSpPr>
          <p:cNvPr id="11" name="TextBox 10"/>
          <p:cNvSpPr txBox="1"/>
          <p:nvPr/>
        </p:nvSpPr>
        <p:spPr bwMode="auto">
          <a:xfrm>
            <a:off x="357158" y="1136348"/>
            <a:ext cx="8572560" cy="58477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kern="0" cap="none" spc="0" normalizeH="0" baseline="0" noProof="0" dirty="0" smtClean="0">
                <a:ln>
                  <a:noFill/>
                </a:ln>
                <a:solidFill>
                  <a:srgbClr val="4D4D4D"/>
                </a:solidFill>
                <a:effectLst/>
                <a:uLnTx/>
                <a:uFillTx/>
                <a:latin typeface="+mj-lt"/>
                <a:ea typeface="+mj-ea"/>
                <a:cs typeface="+mj-cs"/>
              </a:rPr>
              <a:t>European network codes</a:t>
            </a:r>
          </a:p>
        </p:txBody>
      </p:sp>
      <p:sp>
        <p:nvSpPr>
          <p:cNvPr id="12" name="Rectangle 32"/>
          <p:cNvSpPr>
            <a:spLocks noChangeArrowheads="1"/>
          </p:cNvSpPr>
          <p:nvPr/>
        </p:nvSpPr>
        <p:spPr bwMode="auto">
          <a:xfrm>
            <a:off x="1571604" y="2643182"/>
            <a:ext cx="1021882" cy="276999"/>
          </a:xfrm>
          <a:prstGeom prst="rect">
            <a:avLst/>
          </a:prstGeom>
          <a:solidFill>
            <a:srgbClr val="FFFF99"/>
          </a:solidFill>
          <a:ln w="9525">
            <a:noFill/>
            <a:miter lim="800000"/>
            <a:headEnd/>
            <a:tailEnd/>
          </a:ln>
        </p:spPr>
        <p:txBody>
          <a:bodyPr wrap="none">
            <a:spAutoFit/>
          </a:bodyPr>
          <a:lstStyle/>
          <a:p>
            <a:r>
              <a:rPr lang="de-DE" sz="1050" b="1" dirty="0">
                <a:latin typeface="Calibri" pitchFamily="34" charset="0"/>
              </a:rPr>
              <a:t>Connection</a:t>
            </a:r>
            <a:r>
              <a:rPr lang="de-DE" sz="1200" b="1" dirty="0">
                <a:latin typeface="Calibri" pitchFamily="34" charset="0"/>
              </a:rPr>
              <a:t> FG</a:t>
            </a:r>
            <a:endParaRPr lang="de-DE" sz="1200" dirty="0">
              <a:latin typeface="Calibri" pitchFamily="34" charset="0"/>
            </a:endParaRPr>
          </a:p>
        </p:txBody>
      </p:sp>
      <p:sp>
        <p:nvSpPr>
          <p:cNvPr id="13" name="Rectangle 26"/>
          <p:cNvSpPr>
            <a:spLocks noChangeArrowheads="1"/>
          </p:cNvSpPr>
          <p:nvPr/>
        </p:nvSpPr>
        <p:spPr bwMode="auto">
          <a:xfrm>
            <a:off x="0" y="2643182"/>
            <a:ext cx="1369286" cy="253916"/>
          </a:xfrm>
          <a:prstGeom prst="rect">
            <a:avLst/>
          </a:prstGeom>
          <a:solidFill>
            <a:srgbClr val="FFFF99"/>
          </a:solidFill>
          <a:ln w="9525">
            <a:noFill/>
            <a:miter lim="800000"/>
            <a:headEnd/>
            <a:tailEnd/>
          </a:ln>
        </p:spPr>
        <p:txBody>
          <a:bodyPr wrap="none">
            <a:spAutoFit/>
          </a:bodyPr>
          <a:lstStyle/>
          <a:p>
            <a:r>
              <a:rPr lang="de-DE" sz="1050" b="1" dirty="0">
                <a:latin typeface="Calibri" pitchFamily="34" charset="0"/>
              </a:rPr>
              <a:t>System Operation FG</a:t>
            </a:r>
            <a:endParaRPr lang="de-DE" sz="1050" dirty="0">
              <a:latin typeface="Calibri" pitchFamily="34" charset="0"/>
            </a:endParaRPr>
          </a:p>
        </p:txBody>
      </p:sp>
      <p:sp>
        <p:nvSpPr>
          <p:cNvPr id="14" name="Rectangle 29"/>
          <p:cNvSpPr>
            <a:spLocks noChangeArrowheads="1"/>
          </p:cNvSpPr>
          <p:nvPr/>
        </p:nvSpPr>
        <p:spPr bwMode="auto">
          <a:xfrm>
            <a:off x="3857620" y="2643182"/>
            <a:ext cx="1369286" cy="253916"/>
          </a:xfrm>
          <a:prstGeom prst="rect">
            <a:avLst/>
          </a:prstGeom>
          <a:solidFill>
            <a:srgbClr val="FFFF99"/>
          </a:solidFill>
          <a:ln w="9525">
            <a:noFill/>
            <a:miter lim="800000"/>
            <a:headEnd/>
            <a:tailEnd/>
          </a:ln>
        </p:spPr>
        <p:txBody>
          <a:bodyPr wrap="none">
            <a:spAutoFit/>
          </a:bodyPr>
          <a:lstStyle/>
          <a:p>
            <a:r>
              <a:rPr lang="de-DE" sz="1050" b="1" dirty="0">
                <a:latin typeface="Calibri" pitchFamily="34" charset="0"/>
              </a:rPr>
              <a:t>System Operation FG</a:t>
            </a:r>
            <a:endParaRPr lang="de-DE" sz="1050" dirty="0">
              <a:latin typeface="Calibri" pitchFamily="34" charset="0"/>
            </a:endParaRPr>
          </a:p>
        </p:txBody>
      </p:sp>
      <p:sp>
        <p:nvSpPr>
          <p:cNvPr id="15" name="Rectangle 45"/>
          <p:cNvSpPr>
            <a:spLocks noChangeArrowheads="1"/>
          </p:cNvSpPr>
          <p:nvPr/>
        </p:nvSpPr>
        <p:spPr bwMode="auto">
          <a:xfrm>
            <a:off x="2928926" y="4071943"/>
            <a:ext cx="2000264" cy="276999"/>
          </a:xfrm>
          <a:prstGeom prst="rect">
            <a:avLst/>
          </a:prstGeom>
          <a:solidFill>
            <a:srgbClr val="FFFF99"/>
          </a:solidFill>
          <a:ln w="9525">
            <a:noFill/>
            <a:miter lim="800000"/>
            <a:headEnd/>
            <a:tailEnd/>
          </a:ln>
        </p:spPr>
        <p:txBody>
          <a:bodyPr wrap="square">
            <a:spAutoFit/>
          </a:bodyPr>
          <a:lstStyle/>
          <a:p>
            <a:pPr algn="ctr"/>
            <a:r>
              <a:rPr lang="de-DE" sz="1200" b="1" dirty="0">
                <a:latin typeface="Calibri" pitchFamily="34" charset="0"/>
              </a:rPr>
              <a:t>Wholesale </a:t>
            </a:r>
            <a:r>
              <a:rPr lang="de-DE" sz="1050" b="1" dirty="0">
                <a:latin typeface="Calibri" pitchFamily="34" charset="0"/>
              </a:rPr>
              <a:t>Market</a:t>
            </a:r>
            <a:r>
              <a:rPr lang="de-DE" sz="1200" b="1" dirty="0">
                <a:latin typeface="Calibri" pitchFamily="34" charset="0"/>
              </a:rPr>
              <a:t> </a:t>
            </a:r>
            <a:r>
              <a:rPr lang="de-DE" sz="1200" b="1" dirty="0" smtClean="0">
                <a:latin typeface="Calibri" pitchFamily="34" charset="0"/>
              </a:rPr>
              <a:t>FG</a:t>
            </a:r>
            <a:endParaRPr lang="de-DE" sz="1200" dirty="0">
              <a:latin typeface="Calibri" pitchFamily="34" charset="0"/>
            </a:endParaRPr>
          </a:p>
        </p:txBody>
      </p:sp>
      <p:sp>
        <p:nvSpPr>
          <p:cNvPr id="16" name="Rectangle 23"/>
          <p:cNvSpPr>
            <a:spLocks noChangeArrowheads="1"/>
          </p:cNvSpPr>
          <p:nvPr/>
        </p:nvSpPr>
        <p:spPr bwMode="auto">
          <a:xfrm>
            <a:off x="428596" y="4071942"/>
            <a:ext cx="2071702" cy="253916"/>
          </a:xfrm>
          <a:prstGeom prst="rect">
            <a:avLst/>
          </a:prstGeom>
          <a:solidFill>
            <a:srgbClr val="FFFF99"/>
          </a:solidFill>
          <a:ln w="9525">
            <a:noFill/>
            <a:miter lim="800000"/>
            <a:headEnd/>
            <a:tailEnd/>
          </a:ln>
        </p:spPr>
        <p:txBody>
          <a:bodyPr wrap="square">
            <a:spAutoFit/>
          </a:bodyPr>
          <a:lstStyle/>
          <a:p>
            <a:pPr algn="ctr"/>
            <a:r>
              <a:rPr lang="de-DE" sz="1050" b="1" dirty="0">
                <a:latin typeface="Calibri" pitchFamily="34" charset="0"/>
              </a:rPr>
              <a:t>System Operation FG</a:t>
            </a:r>
            <a:endParaRPr lang="de-DE" sz="1050" dirty="0">
              <a:latin typeface="Calibri" pitchFamily="34" charset="0"/>
            </a:endParaRPr>
          </a:p>
        </p:txBody>
      </p:sp>
      <p:sp>
        <p:nvSpPr>
          <p:cNvPr id="17" name="Rectangle 35"/>
          <p:cNvSpPr>
            <a:spLocks noChangeArrowheads="1"/>
          </p:cNvSpPr>
          <p:nvPr/>
        </p:nvSpPr>
        <p:spPr bwMode="auto">
          <a:xfrm>
            <a:off x="2714612" y="5572140"/>
            <a:ext cx="1231427" cy="253916"/>
          </a:xfrm>
          <a:prstGeom prst="rect">
            <a:avLst/>
          </a:prstGeom>
          <a:solidFill>
            <a:srgbClr val="FFFF99"/>
          </a:solidFill>
          <a:ln w="9525">
            <a:noFill/>
            <a:miter lim="800000"/>
            <a:headEnd/>
            <a:tailEnd/>
          </a:ln>
        </p:spPr>
        <p:txBody>
          <a:bodyPr wrap="none">
            <a:spAutoFit/>
          </a:bodyPr>
          <a:lstStyle/>
          <a:p>
            <a:r>
              <a:rPr lang="de-DE" sz="1050" b="1" dirty="0">
                <a:latin typeface="Calibri" pitchFamily="34" charset="0"/>
              </a:rPr>
              <a:t>European Tariff FG</a:t>
            </a:r>
            <a:endParaRPr lang="de-DE" sz="1050" dirty="0">
              <a:latin typeface="Calibri" pitchFamily="34" charset="0"/>
            </a:endParaRPr>
          </a:p>
        </p:txBody>
      </p:sp>
      <p:sp>
        <p:nvSpPr>
          <p:cNvPr id="18" name="Rectangle 39"/>
          <p:cNvSpPr>
            <a:spLocks noChangeArrowheads="1"/>
          </p:cNvSpPr>
          <p:nvPr/>
        </p:nvSpPr>
        <p:spPr bwMode="auto">
          <a:xfrm>
            <a:off x="0" y="5429264"/>
            <a:ext cx="1473480" cy="253916"/>
          </a:xfrm>
          <a:prstGeom prst="rect">
            <a:avLst/>
          </a:prstGeom>
          <a:solidFill>
            <a:srgbClr val="FFFF99"/>
          </a:solidFill>
          <a:ln w="9525">
            <a:noFill/>
            <a:miter lim="800000"/>
            <a:headEnd/>
            <a:tailEnd/>
          </a:ln>
        </p:spPr>
        <p:txBody>
          <a:bodyPr wrap="none">
            <a:spAutoFit/>
          </a:bodyPr>
          <a:lstStyle/>
          <a:p>
            <a:r>
              <a:rPr lang="de-DE" sz="1050" b="1" dirty="0">
                <a:latin typeface="Calibri" pitchFamily="34" charset="0"/>
              </a:rPr>
              <a:t>Market Information FG</a:t>
            </a:r>
            <a:endParaRPr lang="de-DE" sz="1050" dirty="0">
              <a:latin typeface="Calibri" pitchFamily="34" charset="0"/>
            </a:endParaRPr>
          </a:p>
        </p:txBody>
      </p:sp>
      <p:sp>
        <p:nvSpPr>
          <p:cNvPr id="19" name="Rectangle 42"/>
          <p:cNvSpPr>
            <a:spLocks noChangeArrowheads="1"/>
          </p:cNvSpPr>
          <p:nvPr/>
        </p:nvSpPr>
        <p:spPr bwMode="auto">
          <a:xfrm>
            <a:off x="1571604" y="5429264"/>
            <a:ext cx="902811" cy="253916"/>
          </a:xfrm>
          <a:prstGeom prst="rect">
            <a:avLst/>
          </a:prstGeom>
          <a:solidFill>
            <a:srgbClr val="FFFF99"/>
          </a:solidFill>
          <a:ln w="9525">
            <a:noFill/>
            <a:miter lim="800000"/>
            <a:headEnd/>
            <a:tailEnd/>
          </a:ln>
        </p:spPr>
        <p:txBody>
          <a:bodyPr wrap="none">
            <a:spAutoFit/>
          </a:bodyPr>
          <a:lstStyle/>
          <a:p>
            <a:r>
              <a:rPr lang="de-DE" sz="1050" b="1" dirty="0">
                <a:latin typeface="Calibri" pitchFamily="34" charset="0"/>
              </a:rPr>
              <a:t>Balancing FG</a:t>
            </a:r>
            <a:endParaRPr lang="de-DE" sz="105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00108"/>
            <a:ext cx="8229600" cy="785818"/>
          </a:xfrm>
        </p:spPr>
        <p:txBody>
          <a:bodyPr/>
          <a:lstStyle/>
          <a:p>
            <a:r>
              <a:rPr lang="en-GB" dirty="0" smtClean="0"/>
              <a:t>Process for Network Codes development</a:t>
            </a:r>
            <a:endParaRPr lang="en-GB" dirty="0"/>
          </a:p>
        </p:txBody>
      </p:sp>
      <p:sp>
        <p:nvSpPr>
          <p:cNvPr id="7" name="TextBox 6"/>
          <p:cNvSpPr txBox="1"/>
          <p:nvPr/>
        </p:nvSpPr>
        <p:spPr bwMode="auto">
          <a:xfrm>
            <a:off x="1357290" y="1785926"/>
            <a:ext cx="1000132" cy="27699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kern="0" cap="none" spc="0" normalizeH="0" baseline="0" noProof="0" dirty="0" smtClean="0">
                <a:ln>
                  <a:noFill/>
                </a:ln>
                <a:solidFill>
                  <a:srgbClr val="4D4D4D"/>
                </a:solidFill>
                <a:effectLst/>
                <a:uLnTx/>
                <a:uFillTx/>
                <a:latin typeface="+mn-lt"/>
                <a:ea typeface="+mj-ea"/>
                <a:cs typeface="+mj-cs"/>
              </a:rPr>
              <a:t>ENTSO</a:t>
            </a:r>
          </a:p>
        </p:txBody>
      </p:sp>
      <p:sp>
        <p:nvSpPr>
          <p:cNvPr id="8" name="Flowchart: Document 7"/>
          <p:cNvSpPr/>
          <p:nvPr/>
        </p:nvSpPr>
        <p:spPr bwMode="auto">
          <a:xfrm>
            <a:off x="1285852" y="2071678"/>
            <a:ext cx="1143008" cy="500066"/>
          </a:xfrm>
          <a:prstGeom prst="flowChartDocumen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b="1" dirty="0" smtClean="0">
                <a:latin typeface="+mn-lt"/>
              </a:rPr>
              <a:t>ENTSO Work Programme</a:t>
            </a:r>
          </a:p>
        </p:txBody>
      </p:sp>
      <p:sp>
        <p:nvSpPr>
          <p:cNvPr id="9" name="TextBox 8"/>
          <p:cNvSpPr txBox="1"/>
          <p:nvPr/>
        </p:nvSpPr>
        <p:spPr bwMode="auto">
          <a:xfrm>
            <a:off x="3500430" y="1785926"/>
            <a:ext cx="1285884" cy="27699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gn="ctr"/>
            <a:r>
              <a:rPr lang="en-GB" sz="1200" b="1" dirty="0" smtClean="0">
                <a:latin typeface="+mn-lt"/>
              </a:rPr>
              <a:t>Commission</a:t>
            </a:r>
          </a:p>
        </p:txBody>
      </p:sp>
      <p:sp>
        <p:nvSpPr>
          <p:cNvPr id="10" name="TextBox 9"/>
          <p:cNvSpPr txBox="1"/>
          <p:nvPr/>
        </p:nvSpPr>
        <p:spPr bwMode="auto">
          <a:xfrm>
            <a:off x="6000760" y="1785926"/>
            <a:ext cx="1285884" cy="27699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kern="0" cap="none" spc="0" normalizeH="0" baseline="0" noProof="0" dirty="0" smtClean="0">
                <a:ln>
                  <a:noFill/>
                </a:ln>
                <a:solidFill>
                  <a:srgbClr val="4D4D4D"/>
                </a:solidFill>
                <a:effectLst/>
                <a:uLnTx/>
                <a:uFillTx/>
                <a:latin typeface="+mn-lt"/>
                <a:ea typeface="+mj-ea"/>
                <a:cs typeface="+mj-cs"/>
              </a:rPr>
              <a:t>Agency</a:t>
            </a:r>
          </a:p>
        </p:txBody>
      </p:sp>
      <p:sp>
        <p:nvSpPr>
          <p:cNvPr id="11" name="Flowchart: Decision 10"/>
          <p:cNvSpPr/>
          <p:nvPr/>
        </p:nvSpPr>
        <p:spPr bwMode="auto">
          <a:xfrm>
            <a:off x="5857884" y="2071678"/>
            <a:ext cx="1500198" cy="428628"/>
          </a:xfrm>
          <a:prstGeom prst="flowChartDecisi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b="1" dirty="0" smtClean="0">
                <a:latin typeface="+mn-lt"/>
              </a:rPr>
              <a:t>Agency</a:t>
            </a:r>
          </a:p>
        </p:txBody>
      </p:sp>
      <p:cxnSp>
        <p:nvCxnSpPr>
          <p:cNvPr id="17" name="Straight Arrow Connector 16"/>
          <p:cNvCxnSpPr/>
          <p:nvPr/>
        </p:nvCxnSpPr>
        <p:spPr bwMode="auto">
          <a:xfrm rot="5400000">
            <a:off x="3929852" y="2356636"/>
            <a:ext cx="285752"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Flowchart: Decision 17"/>
          <p:cNvSpPr/>
          <p:nvPr/>
        </p:nvSpPr>
        <p:spPr bwMode="auto">
          <a:xfrm>
            <a:off x="3000364" y="2571744"/>
            <a:ext cx="2143140" cy="500066"/>
          </a:xfrm>
          <a:prstGeom prst="flowChartDecisi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b="1" dirty="0" smtClean="0">
                <a:latin typeface="+mn-lt"/>
              </a:rPr>
              <a:t>Commission</a:t>
            </a:r>
            <a:endParaRPr kumimoji="0" lang="en-GB" sz="1000" b="0" i="0" u="none" strike="noStrike" cap="none" normalizeH="0" baseline="0" dirty="0" smtClean="0">
              <a:ln>
                <a:noFill/>
              </a:ln>
              <a:solidFill>
                <a:schemeClr val="tx1"/>
              </a:solidFill>
              <a:effectLst/>
              <a:latin typeface="+mn-lt"/>
            </a:endParaRPr>
          </a:p>
        </p:txBody>
      </p:sp>
      <p:sp>
        <p:nvSpPr>
          <p:cNvPr id="19" name="Flowchart: Process 18"/>
          <p:cNvSpPr/>
          <p:nvPr/>
        </p:nvSpPr>
        <p:spPr bwMode="auto">
          <a:xfrm>
            <a:off x="5786446" y="2928934"/>
            <a:ext cx="1571636" cy="571504"/>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b="1" dirty="0" smtClean="0">
                <a:latin typeface="+mn-lt"/>
              </a:rPr>
              <a:t>Preparation of</a:t>
            </a:r>
          </a:p>
          <a:p>
            <a:pPr algn="ctr"/>
            <a:r>
              <a:rPr lang="en-GB" sz="1000" b="1" dirty="0" smtClean="0">
                <a:latin typeface="+mn-lt"/>
              </a:rPr>
              <a:t>framework</a:t>
            </a:r>
          </a:p>
          <a:p>
            <a:pPr algn="ctr"/>
            <a:r>
              <a:rPr lang="en-GB" sz="1000" b="1" dirty="0" smtClean="0">
                <a:latin typeface="+mn-lt"/>
              </a:rPr>
              <a:t>guidelines</a:t>
            </a:r>
          </a:p>
        </p:txBody>
      </p:sp>
      <p:sp>
        <p:nvSpPr>
          <p:cNvPr id="20" name="Flowchart: Document 19"/>
          <p:cNvSpPr/>
          <p:nvPr/>
        </p:nvSpPr>
        <p:spPr bwMode="auto">
          <a:xfrm>
            <a:off x="5786446" y="3786190"/>
            <a:ext cx="1571636" cy="428628"/>
          </a:xfrm>
          <a:prstGeom prst="flowChartDocumen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b="1" dirty="0" smtClean="0">
                <a:latin typeface="+mn-lt"/>
              </a:rPr>
              <a:t>Framework</a:t>
            </a:r>
          </a:p>
          <a:p>
            <a:pPr algn="ctr"/>
            <a:r>
              <a:rPr lang="en-GB" sz="1000" b="1" dirty="0" smtClean="0">
                <a:latin typeface="+mn-lt"/>
              </a:rPr>
              <a:t>guidelines</a:t>
            </a:r>
          </a:p>
        </p:txBody>
      </p:sp>
      <p:cxnSp>
        <p:nvCxnSpPr>
          <p:cNvPr id="22" name="Straight Arrow Connector 21"/>
          <p:cNvCxnSpPr>
            <a:stCxn id="19" idx="2"/>
          </p:cNvCxnSpPr>
          <p:nvPr/>
        </p:nvCxnSpPr>
        <p:spPr bwMode="auto">
          <a:xfrm rot="5400000">
            <a:off x="6429388" y="3643314"/>
            <a:ext cx="285752"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Connector 23"/>
          <p:cNvCxnSpPr/>
          <p:nvPr/>
        </p:nvCxnSpPr>
        <p:spPr bwMode="auto">
          <a:xfrm>
            <a:off x="2428860" y="2214554"/>
            <a:ext cx="3429024" cy="3571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Flowchart: Decision 35"/>
          <p:cNvSpPr/>
          <p:nvPr/>
        </p:nvSpPr>
        <p:spPr bwMode="auto">
          <a:xfrm>
            <a:off x="5857884" y="4500570"/>
            <a:ext cx="1428760" cy="500066"/>
          </a:xfrm>
          <a:prstGeom prst="flowChartDecisi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b="1" dirty="0" smtClean="0">
                <a:latin typeface="+mn-lt"/>
              </a:rPr>
              <a:t>Agency</a:t>
            </a:r>
          </a:p>
        </p:txBody>
      </p:sp>
      <p:sp>
        <p:nvSpPr>
          <p:cNvPr id="37" name="Flowchart: Decision 36"/>
          <p:cNvSpPr/>
          <p:nvPr/>
        </p:nvSpPr>
        <p:spPr bwMode="auto">
          <a:xfrm>
            <a:off x="3000364" y="4143380"/>
            <a:ext cx="2143140" cy="500066"/>
          </a:xfrm>
          <a:prstGeom prst="flowChartDecisi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b="1" dirty="0" smtClean="0">
                <a:latin typeface="+mn-lt"/>
              </a:rPr>
              <a:t>Commission</a:t>
            </a:r>
          </a:p>
        </p:txBody>
      </p:sp>
      <p:sp>
        <p:nvSpPr>
          <p:cNvPr id="62" name="Flowchart: Process 61"/>
          <p:cNvSpPr/>
          <p:nvPr/>
        </p:nvSpPr>
        <p:spPr bwMode="auto">
          <a:xfrm>
            <a:off x="1071538" y="3929066"/>
            <a:ext cx="1357322" cy="428628"/>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b="1" dirty="0" smtClean="0">
                <a:latin typeface="+mn-lt"/>
              </a:rPr>
              <a:t>Preparation of</a:t>
            </a:r>
          </a:p>
          <a:p>
            <a:pPr algn="ctr"/>
            <a:r>
              <a:rPr lang="en-GB" sz="1000" b="1" dirty="0" smtClean="0">
                <a:latin typeface="+mn-lt"/>
              </a:rPr>
              <a:t>network codes</a:t>
            </a:r>
          </a:p>
        </p:txBody>
      </p:sp>
      <p:cxnSp>
        <p:nvCxnSpPr>
          <p:cNvPr id="64" name="Straight Arrow Connector 63"/>
          <p:cNvCxnSpPr>
            <a:stCxn id="62" idx="2"/>
          </p:cNvCxnSpPr>
          <p:nvPr/>
        </p:nvCxnSpPr>
        <p:spPr bwMode="auto">
          <a:xfrm rot="16200000" flipH="1">
            <a:off x="1660900" y="4446992"/>
            <a:ext cx="214316" cy="357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9" name="Flowchart: Document 68"/>
          <p:cNvSpPr/>
          <p:nvPr/>
        </p:nvSpPr>
        <p:spPr bwMode="auto">
          <a:xfrm>
            <a:off x="1142976" y="4572008"/>
            <a:ext cx="1357322" cy="285752"/>
          </a:xfrm>
          <a:prstGeom prst="flowChartDocumen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000" b="1" dirty="0" smtClean="0">
                <a:latin typeface="+mn-lt"/>
              </a:rPr>
              <a:t>Draft code</a:t>
            </a:r>
          </a:p>
        </p:txBody>
      </p:sp>
      <p:cxnSp>
        <p:nvCxnSpPr>
          <p:cNvPr id="81" name="Straight Arrow Connector 80"/>
          <p:cNvCxnSpPr>
            <a:stCxn id="69" idx="3"/>
            <a:endCxn id="36" idx="1"/>
          </p:cNvCxnSpPr>
          <p:nvPr/>
        </p:nvCxnSpPr>
        <p:spPr bwMode="auto">
          <a:xfrm>
            <a:off x="2500298" y="4714884"/>
            <a:ext cx="3357586" cy="357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2" name="Flowchart: Decision 81"/>
          <p:cNvSpPr/>
          <p:nvPr/>
        </p:nvSpPr>
        <p:spPr bwMode="auto">
          <a:xfrm>
            <a:off x="2928926" y="4929198"/>
            <a:ext cx="2143140" cy="428628"/>
          </a:xfrm>
          <a:prstGeom prst="flowChartDecisi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b="1" dirty="0" smtClean="0">
                <a:latin typeface="+mn-lt"/>
              </a:rPr>
              <a:t>Commission</a:t>
            </a:r>
            <a:endParaRPr kumimoji="0" lang="en-GB" sz="1000" b="0" i="0" u="none" strike="noStrike" cap="none" normalizeH="0" baseline="0" dirty="0" smtClean="0">
              <a:ln>
                <a:noFill/>
              </a:ln>
              <a:solidFill>
                <a:schemeClr val="tx1"/>
              </a:solidFill>
              <a:effectLst/>
              <a:latin typeface="+mn-lt"/>
            </a:endParaRPr>
          </a:p>
        </p:txBody>
      </p:sp>
      <p:sp>
        <p:nvSpPr>
          <p:cNvPr id="83" name="Flowchart: Process 82"/>
          <p:cNvSpPr/>
          <p:nvPr/>
        </p:nvSpPr>
        <p:spPr bwMode="auto">
          <a:xfrm>
            <a:off x="3000364" y="5572140"/>
            <a:ext cx="2000264" cy="285752"/>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b="1" dirty="0" err="1" smtClean="0">
                <a:latin typeface="+mn-lt"/>
              </a:rPr>
              <a:t>Comitology</a:t>
            </a:r>
            <a:endParaRPr lang="en-GB" sz="1000" b="1" dirty="0" smtClean="0">
              <a:latin typeface="+mn-lt"/>
            </a:endParaRPr>
          </a:p>
        </p:txBody>
      </p:sp>
      <p:sp>
        <p:nvSpPr>
          <p:cNvPr id="85" name="Flowchart: Document 84"/>
          <p:cNvSpPr/>
          <p:nvPr/>
        </p:nvSpPr>
        <p:spPr bwMode="auto">
          <a:xfrm>
            <a:off x="3000364" y="6000768"/>
            <a:ext cx="2000264" cy="428628"/>
          </a:xfrm>
          <a:prstGeom prst="flowChartDocumen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000" b="1" dirty="0" smtClean="0">
                <a:latin typeface="+mn-lt"/>
              </a:rPr>
              <a:t>Legally binding</a:t>
            </a:r>
          </a:p>
          <a:p>
            <a:pPr algn="ctr"/>
            <a:r>
              <a:rPr lang="en-GB" sz="1000" b="1" dirty="0" smtClean="0">
                <a:latin typeface="+mn-lt"/>
              </a:rPr>
              <a:t>codes</a:t>
            </a:r>
          </a:p>
        </p:txBody>
      </p:sp>
      <p:cxnSp>
        <p:nvCxnSpPr>
          <p:cNvPr id="87" name="Straight Arrow Connector 86"/>
          <p:cNvCxnSpPr/>
          <p:nvPr/>
        </p:nvCxnSpPr>
        <p:spPr bwMode="auto">
          <a:xfrm flipV="1">
            <a:off x="5072066" y="5857892"/>
            <a:ext cx="1285884" cy="3571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8" name="Flowchart: Process 87"/>
          <p:cNvSpPr/>
          <p:nvPr/>
        </p:nvSpPr>
        <p:spPr bwMode="auto">
          <a:xfrm>
            <a:off x="6429388" y="5286388"/>
            <a:ext cx="1143008" cy="1000132"/>
          </a:xfrm>
          <a:prstGeom prst="flowChartProcess">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400" b="1" dirty="0" smtClean="0">
                <a:solidFill>
                  <a:srgbClr val="FF0000"/>
                </a:solidFill>
                <a:latin typeface="+mn-lt"/>
              </a:rPr>
              <a:t>Industry Codes</a:t>
            </a:r>
          </a:p>
          <a:p>
            <a:r>
              <a:rPr lang="en-GB" sz="1400" b="1" dirty="0" smtClean="0">
                <a:solidFill>
                  <a:srgbClr val="FF0000"/>
                </a:solidFill>
                <a:latin typeface="+mn-lt"/>
              </a:rPr>
              <a:t>impact &amp; changes</a:t>
            </a:r>
            <a:endParaRPr lang="en-GB" sz="1400" b="1" dirty="0">
              <a:solidFill>
                <a:srgbClr val="FF0000"/>
              </a:solidFill>
              <a:latin typeface="+mn-lt"/>
            </a:endParaRPr>
          </a:p>
        </p:txBody>
      </p:sp>
      <p:cxnSp>
        <p:nvCxnSpPr>
          <p:cNvPr id="90" name="Straight Arrow Connector 89"/>
          <p:cNvCxnSpPr>
            <a:stCxn id="82" idx="2"/>
          </p:cNvCxnSpPr>
          <p:nvPr/>
        </p:nvCxnSpPr>
        <p:spPr bwMode="auto">
          <a:xfrm rot="5400000">
            <a:off x="3893339" y="5464983"/>
            <a:ext cx="21431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9" name="Straight Arrow Connector 98"/>
          <p:cNvCxnSpPr>
            <a:stCxn id="83" idx="2"/>
            <a:endCxn id="85" idx="0"/>
          </p:cNvCxnSpPr>
          <p:nvPr/>
        </p:nvCxnSpPr>
        <p:spPr bwMode="auto">
          <a:xfrm rot="5400000">
            <a:off x="3929058" y="5929330"/>
            <a:ext cx="14287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1" name="Straight Connector 100"/>
          <p:cNvCxnSpPr>
            <a:stCxn id="18" idx="3"/>
          </p:cNvCxnSpPr>
          <p:nvPr/>
        </p:nvCxnSpPr>
        <p:spPr bwMode="auto">
          <a:xfrm>
            <a:off x="5143504" y="2821777"/>
            <a:ext cx="357190" cy="3571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 name="Straight Connector 102"/>
          <p:cNvCxnSpPr/>
          <p:nvPr/>
        </p:nvCxnSpPr>
        <p:spPr bwMode="auto">
          <a:xfrm rot="5400000">
            <a:off x="4071934" y="4286256"/>
            <a:ext cx="2857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 name="Straight Arrow Connector 106"/>
          <p:cNvCxnSpPr/>
          <p:nvPr/>
        </p:nvCxnSpPr>
        <p:spPr bwMode="auto">
          <a:xfrm rot="10800000">
            <a:off x="5072066" y="5715016"/>
            <a:ext cx="42862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9" name="Straight Connector 108"/>
          <p:cNvCxnSpPr>
            <a:stCxn id="36" idx="2"/>
          </p:cNvCxnSpPr>
          <p:nvPr/>
        </p:nvCxnSpPr>
        <p:spPr bwMode="auto">
          <a:xfrm rot="5400000">
            <a:off x="6500826" y="5072074"/>
            <a:ext cx="1428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rot="10800000">
            <a:off x="5214942" y="5143512"/>
            <a:ext cx="135732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rot="5400000" flipH="1" flipV="1">
            <a:off x="5072066" y="5000636"/>
            <a:ext cx="28575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6" name="Straight Connector 115"/>
          <p:cNvCxnSpPr/>
          <p:nvPr/>
        </p:nvCxnSpPr>
        <p:spPr bwMode="auto">
          <a:xfrm rot="10800000">
            <a:off x="4000496" y="4857760"/>
            <a:ext cx="121444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Straight Arrow Connector 119"/>
          <p:cNvCxnSpPr>
            <a:endCxn id="82" idx="0"/>
          </p:cNvCxnSpPr>
          <p:nvPr/>
        </p:nvCxnSpPr>
        <p:spPr bwMode="auto">
          <a:xfrm rot="5400000">
            <a:off x="3964777" y="4893479"/>
            <a:ext cx="7143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3" name="Straight Connector 122"/>
          <p:cNvCxnSpPr>
            <a:stCxn id="37" idx="1"/>
          </p:cNvCxnSpPr>
          <p:nvPr/>
        </p:nvCxnSpPr>
        <p:spPr bwMode="auto">
          <a:xfrm rot="10800000">
            <a:off x="2643174" y="4357695"/>
            <a:ext cx="357190" cy="3571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8" name="Straight Connector 127"/>
          <p:cNvCxnSpPr/>
          <p:nvPr/>
        </p:nvCxnSpPr>
        <p:spPr bwMode="auto">
          <a:xfrm rot="5400000" flipH="1" flipV="1">
            <a:off x="2285984" y="4000504"/>
            <a:ext cx="7143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rot="10800000">
            <a:off x="1714480" y="3643314"/>
            <a:ext cx="92869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2" name="Straight Arrow Connector 131"/>
          <p:cNvCxnSpPr/>
          <p:nvPr/>
        </p:nvCxnSpPr>
        <p:spPr bwMode="auto">
          <a:xfrm rot="5400000">
            <a:off x="1571604" y="3786190"/>
            <a:ext cx="285752"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8" name="Straight Connector 137"/>
          <p:cNvCxnSpPr>
            <a:stCxn id="20" idx="2"/>
          </p:cNvCxnSpPr>
          <p:nvPr/>
        </p:nvCxnSpPr>
        <p:spPr bwMode="auto">
          <a:xfrm rot="5400000">
            <a:off x="6522377" y="4236368"/>
            <a:ext cx="9977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Connector 139"/>
          <p:cNvCxnSpPr/>
          <p:nvPr/>
        </p:nvCxnSpPr>
        <p:spPr bwMode="auto">
          <a:xfrm rot="10800000">
            <a:off x="5214942" y="4286256"/>
            <a:ext cx="135732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2" name="Straight Connector 141"/>
          <p:cNvCxnSpPr/>
          <p:nvPr/>
        </p:nvCxnSpPr>
        <p:spPr bwMode="auto">
          <a:xfrm rot="5400000" flipH="1" flipV="1">
            <a:off x="5072066" y="4143380"/>
            <a:ext cx="28575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Straight Connector 143"/>
          <p:cNvCxnSpPr/>
          <p:nvPr/>
        </p:nvCxnSpPr>
        <p:spPr bwMode="auto">
          <a:xfrm rot="10800000">
            <a:off x="4071934" y="4000504"/>
            <a:ext cx="114300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Straight Arrow Connector 145"/>
          <p:cNvCxnSpPr>
            <a:endCxn id="37" idx="0"/>
          </p:cNvCxnSpPr>
          <p:nvPr/>
        </p:nvCxnSpPr>
        <p:spPr bwMode="auto">
          <a:xfrm rot="5400000">
            <a:off x="4000496" y="4071942"/>
            <a:ext cx="14287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8" name="Straight Connector 147"/>
          <p:cNvCxnSpPr>
            <a:stCxn id="18" idx="2"/>
          </p:cNvCxnSpPr>
          <p:nvPr/>
        </p:nvCxnSpPr>
        <p:spPr bwMode="auto">
          <a:xfrm rot="5400000">
            <a:off x="3964777" y="3178967"/>
            <a:ext cx="2143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0" name="Straight Connector 149"/>
          <p:cNvCxnSpPr/>
          <p:nvPr/>
        </p:nvCxnSpPr>
        <p:spPr bwMode="auto">
          <a:xfrm>
            <a:off x="4071934" y="3286124"/>
            <a:ext cx="15716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2" name="Straight Connector 151"/>
          <p:cNvCxnSpPr/>
          <p:nvPr/>
        </p:nvCxnSpPr>
        <p:spPr bwMode="auto">
          <a:xfrm rot="5400000" flipH="1" flipV="1">
            <a:off x="5357818" y="3000372"/>
            <a:ext cx="5715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4" name="Straight Connector 153"/>
          <p:cNvCxnSpPr/>
          <p:nvPr/>
        </p:nvCxnSpPr>
        <p:spPr bwMode="auto">
          <a:xfrm>
            <a:off x="5643570" y="2714620"/>
            <a:ext cx="92869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6" name="Straight Arrow Connector 155"/>
          <p:cNvCxnSpPr>
            <a:endCxn id="19" idx="0"/>
          </p:cNvCxnSpPr>
          <p:nvPr/>
        </p:nvCxnSpPr>
        <p:spPr bwMode="auto">
          <a:xfrm rot="5400000">
            <a:off x="6465107" y="2821777"/>
            <a:ext cx="21431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0" name="Straight Connector 159"/>
          <p:cNvCxnSpPr>
            <a:stCxn id="37" idx="3"/>
          </p:cNvCxnSpPr>
          <p:nvPr/>
        </p:nvCxnSpPr>
        <p:spPr bwMode="auto">
          <a:xfrm>
            <a:off x="5143504" y="4393413"/>
            <a:ext cx="142876" cy="3571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2" name="Straight Connector 161"/>
          <p:cNvCxnSpPr/>
          <p:nvPr/>
        </p:nvCxnSpPr>
        <p:spPr bwMode="auto">
          <a:xfrm rot="5400000">
            <a:off x="4643438" y="5072074"/>
            <a:ext cx="12858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5" name="Right Bracket 164"/>
          <p:cNvSpPr/>
          <p:nvPr/>
        </p:nvSpPr>
        <p:spPr bwMode="auto">
          <a:xfrm>
            <a:off x="7500958" y="2214554"/>
            <a:ext cx="428628" cy="1571636"/>
          </a:xfrm>
          <a:prstGeom prst="righ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6" name="TextBox 165"/>
          <p:cNvSpPr txBox="1"/>
          <p:nvPr/>
        </p:nvSpPr>
        <p:spPr bwMode="auto">
          <a:xfrm>
            <a:off x="8001024" y="2681866"/>
            <a:ext cx="857256" cy="61555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kern="0" cap="none" spc="0" normalizeH="0" baseline="0" noProof="0" dirty="0" smtClean="0">
                <a:ln>
                  <a:noFill/>
                </a:ln>
                <a:solidFill>
                  <a:srgbClr val="4D4D4D"/>
                </a:solidFill>
                <a:effectLst/>
                <a:uLnTx/>
                <a:uFillTx/>
                <a:latin typeface="+mn-lt"/>
                <a:ea typeface="+mj-ea"/>
                <a:cs typeface="+mj-cs"/>
              </a:rPr>
              <a:t>6 months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kern="0" cap="none" spc="0" normalizeH="0" baseline="0" noProof="0" dirty="0" smtClean="0">
              <a:ln>
                <a:noFill/>
              </a:ln>
              <a:solidFill>
                <a:srgbClr val="4D4D4D"/>
              </a:solidFill>
              <a:effectLst/>
              <a:uLnTx/>
              <a:uFillTx/>
              <a:latin typeface="+mn-lt"/>
              <a:ea typeface="+mj-ea"/>
              <a:cs typeface="+mj-cs"/>
            </a:endParaRPr>
          </a:p>
        </p:txBody>
      </p:sp>
      <p:sp>
        <p:nvSpPr>
          <p:cNvPr id="167" name="Right Bracket 166"/>
          <p:cNvSpPr/>
          <p:nvPr/>
        </p:nvSpPr>
        <p:spPr bwMode="auto">
          <a:xfrm>
            <a:off x="7500958" y="4000504"/>
            <a:ext cx="428628" cy="785818"/>
          </a:xfrm>
          <a:prstGeom prst="righ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8" name="TextBox 167"/>
          <p:cNvSpPr txBox="1"/>
          <p:nvPr/>
        </p:nvSpPr>
        <p:spPr bwMode="auto">
          <a:xfrm>
            <a:off x="8001024" y="4143380"/>
            <a:ext cx="857256" cy="46166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kern="0" cap="none" spc="0" normalizeH="0" baseline="0" noProof="0" dirty="0" smtClean="0">
                <a:ln>
                  <a:noFill/>
                </a:ln>
                <a:solidFill>
                  <a:srgbClr val="4D4D4D"/>
                </a:solidFill>
                <a:effectLst/>
                <a:uLnTx/>
                <a:uFillTx/>
                <a:latin typeface="+mn-lt"/>
                <a:ea typeface="+mj-ea"/>
                <a:cs typeface="+mj-cs"/>
              </a:rPr>
              <a:t>12 months</a:t>
            </a:r>
          </a:p>
        </p:txBody>
      </p:sp>
      <p:sp>
        <p:nvSpPr>
          <p:cNvPr id="169" name="Right Bracket 168"/>
          <p:cNvSpPr/>
          <p:nvPr/>
        </p:nvSpPr>
        <p:spPr bwMode="auto">
          <a:xfrm>
            <a:off x="7572396" y="4857760"/>
            <a:ext cx="357190" cy="1500198"/>
          </a:xfrm>
          <a:prstGeom prst="righ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70" name="TextBox 169"/>
          <p:cNvSpPr txBox="1"/>
          <p:nvPr/>
        </p:nvSpPr>
        <p:spPr bwMode="auto">
          <a:xfrm>
            <a:off x="8072462" y="5412745"/>
            <a:ext cx="857256" cy="46166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gn="ctr"/>
            <a:r>
              <a:rPr lang="en-GB" sz="1200" b="1" kern="0" dirty="0" smtClean="0">
                <a:solidFill>
                  <a:srgbClr val="4D4D4D"/>
                </a:solidFill>
                <a:latin typeface="+mn-lt"/>
              </a:rPr>
              <a:t>6 months</a:t>
            </a:r>
          </a:p>
        </p:txBody>
      </p:sp>
      <p:sp>
        <p:nvSpPr>
          <p:cNvPr id="171" name="TextBox 170"/>
          <p:cNvSpPr txBox="1"/>
          <p:nvPr/>
        </p:nvSpPr>
        <p:spPr bwMode="auto">
          <a:xfrm>
            <a:off x="142844" y="5529785"/>
            <a:ext cx="1857388" cy="58477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kern="0" cap="none" spc="0" normalizeH="0" baseline="0" noProof="0" dirty="0" smtClean="0">
                <a:ln>
                  <a:noFill/>
                </a:ln>
                <a:solidFill>
                  <a:srgbClr val="FF0000"/>
                </a:solidFill>
                <a:effectLst/>
                <a:uLnTx/>
                <a:uFillTx/>
                <a:latin typeface="+mn-lt"/>
                <a:ea typeface="+mj-ea"/>
                <a:cs typeface="+mj-cs"/>
              </a:rPr>
              <a:t>First Network Codes: 2012+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6"/>
            <a:ext cx="8229600" cy="517513"/>
          </a:xfrm>
        </p:spPr>
        <p:txBody>
          <a:bodyPr/>
          <a:lstStyle/>
          <a:p>
            <a:r>
              <a:rPr lang="en-GB" sz="3200" dirty="0" smtClean="0"/>
              <a:t>Unbundling</a:t>
            </a:r>
            <a:endParaRPr lang="en-GB" sz="3200" dirty="0"/>
          </a:p>
        </p:txBody>
      </p:sp>
      <p:graphicFrame>
        <p:nvGraphicFramePr>
          <p:cNvPr id="4" name="Content Placeholder 3"/>
          <p:cNvGraphicFramePr>
            <a:graphicFrameLocks noGrp="1"/>
          </p:cNvGraphicFramePr>
          <p:nvPr>
            <p:ph idx="1"/>
          </p:nvPr>
        </p:nvGraphicFramePr>
        <p:xfrm>
          <a:off x="500034" y="2428868"/>
          <a:ext cx="8286808" cy="400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bwMode="auto">
          <a:xfrm>
            <a:off x="357158" y="1714488"/>
            <a:ext cx="8429684" cy="70788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kern="0" cap="none" spc="0" normalizeH="0" baseline="0" noProof="0" dirty="0" smtClean="0">
                <a:ln>
                  <a:noFill/>
                </a:ln>
                <a:solidFill>
                  <a:srgbClr val="4D4D4D"/>
                </a:solidFill>
                <a:effectLst/>
                <a:uLnTx/>
                <a:uFillTx/>
                <a:latin typeface="+mj-lt"/>
                <a:ea typeface="+mj-ea"/>
                <a:cs typeface="+mj-cs"/>
              </a:rPr>
              <a:t>We</a:t>
            </a:r>
            <a:r>
              <a:rPr kumimoji="0" lang="en-GB" sz="2000" b="1" i="0" u="none" strike="noStrike" kern="0" cap="none" spc="0" normalizeH="0" noProof="0" dirty="0" smtClean="0">
                <a:ln>
                  <a:noFill/>
                </a:ln>
                <a:solidFill>
                  <a:srgbClr val="4D4D4D"/>
                </a:solidFill>
                <a:effectLst/>
                <a:uLnTx/>
                <a:uFillTx/>
                <a:latin typeface="+mj-lt"/>
                <a:ea typeface="+mj-ea"/>
                <a:cs typeface="+mj-cs"/>
              </a:rPr>
              <a:t> are required to certify TSOs according to one of the options…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National Regulatory Authorities (NRAs)</a:t>
            </a:r>
            <a:endParaRPr lang="en-GB" sz="3200" dirty="0"/>
          </a:p>
        </p:txBody>
      </p:sp>
      <p:sp>
        <p:nvSpPr>
          <p:cNvPr id="3" name="Content Placeholder 2"/>
          <p:cNvSpPr>
            <a:spLocks noGrp="1"/>
          </p:cNvSpPr>
          <p:nvPr>
            <p:ph idx="1"/>
          </p:nvPr>
        </p:nvSpPr>
        <p:spPr>
          <a:xfrm>
            <a:off x="500034" y="2428868"/>
            <a:ext cx="8229600" cy="4000528"/>
          </a:xfrm>
        </p:spPr>
        <p:txBody>
          <a:bodyPr/>
          <a:lstStyle/>
          <a:p>
            <a:r>
              <a:rPr lang="en-GB" b="1" i="1" dirty="0" smtClean="0"/>
              <a:t>NRAs powers and duties include</a:t>
            </a:r>
          </a:p>
          <a:p>
            <a:pPr lvl="1"/>
            <a:r>
              <a:rPr lang="en-GB" dirty="0" smtClean="0"/>
              <a:t>Promote competitive, secure and environmentally sustainable internal market</a:t>
            </a:r>
          </a:p>
          <a:p>
            <a:pPr lvl="1"/>
            <a:r>
              <a:rPr lang="en-GB" dirty="0" smtClean="0"/>
              <a:t>Develop competitive and functioning regional markets</a:t>
            </a:r>
          </a:p>
          <a:p>
            <a:pPr lvl="1"/>
            <a:r>
              <a:rPr lang="en-GB" dirty="0" smtClean="0"/>
              <a:t>Promote restrictions on cross-border trade</a:t>
            </a:r>
          </a:p>
          <a:p>
            <a:pPr lvl="1"/>
            <a:r>
              <a:rPr lang="en-GB" dirty="0" smtClean="0"/>
              <a:t>Ensure consumer benefit</a:t>
            </a:r>
          </a:p>
          <a:p>
            <a:pPr>
              <a:buNone/>
            </a:pPr>
            <a:endParaRPr lang="en-GB" sz="1100" dirty="0" smtClean="0"/>
          </a:p>
          <a:p>
            <a:r>
              <a:rPr lang="en-GB" b="1" i="1" dirty="0" smtClean="0"/>
              <a:t>NRAs’ key features</a:t>
            </a:r>
          </a:p>
          <a:p>
            <a:pPr lvl="1"/>
            <a:r>
              <a:rPr lang="en-GB" dirty="0" smtClean="0"/>
              <a:t>There should be a single NRA at national level</a:t>
            </a:r>
          </a:p>
          <a:p>
            <a:pPr lvl="1"/>
            <a:r>
              <a:rPr lang="en-GB" dirty="0" smtClean="0"/>
              <a:t>Independent from government (NRA shall not “seek or take direct instruction” from government)</a:t>
            </a:r>
          </a:p>
          <a:p>
            <a:pPr lvl="1"/>
            <a:r>
              <a:rPr lang="en-GB" dirty="0" smtClean="0"/>
              <a:t>Decisions to be autonomous </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3116"/>
            <a:ext cx="8229600" cy="3621099"/>
          </a:xfrm>
        </p:spPr>
        <p:txBody>
          <a:bodyPr/>
          <a:lstStyle/>
          <a:p>
            <a:pPr lvl="0">
              <a:buFont typeface="Arial" pitchFamily="34" charset="0"/>
              <a:buChar char="•"/>
              <a:defRPr/>
            </a:pPr>
            <a:r>
              <a:rPr lang="en-GB" sz="2400" dirty="0" smtClean="0"/>
              <a:t>Change of supplier to be effected </a:t>
            </a:r>
            <a:r>
              <a:rPr lang="en-GB" sz="2400" dirty="0" err="1" smtClean="0"/>
              <a:t>w</a:t>
            </a:r>
            <a:r>
              <a:rPr lang="en-GB" sz="2400" dirty="0" smtClean="0"/>
              <a:t>/in 3 weeks; </a:t>
            </a:r>
          </a:p>
          <a:p>
            <a:pPr lvl="0">
              <a:buNone/>
              <a:defRPr/>
            </a:pPr>
            <a:endParaRPr lang="en-GB" sz="2400" dirty="0" smtClean="0"/>
          </a:p>
          <a:p>
            <a:pPr lvl="0">
              <a:buFont typeface="Arial" pitchFamily="34" charset="0"/>
              <a:buChar char="•"/>
              <a:defRPr/>
            </a:pPr>
            <a:r>
              <a:rPr lang="en-GB" sz="2400" dirty="0" smtClean="0"/>
              <a:t>Consumer to be supplied at transparent and non-discriminatory prices; and </a:t>
            </a:r>
          </a:p>
          <a:p>
            <a:pPr lvl="0">
              <a:buNone/>
              <a:defRPr/>
            </a:pPr>
            <a:endParaRPr lang="en-GB" sz="2400" dirty="0" smtClean="0"/>
          </a:p>
          <a:p>
            <a:pPr lvl="0">
              <a:buFont typeface="Arial" pitchFamily="34" charset="0"/>
              <a:buChar char="•"/>
              <a:defRPr/>
            </a:pPr>
            <a:r>
              <a:rPr lang="en-GB" sz="2400" dirty="0" smtClean="0"/>
              <a:t>Information on actual consumer frequently enough to allow consumer to enable consumer to regulate own consumption. </a:t>
            </a:r>
          </a:p>
          <a:p>
            <a:endParaRPr lang="en-GB" dirty="0"/>
          </a:p>
        </p:txBody>
      </p:sp>
      <p:sp>
        <p:nvSpPr>
          <p:cNvPr id="4" name="Content Placeholder 2"/>
          <p:cNvSpPr txBox="1">
            <a:spLocks/>
          </p:cNvSpPr>
          <p:nvPr/>
        </p:nvSpPr>
        <p:spPr bwMode="auto">
          <a:xfrm>
            <a:off x="428596" y="1857364"/>
            <a:ext cx="6858048" cy="4572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1800" b="0" i="0" u="none" strike="noStrike" kern="0" cap="none" spc="0" normalizeH="0" baseline="0" noProof="0" dirty="0" smtClean="0">
              <a:ln>
                <a:noFill/>
              </a:ln>
              <a:solidFill>
                <a:srgbClr val="004359"/>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04359"/>
              </a:solidFill>
              <a:effectLst/>
              <a:uLnTx/>
              <a:uFillTx/>
              <a:latin typeface="+mn-lt"/>
              <a:ea typeface="+mn-ea"/>
              <a:cs typeface="+mn-cs"/>
            </a:endParaRPr>
          </a:p>
        </p:txBody>
      </p:sp>
      <p:sp>
        <p:nvSpPr>
          <p:cNvPr id="5" name="TextBox 4"/>
          <p:cNvSpPr txBox="1"/>
          <p:nvPr/>
        </p:nvSpPr>
        <p:spPr bwMode="auto">
          <a:xfrm>
            <a:off x="357158" y="1204539"/>
            <a:ext cx="8215370" cy="58477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kern="0" cap="none" spc="0" normalizeH="0" baseline="0" noProof="0" dirty="0" smtClean="0">
                <a:ln>
                  <a:noFill/>
                </a:ln>
                <a:solidFill>
                  <a:srgbClr val="4D4D4D"/>
                </a:solidFill>
                <a:effectLst/>
                <a:uLnTx/>
                <a:uFillTx/>
                <a:latin typeface="+mj-lt"/>
                <a:ea typeface="+mj-ea"/>
                <a:cs typeface="+mj-cs"/>
              </a:rPr>
              <a:t>Consumer provisions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3116"/>
            <a:ext cx="5857916" cy="4214842"/>
          </a:xfrm>
        </p:spPr>
        <p:txBody>
          <a:bodyPr/>
          <a:lstStyle/>
          <a:p>
            <a:r>
              <a:rPr lang="en-GB" dirty="0" smtClean="0"/>
              <a:t>Operational by March 2011; </a:t>
            </a:r>
          </a:p>
          <a:p>
            <a:r>
              <a:rPr lang="en-GB" dirty="0" smtClean="0"/>
              <a:t>Organised into: </a:t>
            </a:r>
          </a:p>
          <a:p>
            <a:pPr lvl="1"/>
            <a:r>
              <a:rPr lang="en-GB" sz="1600" dirty="0" smtClean="0"/>
              <a:t>Administrative Board</a:t>
            </a:r>
          </a:p>
          <a:p>
            <a:pPr lvl="1"/>
            <a:r>
              <a:rPr lang="en-GB" sz="1600" dirty="0" smtClean="0"/>
              <a:t>Board of Regulators</a:t>
            </a:r>
          </a:p>
          <a:p>
            <a:pPr lvl="1"/>
            <a:r>
              <a:rPr lang="en-GB" sz="1600" dirty="0" smtClean="0"/>
              <a:t>Board of Appeals</a:t>
            </a:r>
          </a:p>
          <a:p>
            <a:r>
              <a:rPr lang="en-GB" dirty="0" smtClean="0"/>
              <a:t>Main functions</a:t>
            </a:r>
          </a:p>
          <a:p>
            <a:pPr lvl="1"/>
            <a:r>
              <a:rPr lang="en-GB" sz="1600" dirty="0" smtClean="0"/>
              <a:t>Develop a regulatory regime for cross-</a:t>
            </a:r>
          </a:p>
          <a:p>
            <a:pPr lvl="1">
              <a:buNone/>
            </a:pPr>
            <a:r>
              <a:rPr lang="en-GB" sz="1600" dirty="0" smtClean="0"/>
              <a:t>border infrastructure;</a:t>
            </a:r>
          </a:p>
          <a:p>
            <a:pPr lvl="1"/>
            <a:r>
              <a:rPr lang="en-GB" sz="1600" dirty="0" smtClean="0"/>
              <a:t>Set the Framework Guidelines for/provide opinion on European Network Codes; and</a:t>
            </a:r>
          </a:p>
          <a:p>
            <a:pPr lvl="1"/>
            <a:r>
              <a:rPr lang="en-GB" sz="1600" dirty="0" smtClean="0"/>
              <a:t>Exemption decisions on infrastructure crossing at least two countries (last resort power).</a:t>
            </a:r>
          </a:p>
          <a:p>
            <a:r>
              <a:rPr lang="en-GB" dirty="0" smtClean="0"/>
              <a:t>Each NRA to have 1 vote on Board of Regulators</a:t>
            </a:r>
          </a:p>
        </p:txBody>
      </p:sp>
      <p:pic>
        <p:nvPicPr>
          <p:cNvPr id="4" name="Picture 6" descr="http://geology.com/world/slovenia-map.gif"/>
          <p:cNvPicPr>
            <a:picLocks noChangeAspect="1" noChangeArrowheads="1"/>
          </p:cNvPicPr>
          <p:nvPr/>
        </p:nvPicPr>
        <p:blipFill>
          <a:blip r:embed="rId3" cstate="print"/>
          <a:srcRect/>
          <a:stretch>
            <a:fillRect/>
          </a:stretch>
        </p:blipFill>
        <p:spPr bwMode="auto">
          <a:xfrm>
            <a:off x="5572132" y="2571744"/>
            <a:ext cx="5472112" cy="2428892"/>
          </a:xfrm>
          <a:prstGeom prst="rect">
            <a:avLst/>
          </a:prstGeom>
          <a:noFill/>
          <a:ln w="9525">
            <a:noFill/>
            <a:miter lim="800000"/>
            <a:headEnd/>
            <a:tailEnd/>
          </a:ln>
        </p:spPr>
      </p:pic>
      <p:sp>
        <p:nvSpPr>
          <p:cNvPr id="5" name="TextBox 4"/>
          <p:cNvSpPr txBox="1"/>
          <p:nvPr/>
        </p:nvSpPr>
        <p:spPr bwMode="auto">
          <a:xfrm>
            <a:off x="3857620" y="2857496"/>
            <a:ext cx="3214710" cy="830997"/>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1" i="0" u="none" strike="noStrike" kern="0" cap="none" spc="0" normalizeH="0" baseline="0" noProof="0" dirty="0" smtClean="0">
                <a:ln>
                  <a:noFill/>
                </a:ln>
                <a:solidFill>
                  <a:srgbClr val="4D4D4D"/>
                </a:solidFill>
                <a:effectLst/>
                <a:uLnTx/>
                <a:uFillTx/>
                <a:latin typeface="+mj-lt"/>
                <a:ea typeface="+mj-ea"/>
                <a:cs typeface="+mj-cs"/>
              </a:rPr>
              <a:t>Welcome</a:t>
            </a:r>
            <a:r>
              <a:rPr kumimoji="0" lang="en-GB" b="1" i="0" u="none" strike="noStrike" kern="0" cap="none" spc="0" normalizeH="0" noProof="0" dirty="0" smtClean="0">
                <a:ln>
                  <a:noFill/>
                </a:ln>
                <a:solidFill>
                  <a:srgbClr val="4D4D4D"/>
                </a:solidFill>
                <a:effectLst/>
                <a:uLnTx/>
                <a:uFillTx/>
                <a:latin typeface="+mj-lt"/>
                <a:ea typeface="+mj-ea"/>
                <a:cs typeface="+mj-cs"/>
              </a:rPr>
              <a:t> to Ljubljana… </a:t>
            </a:r>
            <a:endParaRPr kumimoji="0" lang="en-GB" b="1" i="0" u="none" strike="noStrike" kern="0" cap="none" spc="0" normalizeH="0" baseline="0" noProof="0" dirty="0" smtClean="0">
              <a:ln>
                <a:noFill/>
              </a:ln>
              <a:solidFill>
                <a:srgbClr val="4D4D4D"/>
              </a:solidFill>
              <a:effectLst/>
              <a:uLnTx/>
              <a:uFillTx/>
              <a:latin typeface="+mj-lt"/>
              <a:ea typeface="+mj-ea"/>
              <a:cs typeface="+mj-cs"/>
            </a:endParaRPr>
          </a:p>
        </p:txBody>
      </p:sp>
      <p:sp>
        <p:nvSpPr>
          <p:cNvPr id="6" name="TextBox 5"/>
          <p:cNvSpPr txBox="1"/>
          <p:nvPr/>
        </p:nvSpPr>
        <p:spPr bwMode="auto">
          <a:xfrm>
            <a:off x="0" y="997284"/>
            <a:ext cx="8858280" cy="107721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kern="0" cap="none" spc="0" normalizeH="0" baseline="0" noProof="0" dirty="0" smtClean="0">
                <a:ln>
                  <a:noFill/>
                </a:ln>
                <a:solidFill>
                  <a:srgbClr val="4D4D4D"/>
                </a:solidFill>
                <a:effectLst/>
                <a:uLnTx/>
                <a:uFillTx/>
                <a:latin typeface="+mj-lt"/>
                <a:ea typeface="+mj-ea"/>
                <a:cs typeface="+mj-cs"/>
              </a:rPr>
              <a:t>Agency for the co-operation of Energy </a:t>
            </a:r>
            <a:r>
              <a:rPr lang="en-GB" sz="3200" b="1" kern="0" dirty="0" smtClean="0">
                <a:solidFill>
                  <a:srgbClr val="4D4D4D"/>
                </a:solidFill>
                <a:latin typeface="+mj-lt"/>
                <a:ea typeface="+mj-ea"/>
                <a:cs typeface="+mj-cs"/>
              </a:rPr>
              <a:t>Regulators</a:t>
            </a:r>
            <a:endParaRPr kumimoji="0" lang="en-GB" sz="3200" b="1" i="0" u="none" strike="noStrike" kern="0" cap="none" spc="0" normalizeH="0" baseline="0" noProof="0" dirty="0" smtClean="0">
              <a:ln>
                <a:noFill/>
              </a:ln>
              <a:solidFill>
                <a:srgbClr val="4D4D4D"/>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7158" y="1928802"/>
            <a:ext cx="8429684" cy="4286280"/>
          </a:xfrm>
        </p:spPr>
        <p:txBody>
          <a:bodyPr/>
          <a:lstStyle/>
          <a:p>
            <a:pPr algn="ctr">
              <a:buNone/>
            </a:pPr>
            <a:r>
              <a:rPr lang="en-GB" sz="4800" dirty="0" smtClean="0"/>
              <a:t>Questions?</a:t>
            </a:r>
          </a:p>
          <a:p>
            <a:pPr algn="ctr">
              <a:buNone/>
            </a:pPr>
            <a:r>
              <a:rPr lang="en-GB" sz="4800" dirty="0" smtClean="0"/>
              <a:t>Comments?</a:t>
            </a:r>
          </a:p>
          <a:p>
            <a:pPr algn="ctr">
              <a:buNone/>
            </a:pPr>
            <a:endParaRPr lang="en-GB" sz="4800" dirty="0" smtClean="0"/>
          </a:p>
          <a:p>
            <a:pPr algn="ctr">
              <a:buNone/>
            </a:pPr>
            <a:r>
              <a:rPr lang="en-GB" sz="2800" dirty="0" err="1" smtClean="0">
                <a:hlinkClick r:id="rId3"/>
              </a:rPr>
              <a:t>Siobhan.Carty@ofgem.gov.uk</a:t>
            </a:r>
            <a:r>
              <a:rPr lang="en-GB" sz="2800" dirty="0" smtClean="0"/>
              <a:t> </a:t>
            </a:r>
          </a:p>
          <a:p>
            <a:pPr algn="ctr">
              <a:buNone/>
            </a:pPr>
            <a:r>
              <a:rPr lang="en-GB" sz="2800" dirty="0" smtClean="0"/>
              <a:t>020 79017112</a:t>
            </a:r>
            <a:endParaRPr lang="en-GB"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4000" b="1" i="0" u="none" strike="noStrike" kern="0" cap="none" spc="0" normalizeH="0" baseline="0" noProof="0" dirty="0" smtClean="0">
            <a:ln>
              <a:noFill/>
            </a:ln>
            <a:solidFill>
              <a:srgbClr val="4D4D4D"/>
            </a:solidFill>
            <a:effectLst/>
            <a:uLnTx/>
            <a:uFillTx/>
            <a:latin typeface="+mj-lt"/>
            <a:ea typeface="+mj-ea"/>
            <a:cs typeface="+mj-cs"/>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 ma:contentTypeID="0x010100B1FDB44E637B184D819A660F8226561600FE42DE37E64FF94DA3E00FFCB8D900F2" ma:contentTypeVersion="27" ma:contentTypeDescription="This should be used for producing PowerPoint presentations" ma:contentTypeScope="" ma:versionID="18b2cb46482b03c421430a4d52535e38">
  <xsd:schema xmlns:xsd="http://www.w3.org/2001/XMLSchema" xmlns:p="http://schemas.microsoft.com/office/2006/metadata/properties" xmlns:ns2="http://schemas.microsoft.com/sharepoint/v3/fields" xmlns:ns3="eecedeb9-13b3-4e62-b003-046c92e1668a" targetNamespace="http://schemas.microsoft.com/office/2006/metadata/properties" ma:root="true" ma:fieldsID="c06b263fdc41c495e12e448be2e4a538" ns2:_="" ns3:_="">
    <xsd:import namespace="http://schemas.microsoft.com/sharepoint/v3/fields"/>
    <xsd:import namespace="eecedeb9-13b3-4e62-b003-046c92e1668a"/>
    <xsd:element name="properties">
      <xsd:complexType>
        <xsd:sequence>
          <xsd:element name="documentManagement">
            <xsd:complexType>
              <xsd:all>
                <xsd:element ref="ns3:Recipient" minOccurs="0"/>
                <xsd:element ref="ns3:Organisation" minOccurs="0"/>
                <xsd:element ref="ns3:Meeting_x0020_Date" minOccurs="0"/>
                <xsd:element ref="ns2:_Status" minOccurs="0"/>
                <xsd:element ref="ns3:Publication_x0020_Date_x003a_" minOccurs="0"/>
                <xsd:element ref="ns3:Classification"/>
                <xsd:element ref="ns3:Descriptor" minOccurs="0"/>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Status" ma:index="6" nillable="true" ma:displayName="Status" ma:default="Draft" ma:description="Choose the appropriate status from the drop-down" ma:format="Dropdown" ma:internalName="_Status">
      <xsd:simpleType>
        <xsd:restriction base="dms:Choice">
          <xsd:enumeration value="Draft"/>
          <xsd:enumeration value="For comment"/>
          <xsd:enumeration value="Peer Reviewed"/>
          <xsd:enumeration value="Head of Dept Reviewed"/>
          <xsd:enumeration value="Legally Reviewed"/>
          <xsd:enumeration value="MD Approved"/>
          <xsd:enumeration value="Final not for Registry"/>
          <xsd:enumeration value="Final and Sent to Registry"/>
          <xsd:enumeration value="Published"/>
          <xsd:enumeration value="For deletion review"/>
          <xsd:enumeration value="External Draft"/>
          <xsd:enumeration value="External for comment"/>
          <xsd:enumeration value="External for action"/>
          <xsd:enumeration value="External Final"/>
        </xsd:restriction>
      </xsd:simpleType>
    </xsd:element>
  </xsd:schema>
  <xsd:schema xmlns:xsd="http://www.w3.org/2001/XMLSchema" xmlns:dms="http://schemas.microsoft.com/office/2006/documentManagement/types" targetNamespace="eecedeb9-13b3-4e62-b003-046c92e1668a" elementFormDefault="qualified">
    <xsd:import namespace="http://schemas.microsoft.com/office/2006/documentManagement/types"/>
    <xsd:element name="Recipient" ma:index="3" nillable="true" ma:displayName="Recipient" ma:default="" ma:description="Internal or external person(s) or group (eg Exec, SMT or Authority).  For Legal Advice put recipient of advice." ma:internalName="Recipient" ma:readOnly="false">
      <xsd:simpleType>
        <xsd:restriction base="dms:Text">
          <xsd:maxLength value="255"/>
        </xsd:restriction>
      </xsd:simpleType>
    </xsd:element>
    <xsd:element name="Organisation" ma:index="4" nillable="true" ma:displayName="Organisation" ma:default="Choose an Organisation" ma:description="Choose from the drop-down menu or fill in a value" ma:format="Dropdown" ma:internalName="Organisation" ma:readOnly="false">
      <xsd:simpleType>
        <xsd:union memberTypes="dms:Text">
          <xsd:simpleType>
            <xsd:restriction base="dms:Choice">
              <xsd:enumeration value="Choose an Organisation"/>
              <xsd:enumeration value="Assoc Elec Producers"/>
              <xsd:enumeration value="Atomic Energy Auth"/>
              <xsd:enumeration value="BERR"/>
              <xsd:enumeration value="British Energy"/>
              <xsd:enumeration value="Brit Wind Energy Assoc"/>
              <xsd:enumeration value="Building Research Est"/>
              <xsd:enumeration value="Carbon Trust"/>
              <xsd:enumeration value="Cavendish"/>
              <xsd:enumeration value="Centrica"/>
              <xsd:enumeration value="Central Networks"/>
              <xsd:enumeration value="CE"/>
              <xsd:enumeration value="CEER"/>
              <xsd:enumeration value="CHPA"/>
              <xsd:enumeration value="Competition Commission"/>
              <xsd:enumeration value="DCLG"/>
              <xsd:enumeration value="DCUSA Ltd"/>
              <xsd:enumeration value="DEFRA"/>
              <xsd:enumeration value="DETI (Northern Ireland)"/>
              <xsd:enumeration value="European Commission"/>
              <xsd:enumeration value="EdF"/>
              <xsd:enumeration value="Elec DNO"/>
              <xsd:enumeration value="ELEXON"/>
              <xsd:enumeration value="eon"/>
              <xsd:enumeration value="Electricity North West"/>
              <xsd:enumeration value="Energy Networks Association"/>
              <xsd:enumeration value="Energy Retail Association"/>
              <xsd:enumeration value="Energy Saving Trust"/>
              <xsd:enumeration value="energywatch"/>
              <xsd:enumeration value="ERGEG"/>
              <xsd:enumeration value="Ernst &amp; Young"/>
              <xsd:enumeration value="ESTA"/>
              <xsd:enumeration value="Gas DNs"/>
              <xsd:enumeration value="Gas Forum"/>
              <xsd:enumeration value="Gaz de France"/>
              <xsd:enumeration value="Government"/>
              <xsd:enumeration value="HM Revenue &amp; Customs"/>
              <xsd:enumeration value="HM Treasury"/>
              <xsd:enumeration value="House of Commons"/>
              <xsd:enumeration value="HSE"/>
              <xsd:enumeration value="IDNO"/>
              <xsd:enumeration value="IGT"/>
              <xsd:enumeration value="National Grid Gas"/>
              <xsd:enumeration value="National Grid Elec"/>
              <xsd:enumeration value="nPower"/>
              <xsd:enumeration value="NWOperators"/>
              <xsd:enumeration value="NEDL &amp;  YEDL"/>
              <xsd:enumeration value="Northern Gas Networks"/>
              <xsd:enumeration value="OFGEM"/>
              <xsd:enumeration value="OFREG"/>
              <xsd:enumeration value="OFT"/>
              <xsd:enumeration value="Parity"/>
              <xsd:enumeration value="Parl Renew &amp; Sustain Energy Grp"/>
              <xsd:enumeration value="Renewble Energy Assoc"/>
              <xsd:enumeration value="RWE"/>
              <xsd:enumeration value="Scotia Gas Networks"/>
              <xsd:enumeration value="Scottish and Southern"/>
              <xsd:enumeration value="Scottish Executive"/>
              <xsd:enumeration value="Scottish Power"/>
              <xsd:enumeration value="SmartestEnergy"/>
              <xsd:enumeration value="Suppliers"/>
              <xsd:enumeration value="Wales &amp; West Utilities"/>
              <xsd:enumeration value="Welsh Assembly"/>
              <xsd:enumeration value="WPD"/>
              <xsd:enumeration value="Xoserve"/>
              <xsd:enumeration value="-"/>
            </xsd:restriction>
          </xsd:simpleType>
        </xsd:union>
      </xsd:simpleType>
    </xsd:element>
    <xsd:element name="Meeting_x0020_Date" ma:index="5" nillable="true" ma:displayName="Meeting Date" ma:default="[today]" ma:description="Enter the date as DD/MM/YYYY" ma:format="DateOnly" ma:internalName="Meeting_x0020_Date" ma:readOnly="false">
      <xsd:simpleType>
        <xsd:restriction base="dms:DateTime"/>
      </xsd:simpleType>
    </xsd:element>
    <xsd:element name="Publication_x0020_Date_x003a_" ma:index="13" nillable="true" ma:displayName="Publication Date:" ma:default="[today]" ma:description="The Publication Date" ma:format="DateOnly" ma:internalName="Publication_x0020_Date_x003A_">
      <xsd:simpleType>
        <xsd:restriction base="dms:DateTime"/>
      </xsd:simpleType>
    </xsd:element>
    <xsd:element name="Classification" ma:index="14" ma:displayName="Classification" ma:default="Unclassified" ma:format="Dropdown" ma:internalName="Classification">
      <xsd:simpleType>
        <xsd:restriction base="dms:Choice">
          <xsd:enumeration value="Unclassified"/>
          <xsd:enumeration value="Protect"/>
          <xsd:enumeration value="Restricted"/>
        </xsd:restriction>
      </xsd:simpleType>
    </xsd:element>
    <xsd:element name="Descriptor" ma:index="15" nillable="true" ma:displayName="Descriptor" ma:format="Dropdown" ma:internalName="Descriptor">
      <xsd:simpleType>
        <xsd:restriction base="dms:Choice">
          <xsd:enumeration value="Commercial"/>
          <xsd:enumeration value="Management"/>
          <xsd:enumeration value="Market Sensitive"/>
          <xsd:enumeration value="Staff"/>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axOccurs="1" ma:index="1" ma:displayName="Title"/>
        <xsd:element ref="dc:subject" minOccurs="0" maxOccurs="1" ma:index="2"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Classification xmlns="eecedeb9-13b3-4e62-b003-046c92e1668a">Unclassified</Classification>
    <Descriptor xmlns="eecedeb9-13b3-4e62-b003-046c92e1668a" xsi:nil="true"/>
    <_Status xmlns="http://schemas.microsoft.com/sharepoint/v3/fields">Draft</_Status>
    <Recipient xmlns="eecedeb9-13b3-4e62-b003-046c92e1668a">BSC Panel </Recipient>
    <Meeting_x0020_Date xmlns="eecedeb9-13b3-4e62-b003-046c92e1668a">2010-04-07T23:00:00+00:00</Meeting_x0020_Date>
    <Publication_x0020_Date_x003a_ xmlns="eecedeb9-13b3-4e62-b003-046c92e1668a">2010-04-07T00:00:00+00:00</Publication_x0020_Date_x003a_>
    <Organisation xmlns="eecedeb9-13b3-4e62-b003-046c92e1668a">Choose an Organisation</Organis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1BF91C-E59E-4DB8-8E95-382C353A0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eecedeb9-13b3-4e62-b003-046c92e1668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5EFC63E-C16C-4263-B0E2-450D9FDFB661}">
  <ds:schemaRefs>
    <ds:schemaRef ds:uri="http://schemas.microsoft.com/office/2006/metadata/properties"/>
    <ds:schemaRef ds:uri="eecedeb9-13b3-4e62-b003-046c92e1668a"/>
    <ds:schemaRef ds:uri="http://schemas.microsoft.com/sharepoint/v3/fields"/>
  </ds:schemaRefs>
</ds:datastoreItem>
</file>

<file path=customXml/itemProps3.xml><?xml version="1.0" encoding="utf-8"?>
<ds:datastoreItem xmlns:ds="http://schemas.openxmlformats.org/officeDocument/2006/customXml" ds:itemID="{05AD370F-0A65-4BA4-9BC0-47392344D1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Template>
  <TotalTime>1788</TotalTime>
  <Words>1570</Words>
  <Application>Microsoft Office PowerPoint</Application>
  <PresentationFormat>On-screen Show (4:3)</PresentationFormat>
  <Paragraphs>169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PresentationTemplate</vt:lpstr>
      <vt:lpstr>Slide 1</vt:lpstr>
      <vt:lpstr>Third Package – overview</vt:lpstr>
      <vt:lpstr>Slide 3</vt:lpstr>
      <vt:lpstr>Process for Network Codes development</vt:lpstr>
      <vt:lpstr>Unbundling</vt:lpstr>
      <vt:lpstr>National Regulatory Authorities (NRAs)</vt:lpstr>
      <vt:lpstr>Slide 7</vt:lpstr>
      <vt:lpstr>Slide 8</vt:lpstr>
      <vt:lpstr>Slide 9</vt:lpstr>
      <vt:lpstr>Slide 10</vt:lpstr>
    </vt:vector>
  </TitlesOfParts>
  <Company>Ofgem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3rd package panel presentation 1</dc:title>
  <dc:subject>EU Third Package: background and recent developments</dc:subject>
  <dc:creator>Ofgem</dc:creator>
  <cp:lastModifiedBy>Ofgem</cp:lastModifiedBy>
  <cp:revision>114</cp:revision>
  <dcterms:created xsi:type="dcterms:W3CDTF">2010-03-12T11:30:44Z</dcterms:created>
  <dcterms:modified xsi:type="dcterms:W3CDTF">2010-04-09T16:11:37Z</dcterms:modified>
  <cp:contentType>Presentation</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0x010100B1FDB44E637B184D819A660F8226561600FE42DE37E64FF94DA3E00FFCB8D900F2</vt:lpwstr>
  </property>
  <property fmtid="{D5CDD505-2E9C-101B-9397-08002B2CF9AE}" pid="3" name="Code">
    <vt:lpwstr>Choose a Code</vt:lpwstr>
  </property>
  <property fmtid="{D5CDD505-2E9C-101B-9397-08002B2CF9AE}" pid="4" name="Mod No">
    <vt:lpwstr>0</vt:lpwstr>
  </property>
  <property fmtid="{D5CDD505-2E9C-101B-9397-08002B2CF9AE}" pid="5" name="Order">
    <vt:r8>674000</vt:r8>
  </property>
</Properties>
</file>