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326" r:id="rId3"/>
    <p:sldId id="342" r:id="rId4"/>
    <p:sldId id="348" r:id="rId5"/>
    <p:sldId id="344" r:id="rId6"/>
    <p:sldId id="349" r:id="rId7"/>
    <p:sldId id="350" r:id="rId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5A00AD"/>
        </a:solidFill>
        <a:latin typeface="Arial" charset="0"/>
        <a:ea typeface="ＭＳ Ｐゴシック" pitchFamily="52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h623342" initials="AL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A5"/>
    <a:srgbClr val="FF9617"/>
    <a:srgbClr val="EFE9A8"/>
    <a:srgbClr val="F4EC3C"/>
    <a:srgbClr val="5A00AD"/>
    <a:srgbClr val="020004"/>
    <a:srgbClr val="FD4D77"/>
    <a:srgbClr val="487E16"/>
    <a:srgbClr val="CBB0EA"/>
    <a:srgbClr val="CF9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664" autoAdjust="0"/>
  </p:normalViewPr>
  <p:slideViewPr>
    <p:cSldViewPr snapToGrid="0">
      <p:cViewPr>
        <p:scale>
          <a:sx n="116" d="100"/>
          <a:sy n="116" d="100"/>
        </p:scale>
        <p:origin x="-7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44" d="100"/>
          <a:sy n="44" d="100"/>
        </p:scale>
        <p:origin x="-1986" y="-11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SP bullet logo"/>
          <p:cNvPicPr>
            <a:picLocks noChangeAspect="1" noChangeArrowheads="1"/>
          </p:cNvPicPr>
          <p:nvPr/>
        </p:nvPicPr>
        <p:blipFill>
          <a:blip r:embed="rId2" cstate="print"/>
          <a:srcRect t="25926"/>
          <a:stretch>
            <a:fillRect/>
          </a:stretch>
        </p:blipFill>
        <p:spPr bwMode="auto">
          <a:xfrm>
            <a:off x="0" y="9524"/>
            <a:ext cx="6797675" cy="57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25386"/>
            <a:ext cx="4273425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9258408"/>
            <a:ext cx="2946576" cy="36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2841"/>
            <a:ext cx="5753994" cy="32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71144" y="9428242"/>
            <a:ext cx="7249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3904AD1-8AD0-4251-9183-5B64143392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635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514514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73735" y="0"/>
            <a:ext cx="922322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710"/>
            <a:ext cx="5438464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42"/>
            <a:ext cx="601612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00592" y="9428242"/>
            <a:ext cx="595464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F36E0E5-7B4D-42B4-9F60-4A73B24475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7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38515-A65F-49CC-8E32-714B75F68232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1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7888" y="777875"/>
            <a:ext cx="7772400" cy="1143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7888" y="2354263"/>
            <a:ext cx="7758112" cy="8794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77888" y="33655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877888" y="6294438"/>
            <a:ext cx="44513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4313" y="449263"/>
            <a:ext cx="1992312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613" y="449263"/>
            <a:ext cx="5829300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449263"/>
            <a:ext cx="57975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6425" y="1652588"/>
            <a:ext cx="7950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449263"/>
            <a:ext cx="57975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6425" y="1652588"/>
            <a:ext cx="7950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6425" y="1652588"/>
            <a:ext cx="3898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1652588"/>
            <a:ext cx="3898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89688" y="625157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B5531-3BAA-4CCF-BAB4-A8054875DD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89688" y="625157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0ED07-8A89-43E5-ABBE-1A1E2C40F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SPER PPT template2"/>
          <p:cNvPicPr>
            <a:picLocks noChangeAspect="1" noChangeArrowheads="1"/>
          </p:cNvPicPr>
          <p:nvPr userDrawn="1"/>
        </p:nvPicPr>
        <p:blipFill>
          <a:blip r:embed="rId15" cstate="print"/>
          <a:srcRect r="3436"/>
          <a:stretch>
            <a:fillRect/>
          </a:stretch>
        </p:blipFill>
        <p:spPr bwMode="auto">
          <a:xfrm>
            <a:off x="0" y="4763"/>
            <a:ext cx="91440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82613" y="449263"/>
            <a:ext cx="5797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6425" y="1652588"/>
            <a:ext cx="7950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07" r:id="rId9"/>
    <p:sldLayoutId id="2147483806" r:id="rId10"/>
    <p:sldLayoutId id="2147483805" r:id="rId11"/>
    <p:sldLayoutId id="2147483804" r:id="rId12"/>
    <p:sldLayoutId id="2147483803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A00AD"/>
          </a:solidFill>
          <a:latin typeface="Arial" pitchFamily="34" charset="0"/>
          <a:ea typeface="ＭＳ Ｐゴシック" pitchFamily="52" charset="-128"/>
        </a:defRPr>
      </a:lvl9pPr>
    </p:titleStyle>
    <p:bodyStyle>
      <a:lvl1pPr marL="261938" indent="-261938" algn="l" rtl="0" eaLnBrk="0" fontAlgn="base" hangingPunct="0">
        <a:spcBef>
          <a:spcPct val="3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88913" algn="l" rtl="0" eaLnBrk="0" fontAlgn="base" hangingPunct="0">
        <a:lnSpc>
          <a:spcPct val="90000"/>
        </a:lnSpc>
        <a:spcBef>
          <a:spcPct val="1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00125" indent="-190500" algn="l" rtl="0" eaLnBrk="0" fontAlgn="base" hangingPunct="0">
        <a:lnSpc>
          <a:spcPct val="90000"/>
        </a:lnSpc>
        <a:spcBef>
          <a:spcPct val="10000"/>
        </a:spcBef>
        <a:spcAft>
          <a:spcPct val="2000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273175" indent="-93663" algn="l" rtl="0" eaLnBrk="0" fontAlgn="base" hangingPunct="0">
        <a:lnSpc>
          <a:spcPct val="90000"/>
        </a:lnSpc>
        <a:spcBef>
          <a:spcPct val="10000"/>
        </a:spcBef>
        <a:spcAft>
          <a:spcPct val="2000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547813" indent="-95250" algn="l" rtl="0" eaLnBrk="0" fontAlgn="base" hangingPunct="0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005013" indent="-95250" algn="l" rtl="0" fontAlgn="base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462213" indent="-95250" algn="l" rtl="0" fontAlgn="base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919413" indent="-95250" algn="l" rtl="0" fontAlgn="base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376613" indent="-95250" algn="l" rtl="0" fontAlgn="base">
        <a:lnSpc>
          <a:spcPct val="90000"/>
        </a:lnSpc>
        <a:spcBef>
          <a:spcPct val="1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7888" y="1095347"/>
            <a:ext cx="8041636" cy="11430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MOD570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GB" altLang="en-US" dirty="0">
                <a:latin typeface="Arial" charset="0"/>
                <a:cs typeface="Arial" charset="0"/>
              </a:rPr>
              <a:t>Obligation on Shippers to provide at least one valid meter reading per meter point into settlement once per annum</a:t>
            </a:r>
            <a:endParaRPr lang="en-US" dirty="0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41388" y="3588118"/>
            <a:ext cx="211931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r>
              <a:rPr lang="en-GB" sz="1200" dirty="0" smtClean="0">
                <a:solidFill>
                  <a:schemeClr val="bg1"/>
                </a:solidFill>
              </a:rPr>
              <a:t>25</a:t>
            </a:r>
            <a:r>
              <a:rPr lang="en-GB" sz="1200" baseline="30000" dirty="0" smtClean="0">
                <a:solidFill>
                  <a:schemeClr val="bg1"/>
                </a:solidFill>
              </a:rPr>
              <a:t>th</a:t>
            </a:r>
            <a:r>
              <a:rPr lang="en-GB" sz="1200" dirty="0" smtClean="0">
                <a:solidFill>
                  <a:schemeClr val="bg1"/>
                </a:solidFill>
              </a:rPr>
              <a:t> February 2016</a:t>
            </a:r>
            <a:endParaRPr lang="en-GB" sz="12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endParaRPr lang="en-GB" sz="12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endParaRPr lang="en-GB" sz="12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30000"/>
              </a:spcBef>
              <a:spcAft>
                <a:spcPct val="20000"/>
              </a:spcAft>
            </a:pPr>
            <a:r>
              <a:rPr lang="en-GB" sz="1800" dirty="0" smtClean="0">
                <a:solidFill>
                  <a:schemeClr val="bg1"/>
                </a:solidFill>
              </a:rPr>
              <a:t>Angela Love 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449263"/>
            <a:ext cx="5797550" cy="767141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4934" y="1494756"/>
            <a:ext cx="7380963" cy="391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>
              <a:spcBef>
                <a:spcPct val="30000"/>
              </a:spcBef>
              <a:spcAft>
                <a:spcPct val="20000"/>
              </a:spcAft>
              <a:buFont typeface="Arial"/>
              <a:buChar char="•"/>
            </a:pPr>
            <a:r>
              <a:rPr lang="en-GB" sz="1400" kern="0" dirty="0" smtClean="0">
                <a:solidFill>
                  <a:schemeClr val="bg1">
                    <a:lumMod val="50000"/>
                  </a:schemeClr>
                </a:solidFill>
              </a:rPr>
              <a:t>Why Change?</a:t>
            </a:r>
            <a:endParaRPr lang="en-GB" sz="1400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lvl="0" indent="-285750">
              <a:spcBef>
                <a:spcPct val="30000"/>
              </a:spcBef>
              <a:spcAft>
                <a:spcPct val="20000"/>
              </a:spcAft>
              <a:buFont typeface="Arial"/>
              <a:buChar char="•"/>
            </a:pPr>
            <a:endParaRPr lang="en-GB" sz="1400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lvl="0" indent="-285750">
              <a:spcBef>
                <a:spcPct val="30000"/>
              </a:spcBef>
              <a:spcAft>
                <a:spcPct val="20000"/>
              </a:spcAft>
              <a:buFont typeface="Arial"/>
              <a:buChar char="•"/>
            </a:pPr>
            <a:r>
              <a:rPr lang="en-GB" sz="1400" kern="0" dirty="0" smtClean="0">
                <a:solidFill>
                  <a:schemeClr val="bg1">
                    <a:lumMod val="50000"/>
                  </a:schemeClr>
                </a:solidFill>
              </a:rPr>
              <a:t>Solution in MOD570</a:t>
            </a:r>
            <a:endParaRPr lang="en-GB" sz="1400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lvl="0" indent="-285750">
              <a:spcBef>
                <a:spcPct val="30000"/>
              </a:spcBef>
              <a:spcAft>
                <a:spcPct val="20000"/>
              </a:spcAft>
              <a:buFont typeface="Arial"/>
              <a:buChar char="•"/>
            </a:pPr>
            <a:endParaRPr lang="en-GB" sz="1400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lvl="0" indent="-285750">
              <a:spcBef>
                <a:spcPct val="30000"/>
              </a:spcBef>
              <a:spcAft>
                <a:spcPct val="20000"/>
              </a:spcAft>
              <a:buFont typeface="Arial"/>
              <a:buChar char="•"/>
            </a:pPr>
            <a:r>
              <a:rPr lang="en-GB" sz="1400" kern="0" dirty="0" smtClean="0">
                <a:solidFill>
                  <a:schemeClr val="bg1">
                    <a:lumMod val="50000"/>
                  </a:schemeClr>
                </a:solidFill>
              </a:rPr>
              <a:t>Solution Options</a:t>
            </a:r>
            <a:endParaRPr lang="en-GB" sz="1400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lvl="0" indent="-285750">
              <a:spcBef>
                <a:spcPct val="30000"/>
              </a:spcBef>
              <a:spcAft>
                <a:spcPct val="20000"/>
              </a:spcAft>
              <a:buFont typeface="Arial"/>
              <a:buChar char="•"/>
            </a:pPr>
            <a:endParaRPr lang="en-GB" sz="1400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lvl="0" indent="-285750">
              <a:spcBef>
                <a:spcPct val="30000"/>
              </a:spcBef>
              <a:spcAft>
                <a:spcPct val="20000"/>
              </a:spcAft>
              <a:buFont typeface="Arial"/>
              <a:buChar char="•"/>
            </a:pPr>
            <a:r>
              <a:rPr lang="en-GB" sz="1400" kern="0" dirty="0" smtClean="0">
                <a:solidFill>
                  <a:schemeClr val="bg1">
                    <a:lumMod val="50000"/>
                  </a:schemeClr>
                </a:solidFill>
              </a:rPr>
              <a:t>Discussion</a:t>
            </a:r>
            <a:endParaRPr lang="en-GB" sz="1400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rgbClr val="020004"/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rgbClr val="020004"/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  <a:buFont typeface="Arial" pitchFamily="34" charset="0"/>
              <a:buChar char="•"/>
            </a:pPr>
            <a:endParaRPr lang="en-GB" sz="1400" kern="0" dirty="0" smtClean="0">
              <a:solidFill>
                <a:srgbClr val="020004"/>
              </a:solidFill>
            </a:endParaRPr>
          </a:p>
        </p:txBody>
      </p:sp>
      <p:cxnSp>
        <p:nvCxnSpPr>
          <p:cNvPr id="9" name="Straight Connector 26"/>
          <p:cNvCxnSpPr>
            <a:cxnSpLocks noChangeShapeType="1"/>
          </p:cNvCxnSpPr>
          <p:nvPr/>
        </p:nvCxnSpPr>
        <p:spPr bwMode="auto">
          <a:xfrm>
            <a:off x="0" y="1158875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449263"/>
            <a:ext cx="5797550" cy="767141"/>
          </a:xfrm>
        </p:spPr>
        <p:txBody>
          <a:bodyPr/>
          <a:lstStyle/>
          <a:p>
            <a:r>
              <a:rPr lang="en-GB" dirty="0" smtClean="0"/>
              <a:t>Why Change?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4934" y="1494756"/>
            <a:ext cx="7380963" cy="391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Whilst there is a Supply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Licence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(SLC 21B.4) requirement to take all reasonable steps to obtain a meter reading at least once every year, there is nothing that requires that meter readings are provided into settlement every year to assure settlement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accuracy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It has become apparent, through recent and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previous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AQ Review processes that Shippers have readings that are not being provided to the Transporters’ Agent as business as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usual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By introducing a requirement to submit a reading into the settlement system every year, there should be an increase in settlement accuracy and also ensure that reconciliation does not time out (via the line in the sand)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rgbClr val="020004"/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rgbClr val="020004"/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  <a:buFont typeface="Arial" pitchFamily="34" charset="0"/>
              <a:buChar char="•"/>
            </a:pPr>
            <a:endParaRPr lang="en-GB" sz="1400" kern="0" dirty="0" smtClean="0">
              <a:solidFill>
                <a:srgbClr val="020004"/>
              </a:solidFill>
            </a:endParaRPr>
          </a:p>
        </p:txBody>
      </p:sp>
      <p:cxnSp>
        <p:nvCxnSpPr>
          <p:cNvPr id="9" name="Straight Connector 26"/>
          <p:cNvCxnSpPr>
            <a:cxnSpLocks noChangeShapeType="1"/>
          </p:cNvCxnSpPr>
          <p:nvPr/>
        </p:nvCxnSpPr>
        <p:spPr bwMode="auto">
          <a:xfrm>
            <a:off x="0" y="1158875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" name="TextBox 4"/>
          <p:cNvSpPr txBox="1"/>
          <p:nvPr/>
        </p:nvSpPr>
        <p:spPr>
          <a:xfrm>
            <a:off x="565532" y="6041987"/>
            <a:ext cx="7986892" cy="523220"/>
          </a:xfrm>
          <a:prstGeom prst="rect">
            <a:avLst/>
          </a:prstGeom>
          <a:noFill/>
          <a:ln>
            <a:solidFill>
              <a:srgbClr val="487E1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Panel determined in December that MOD570 should be deferred pending consideration of MOD564R. At the February Panel is was agreed that MOD570 be referred for development</a:t>
            </a:r>
            <a:endParaRPr lang="en-US" sz="14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0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449263"/>
            <a:ext cx="5797550" cy="767141"/>
          </a:xfrm>
        </p:spPr>
        <p:txBody>
          <a:bodyPr/>
          <a:lstStyle/>
          <a:p>
            <a:r>
              <a:rPr lang="en-GB" dirty="0" smtClean="0"/>
              <a:t>Solution in MOD570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4934" y="1494756"/>
            <a:ext cx="7380963" cy="391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Modification 570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seeks to place a requirement on Shippers to submit at least one reading into settlement once per year and for this to be used in the settlement process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The Modification also proposes that reporting is produced by Transporters to monitor Shipper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performance</a:t>
            </a: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The proposal also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recognised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that there might be a need for a grace period, given the changes to arrangements being introduced through Project Nexus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rgbClr val="020004"/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  <a:buFont typeface="Arial" pitchFamily="34" charset="0"/>
              <a:buChar char="•"/>
            </a:pPr>
            <a:endParaRPr lang="en-GB" sz="1400" kern="0" dirty="0" smtClean="0">
              <a:solidFill>
                <a:srgbClr val="020004"/>
              </a:solidFill>
            </a:endParaRPr>
          </a:p>
        </p:txBody>
      </p:sp>
      <p:cxnSp>
        <p:nvCxnSpPr>
          <p:cNvPr id="9" name="Straight Connector 26"/>
          <p:cNvCxnSpPr>
            <a:cxnSpLocks noChangeShapeType="1"/>
          </p:cNvCxnSpPr>
          <p:nvPr/>
        </p:nvCxnSpPr>
        <p:spPr bwMode="auto">
          <a:xfrm>
            <a:off x="0" y="1158875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" name="TextBox 4"/>
          <p:cNvSpPr txBox="1"/>
          <p:nvPr/>
        </p:nvSpPr>
        <p:spPr>
          <a:xfrm>
            <a:off x="565532" y="6041987"/>
            <a:ext cx="7986892" cy="523220"/>
          </a:xfrm>
          <a:prstGeom prst="rect">
            <a:avLst/>
          </a:prstGeom>
          <a:noFill/>
          <a:ln>
            <a:solidFill>
              <a:srgbClr val="487E1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Proposer is c</a:t>
            </a:r>
            <a:r>
              <a:rPr lang="en-US" sz="1400" dirty="0" smtClean="0"/>
              <a:t>ognizant of the early discussions on the MOD570 solution, including concerns over what the new Nexus validation and systems arrangements could mean for performance</a:t>
            </a:r>
            <a:endParaRPr lang="en-US" sz="14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3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449263"/>
            <a:ext cx="5797550" cy="767141"/>
          </a:xfrm>
        </p:spPr>
        <p:txBody>
          <a:bodyPr/>
          <a:lstStyle/>
          <a:p>
            <a:r>
              <a:rPr lang="en-GB" dirty="0" smtClean="0"/>
              <a:t>Solution Options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857" y="1494756"/>
            <a:ext cx="7380963" cy="391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7F7F7F"/>
                </a:solidFill>
              </a:rPr>
              <a:t>The Proposer agrees with the concerns set out within early discussion about the MOD570 and believes that there are at least three options that could be considered to create a solution for MOD570:</a:t>
            </a:r>
          </a:p>
          <a:p>
            <a:pPr marL="285750" indent="-285750">
              <a:buFont typeface="Arial"/>
              <a:buChar char="•"/>
            </a:pPr>
            <a:endParaRPr lang="en-US" sz="1400" dirty="0" smtClean="0">
              <a:solidFill>
                <a:srgbClr val="7F7F7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solidFill>
                <a:srgbClr val="7F7F7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>
                <a:solidFill>
                  <a:srgbClr val="7F7F7F"/>
                </a:solidFill>
              </a:rPr>
              <a:t>A </a:t>
            </a:r>
            <a:r>
              <a:rPr lang="en-US" sz="1400" dirty="0" smtClean="0">
                <a:solidFill>
                  <a:srgbClr val="7F7F7F"/>
                </a:solidFill>
              </a:rPr>
              <a:t>target set by the Performance Assurance Committee </a:t>
            </a:r>
          </a:p>
          <a:p>
            <a:pPr marL="742950" lvl="1" indent="-285750">
              <a:buFont typeface="Arial"/>
              <a:buChar char="•"/>
            </a:pPr>
            <a:endParaRPr lang="en-US" sz="1400" dirty="0">
              <a:solidFill>
                <a:srgbClr val="7F7F7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>
                <a:solidFill>
                  <a:srgbClr val="7F7F7F"/>
                </a:solidFill>
              </a:rPr>
              <a:t>A three year rolling target, with a view to reaching [99 – 100]% performance before close out</a:t>
            </a:r>
          </a:p>
          <a:p>
            <a:pPr marL="742950" lvl="1" indent="-285750">
              <a:buFont typeface="Arial"/>
              <a:buChar char="•"/>
            </a:pPr>
            <a:endParaRPr lang="en-US" sz="1400" dirty="0">
              <a:solidFill>
                <a:srgbClr val="7F7F7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>
                <a:solidFill>
                  <a:srgbClr val="7F7F7F"/>
                </a:solidFill>
              </a:rPr>
              <a:t>A target to be achieved within [x] months after Nexus Go-Live (a grace period)</a:t>
            </a:r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solidFill>
                <a:srgbClr val="7F7F7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rgbClr val="020004"/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rgbClr val="020004"/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  <a:buFont typeface="Arial" pitchFamily="34" charset="0"/>
              <a:buChar char="•"/>
            </a:pPr>
            <a:endParaRPr lang="en-GB" sz="1400" kern="0" dirty="0" smtClean="0">
              <a:solidFill>
                <a:srgbClr val="020004"/>
              </a:solidFill>
            </a:endParaRPr>
          </a:p>
        </p:txBody>
      </p:sp>
      <p:cxnSp>
        <p:nvCxnSpPr>
          <p:cNvPr id="9" name="Straight Connector 26"/>
          <p:cNvCxnSpPr>
            <a:cxnSpLocks noChangeShapeType="1"/>
          </p:cNvCxnSpPr>
          <p:nvPr/>
        </p:nvCxnSpPr>
        <p:spPr bwMode="auto">
          <a:xfrm>
            <a:off x="0" y="1158875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" name="TextBox 4"/>
          <p:cNvSpPr txBox="1"/>
          <p:nvPr/>
        </p:nvSpPr>
        <p:spPr>
          <a:xfrm>
            <a:off x="565532" y="6041987"/>
            <a:ext cx="7986892" cy="307777"/>
          </a:xfrm>
          <a:prstGeom prst="rect">
            <a:avLst/>
          </a:prstGeom>
          <a:noFill/>
          <a:ln>
            <a:solidFill>
              <a:srgbClr val="487E1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Are there any other options that should be considered?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84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613" y="449263"/>
            <a:ext cx="5797550" cy="767141"/>
          </a:xfrm>
        </p:spPr>
        <p:txBody>
          <a:bodyPr/>
          <a:lstStyle/>
          <a:p>
            <a:r>
              <a:rPr lang="en-GB" dirty="0" smtClean="0"/>
              <a:t>Assessment of Options</a:t>
            </a:r>
            <a:endParaRPr lang="en-GB" dirty="0"/>
          </a:p>
        </p:txBody>
      </p:sp>
      <p:cxnSp>
        <p:nvCxnSpPr>
          <p:cNvPr id="9" name="Straight Connector 26"/>
          <p:cNvCxnSpPr>
            <a:cxnSpLocks noChangeShapeType="1"/>
          </p:cNvCxnSpPr>
          <p:nvPr/>
        </p:nvCxnSpPr>
        <p:spPr bwMode="auto">
          <a:xfrm>
            <a:off x="0" y="1158875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19776"/>
              </p:ext>
            </p:extLst>
          </p:nvPr>
        </p:nvGraphicFramePr>
        <p:xfrm>
          <a:off x="565534" y="1397000"/>
          <a:ext cx="7986891" cy="5005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97"/>
                <a:gridCol w="2662297"/>
                <a:gridCol w="266229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Option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Benefits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/>
                        <a:t>Drawbacks</a:t>
                      </a:r>
                      <a:endParaRPr lang="en-GB" sz="1600" i="1" dirty="0"/>
                    </a:p>
                  </a:txBody>
                  <a:tcPr/>
                </a:tc>
              </a:tr>
              <a:tr h="126492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Target</a:t>
                      </a:r>
                      <a:r>
                        <a:rPr lang="en-GB" sz="1200" baseline="0" dirty="0" smtClean="0"/>
                        <a:t> set by the PAC based on risk posed to settlement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PAC could undertake</a:t>
                      </a:r>
                      <a:r>
                        <a:rPr lang="en-GB" sz="1000" baseline="0" dirty="0" smtClean="0"/>
                        <a:t> analysis of the settlement risk posed by poor meter reading performance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PAC may also be able to consider the cost of procuring readings to meet a greater performance level, thus considering a Cost Benefit Analysis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Unclear how PAC would agree the target</a:t>
                      </a:r>
                      <a:r>
                        <a:rPr lang="en-GB" sz="1000" baseline="0" dirty="0" smtClean="0"/>
                        <a:t> and what would be determined as an acceptable level of settlement risk</a:t>
                      </a:r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endParaRPr lang="en-GB" sz="1000" baseline="0" dirty="0" smtClean="0"/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Could take a long time to deliver and therefore will not improve settlement accuracy in the short term</a:t>
                      </a:r>
                      <a:endParaRPr lang="en-GB" sz="10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dirty="0"/>
                    </a:p>
                  </a:txBody>
                  <a:tcPr/>
                </a:tc>
              </a:tr>
              <a:tr h="186065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Three year rolling target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Will give</a:t>
                      </a:r>
                      <a:r>
                        <a:rPr lang="en-GB" sz="1000" baseline="0" dirty="0" smtClean="0"/>
                        <a:t> time for parties to adapt to the </a:t>
                      </a:r>
                      <a:r>
                        <a:rPr lang="en-GB" sz="1000" dirty="0" smtClean="0"/>
                        <a:t>new Nexus arrangements and address any issues with submitting readings through the new validation rules, whilst incentivising that issues are addressed earlier</a:t>
                      </a:r>
                      <a:r>
                        <a:rPr lang="en-GB" sz="1000" baseline="0" dirty="0" smtClean="0"/>
                        <a:t> in the process</a:t>
                      </a:r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dirty="0" smtClean="0"/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Additional</a:t>
                      </a:r>
                      <a:r>
                        <a:rPr lang="en-GB" sz="1000" baseline="0" dirty="0" smtClean="0"/>
                        <a:t> time allowed for meter readings to be taken from difficult to access sites</a:t>
                      </a:r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More akin to the electricity market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Process needed for target to be assessed/agreed</a:t>
                      </a:r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endParaRPr lang="en-GB" sz="1000" dirty="0" smtClean="0"/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Will not improve settlement accuracy in the short term</a:t>
                      </a:r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Continues</a:t>
                      </a:r>
                      <a:r>
                        <a:rPr lang="en-GB" sz="1000" baseline="0" dirty="0" smtClean="0"/>
                        <a:t> possible exposure to settlement inaccuracy</a:t>
                      </a:r>
                      <a:endParaRPr lang="en-GB" sz="1000" dirty="0" smtClean="0"/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Target</a:t>
                      </a:r>
                      <a:r>
                        <a:rPr lang="en-GB" sz="1200" baseline="0" dirty="0" smtClean="0"/>
                        <a:t> to be achieved within [x] of Nexus Go-Live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Will allow parties to adapt to new Nexus arrangements and address any issues with submitting readings through the new validation rules</a:t>
                      </a:r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endParaRPr lang="en-GB" sz="1000" dirty="0" smtClean="0"/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Soft landing</a:t>
                      </a:r>
                      <a:r>
                        <a:rPr lang="en-GB" sz="1000" baseline="0" dirty="0" smtClean="0"/>
                        <a:t> and allows for the grace period talked about in MOD570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Process</a:t>
                      </a:r>
                      <a:r>
                        <a:rPr lang="en-GB" sz="1000" baseline="0" dirty="0" smtClean="0"/>
                        <a:t> needed for </a:t>
                      </a:r>
                      <a:r>
                        <a:rPr lang="en-GB" sz="1000" dirty="0" smtClean="0"/>
                        <a:t>target to be assessed/agreed</a:t>
                      </a:r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endParaRPr lang="en-GB" sz="1000" dirty="0" smtClean="0"/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Will not improve settlement accuracy in the short term</a:t>
                      </a:r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endParaRPr lang="en-GB" sz="1000" dirty="0" smtClean="0"/>
                    </a:p>
                    <a:p>
                      <a:pPr marL="90488" indent="-90488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Continues</a:t>
                      </a:r>
                      <a:r>
                        <a:rPr lang="en-GB" sz="1000" baseline="0" dirty="0" smtClean="0"/>
                        <a:t> possible exposure to settlement inaccuracy</a:t>
                      </a:r>
                      <a:endParaRPr lang="en-GB" sz="1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9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4934" y="1494756"/>
            <a:ext cx="7380963" cy="391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Discussion</a:t>
            </a:r>
            <a:endParaRPr lang="en-US" sz="3200" dirty="0"/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rgbClr val="020004"/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</a:pPr>
            <a:endParaRPr lang="en-GB" sz="1400" kern="0" dirty="0" smtClean="0">
              <a:solidFill>
                <a:srgbClr val="020004"/>
              </a:solidFill>
            </a:endParaRPr>
          </a:p>
          <a:p>
            <a:pPr marL="261938" lvl="0" indent="-261938">
              <a:spcBef>
                <a:spcPct val="30000"/>
              </a:spcBef>
              <a:spcAft>
                <a:spcPct val="20000"/>
              </a:spcAft>
              <a:buFont typeface="Arial" pitchFamily="34" charset="0"/>
              <a:buChar char="•"/>
            </a:pPr>
            <a:endParaRPr lang="en-GB" sz="1400" kern="0" dirty="0" smtClean="0">
              <a:solidFill>
                <a:srgbClr val="020004"/>
              </a:solidFill>
            </a:endParaRPr>
          </a:p>
        </p:txBody>
      </p:sp>
      <p:cxnSp>
        <p:nvCxnSpPr>
          <p:cNvPr id="9" name="Straight Connector 26"/>
          <p:cNvCxnSpPr>
            <a:cxnSpLocks noChangeShapeType="1"/>
          </p:cNvCxnSpPr>
          <p:nvPr/>
        </p:nvCxnSpPr>
        <p:spPr bwMode="auto">
          <a:xfrm>
            <a:off x="0" y="1158875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85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487E16"/>
      </a:dk1>
      <a:lt1>
        <a:srgbClr val="FFFFFF"/>
      </a:lt1>
      <a:dk2>
        <a:srgbClr val="487E16"/>
      </a:dk2>
      <a:lt2>
        <a:srgbClr val="95B57C"/>
      </a:lt2>
      <a:accent1>
        <a:srgbClr val="95B57C"/>
      </a:accent1>
      <a:accent2>
        <a:srgbClr val="00B1EB"/>
      </a:accent2>
      <a:accent3>
        <a:srgbClr val="FFFFFF"/>
      </a:accent3>
      <a:accent4>
        <a:srgbClr val="3C6B11"/>
      </a:accent4>
      <a:accent5>
        <a:srgbClr val="C8D7BF"/>
      </a:accent5>
      <a:accent6>
        <a:srgbClr val="00A0D5"/>
      </a:accent6>
      <a:hlink>
        <a:srgbClr val="FFDD00"/>
      </a:hlink>
      <a:folHlink>
        <a:srgbClr val="F78F1E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5A00AD"/>
            </a:solidFill>
            <a:effectLst/>
            <a:latin typeface="Arial" pitchFamily="34" charset="0"/>
            <a:ea typeface="ＭＳ Ｐ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5A00AD"/>
            </a:solidFill>
            <a:effectLst/>
            <a:latin typeface="Arial" pitchFamily="34" charset="0"/>
            <a:ea typeface="ＭＳ Ｐゴシック" pitchFamily="5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487E16"/>
        </a:dk1>
        <a:lt1>
          <a:srgbClr val="FFFFFF"/>
        </a:lt1>
        <a:dk2>
          <a:srgbClr val="487E16"/>
        </a:dk2>
        <a:lt2>
          <a:srgbClr val="95B57C"/>
        </a:lt2>
        <a:accent1>
          <a:srgbClr val="487E16"/>
        </a:accent1>
        <a:accent2>
          <a:srgbClr val="00B1EB"/>
        </a:accent2>
        <a:accent3>
          <a:srgbClr val="FFFFFF"/>
        </a:accent3>
        <a:accent4>
          <a:srgbClr val="3C6B11"/>
        </a:accent4>
        <a:accent5>
          <a:srgbClr val="B1C0AB"/>
        </a:accent5>
        <a:accent6>
          <a:srgbClr val="00A0D5"/>
        </a:accent6>
        <a:hlink>
          <a:srgbClr val="FFDD00"/>
        </a:hlink>
        <a:folHlink>
          <a:srgbClr val="F78F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487E16"/>
        </a:dk1>
        <a:lt1>
          <a:srgbClr val="FFFFFF"/>
        </a:lt1>
        <a:dk2>
          <a:srgbClr val="487E16"/>
        </a:dk2>
        <a:lt2>
          <a:srgbClr val="95B57C"/>
        </a:lt2>
        <a:accent1>
          <a:srgbClr val="95B57C"/>
        </a:accent1>
        <a:accent2>
          <a:srgbClr val="00B1EB"/>
        </a:accent2>
        <a:accent3>
          <a:srgbClr val="FFFFFF"/>
        </a:accent3>
        <a:accent4>
          <a:srgbClr val="3C6B11"/>
        </a:accent4>
        <a:accent5>
          <a:srgbClr val="C8D7BF"/>
        </a:accent5>
        <a:accent6>
          <a:srgbClr val="00A0D5"/>
        </a:accent6>
        <a:hlink>
          <a:srgbClr val="FFDD00"/>
        </a:hlink>
        <a:folHlink>
          <a:srgbClr val="F78F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13114</TotalTime>
  <Words>597</Words>
  <Application>Microsoft Office PowerPoint</Application>
  <PresentationFormat>On-screen Show (4:3)</PresentationFormat>
  <Paragraphs>87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MOD570    Obligation on Shippers to provide at least one valid meter reading per meter point into settlement once per annum</vt:lpstr>
      <vt:lpstr>Agenda</vt:lpstr>
      <vt:lpstr>Why Change?</vt:lpstr>
      <vt:lpstr>Solution in MOD570</vt:lpstr>
      <vt:lpstr>Solution Options</vt:lpstr>
      <vt:lpstr>Assessment of Options</vt:lpstr>
      <vt:lpstr>PowerPoint Presentation</vt:lpstr>
    </vt:vector>
  </TitlesOfParts>
  <Company>ScottishPower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Scottish Power</dc:creator>
  <cp:lastModifiedBy>Angela Love</cp:lastModifiedBy>
  <cp:revision>429</cp:revision>
  <dcterms:created xsi:type="dcterms:W3CDTF">2008-06-30T09:02:32Z</dcterms:created>
  <dcterms:modified xsi:type="dcterms:W3CDTF">2016-02-23T14:32:12Z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-360229759</vt:i4>
  </property>
  <property fmtid="{D5CDD505-2E9C-101B-9397-08002B2CF9AE}" pid="3" name="_NewReviewCycle">
    <vt:lpwstr/>
  </property>
  <property fmtid="{D5CDD505-2E9C-101B-9397-08002B2CF9AE}" pid="4" name="_EmailSubject">
    <vt:lpwstr>MOD570 Presentation for the Distribution Workgroup</vt:lpwstr>
  </property>
  <property fmtid="{D5CDD505-2E9C-101B-9397-08002B2CF9AE}" pid="5" name="_AuthorEmail">
    <vt:lpwstr>Angela.Love@ScottishPower.com</vt:lpwstr>
  </property>
  <property fmtid="{D5CDD505-2E9C-101B-9397-08002B2CF9AE}" pid="6" name="_AuthorEmailDisplayName">
    <vt:lpwstr>Love, Angela</vt:lpwstr>
  </property>
  <property fmtid="{D5CDD505-2E9C-101B-9397-08002B2CF9AE}" pid="7" name="_PreviousAdHocReviewCycleID">
    <vt:i4>-2004637033</vt:i4>
  </property>
</Properties>
</file>