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handoutMasterIdLst>
    <p:handoutMasterId r:id="rId13"/>
  </p:handoutMasterIdLst>
  <p:sldIdLst>
    <p:sldId id="277" r:id="rId5"/>
    <p:sldId id="278" r:id="rId6"/>
    <p:sldId id="287" r:id="rId7"/>
    <p:sldId id="286" r:id="rId8"/>
    <p:sldId id="284" r:id="rId9"/>
    <p:sldId id="285" r:id="rId10"/>
    <p:sldId id="281" r:id="rId11"/>
    <p:sldId id="288" r:id="rId12"/>
  </p:sldIdLst>
  <p:sldSz cx="9144000" cy="6858000" type="screen4x3"/>
  <p:notesSz cx="6724650" cy="98742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1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32A"/>
    <a:srgbClr val="1D3E61"/>
    <a:srgbClr val="68AEE0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5"/>
    <p:restoredTop sz="94660"/>
  </p:normalViewPr>
  <p:slideViewPr>
    <p:cSldViewPr snapToObjects="1">
      <p:cViewPr>
        <p:scale>
          <a:sx n="75" d="100"/>
          <a:sy n="75" d="100"/>
        </p:scale>
        <p:origin x="1952" y="8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10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8332" y="0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31/05/2017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485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8332" y="9378485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0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0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0" y="6308725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34032" y="3789040"/>
            <a:ext cx="9144000" cy="1295400"/>
          </a:xfrm>
        </p:spPr>
        <p:txBody>
          <a:bodyPr/>
          <a:lstStyle/>
          <a:p>
            <a:r>
              <a:rPr lang="en-GB" dirty="0" smtClean="0">
                <a:solidFill>
                  <a:srgbClr val="3E5AA8"/>
                </a:solidFill>
              </a:rPr>
              <a:t>Functional Change through RGMA Review Ph2 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sz="quarter" idx="1"/>
          </p:nvPr>
        </p:nvSpPr>
        <p:spPr>
          <a:xfrm>
            <a:off x="34032" y="5080000"/>
            <a:ext cx="9144000" cy="771525"/>
          </a:xfrm>
        </p:spPr>
        <p:txBody>
          <a:bodyPr/>
          <a:lstStyle/>
          <a:p>
            <a:r>
              <a:rPr lang="en-GB" dirty="0" smtClean="0">
                <a:solidFill>
                  <a:srgbClr val="3E5AA8"/>
                </a:solidFill>
              </a:rPr>
              <a:t>DSC Change Committee</a:t>
            </a:r>
          </a:p>
          <a:p>
            <a:r>
              <a:rPr lang="en-GB" dirty="0" smtClean="0">
                <a:solidFill>
                  <a:srgbClr val="3E5AA8"/>
                </a:solidFill>
              </a:rPr>
              <a:t>June 2017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5425" y="-57150"/>
            <a:ext cx="8688388" cy="965200"/>
          </a:xfrm>
        </p:spPr>
        <p:txBody>
          <a:bodyPr/>
          <a:lstStyle/>
          <a:p>
            <a:r>
              <a:rPr lang="en-GB" dirty="0" smtClean="0"/>
              <a:t>Overview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908050"/>
            <a:ext cx="8686800" cy="4608513"/>
          </a:xfrm>
        </p:spPr>
        <p:txBody>
          <a:bodyPr/>
          <a:lstStyle/>
          <a:p>
            <a:endParaRPr lang="en-GB" sz="1600" dirty="0" smtClean="0"/>
          </a:p>
          <a:p>
            <a:r>
              <a:rPr lang="en-GB" sz="1600" dirty="0" smtClean="0"/>
              <a:t>A </a:t>
            </a:r>
            <a:r>
              <a:rPr lang="en-GB" sz="1600" dirty="0"/>
              <a:t>review of the non-domestic gas metering market in Great Britain </a:t>
            </a:r>
            <a:r>
              <a:rPr lang="en-GB" sz="1600" dirty="0" smtClean="0"/>
              <a:t>was conducted with a report published by </a:t>
            </a:r>
            <a:r>
              <a:rPr lang="en-GB" sz="1600" dirty="0" err="1" smtClean="0"/>
              <a:t>Ofgem</a:t>
            </a:r>
            <a:r>
              <a:rPr lang="en-GB" sz="1600" dirty="0" smtClean="0"/>
              <a:t> </a:t>
            </a:r>
            <a:r>
              <a:rPr lang="en-GB" sz="1600" dirty="0"/>
              <a:t>in March 2016</a:t>
            </a:r>
            <a:r>
              <a:rPr lang="en-GB" sz="1600" dirty="0" smtClean="0"/>
              <a:t>.</a:t>
            </a:r>
          </a:p>
          <a:p>
            <a:pPr marL="0" indent="0">
              <a:buNone/>
            </a:pPr>
            <a:r>
              <a:rPr lang="en-GB" sz="1600" dirty="0" smtClean="0"/>
              <a:t> </a:t>
            </a:r>
            <a:endParaRPr lang="en-GB" sz="1600" dirty="0"/>
          </a:p>
          <a:p>
            <a:r>
              <a:rPr lang="en-GB" sz="1600" dirty="0" err="1" smtClean="0"/>
              <a:t>Ofgem</a:t>
            </a:r>
            <a:r>
              <a:rPr lang="en-GB" sz="1600" dirty="0" smtClean="0"/>
              <a:t> </a:t>
            </a:r>
            <a:r>
              <a:rPr lang="en-GB" sz="1600" dirty="0"/>
              <a:t>have drawn attention to data quality </a:t>
            </a:r>
            <a:r>
              <a:rPr lang="en-GB" sz="1600" dirty="0" smtClean="0"/>
              <a:t>issues which could be attributed to important </a:t>
            </a:r>
            <a:r>
              <a:rPr lang="en-GB" sz="1600" dirty="0"/>
              <a:t>information </a:t>
            </a:r>
            <a:r>
              <a:rPr lang="en-GB" sz="1600" dirty="0" smtClean="0"/>
              <a:t>not being included </a:t>
            </a:r>
            <a:r>
              <a:rPr lang="en-GB" sz="1600" dirty="0"/>
              <a:t>in data flows provided to </a:t>
            </a:r>
            <a:r>
              <a:rPr lang="en-GB" sz="1600" dirty="0" smtClean="0"/>
              <a:t>Xoserve.</a:t>
            </a:r>
          </a:p>
          <a:p>
            <a:endParaRPr lang="en-GB" sz="1600" dirty="0"/>
          </a:p>
          <a:p>
            <a:r>
              <a:rPr lang="en-GB" sz="1600" dirty="0" smtClean="0"/>
              <a:t>Data items highlighted were:</a:t>
            </a:r>
          </a:p>
          <a:p>
            <a:pPr lvl="1"/>
            <a:r>
              <a:rPr lang="en-GB" sz="1200" dirty="0" smtClean="0"/>
              <a:t>Meter Asset Provider Id</a:t>
            </a:r>
          </a:p>
          <a:p>
            <a:pPr lvl="1"/>
            <a:r>
              <a:rPr lang="en-GB" sz="1200" dirty="0" smtClean="0"/>
              <a:t>AMR Asset Provider Id</a:t>
            </a:r>
          </a:p>
          <a:p>
            <a:pPr lvl="1"/>
            <a:r>
              <a:rPr lang="en-GB" sz="1200" dirty="0" smtClean="0"/>
              <a:t>AMR Device Details</a:t>
            </a:r>
          </a:p>
          <a:p>
            <a:endParaRPr lang="en-GB" sz="1600" dirty="0"/>
          </a:p>
          <a:p>
            <a:r>
              <a:rPr lang="en-GB" sz="1600" dirty="0" smtClean="0"/>
              <a:t>Discussions related to how the visibility of this data can be improved have commenced within the industry as part of the RGMA Review Ph2 Group</a:t>
            </a:r>
          </a:p>
          <a:p>
            <a:endParaRPr lang="en-GB" sz="1600" dirty="0"/>
          </a:p>
          <a:p>
            <a:r>
              <a:rPr lang="en-GB" sz="1600" dirty="0" smtClean="0"/>
              <a:t>In anticipation of this, </a:t>
            </a:r>
            <a:r>
              <a:rPr lang="en-GB" sz="1600" dirty="0" err="1" smtClean="0"/>
              <a:t>Xoserve</a:t>
            </a:r>
            <a:r>
              <a:rPr lang="en-GB" sz="1600" dirty="0" smtClean="0"/>
              <a:t> are actively engaging </a:t>
            </a:r>
            <a:r>
              <a:rPr lang="en-GB" sz="1600" dirty="0"/>
              <a:t>with the Change </a:t>
            </a:r>
            <a:r>
              <a:rPr lang="en-GB" sz="1600" dirty="0" smtClean="0"/>
              <a:t>Committee to consider the benefit of this change and understand the available options</a:t>
            </a:r>
            <a:r>
              <a:rPr lang="en-GB" sz="1600" dirty="0"/>
              <a:t> </a:t>
            </a:r>
            <a:r>
              <a:rPr lang="en-GB" sz="1600" dirty="0" smtClean="0"/>
              <a:t>with the outcome of a Change Proposal being raised. </a:t>
            </a:r>
            <a:endParaRPr lang="en-GB" sz="1600" dirty="0"/>
          </a:p>
          <a:p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5425" y="-57150"/>
            <a:ext cx="8688388" cy="965200"/>
          </a:xfrm>
        </p:spPr>
        <p:txBody>
          <a:bodyPr/>
          <a:lstStyle/>
          <a:p>
            <a:r>
              <a:rPr lang="en-GB" dirty="0" smtClean="0"/>
              <a:t>Requirement Definition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908050"/>
            <a:ext cx="8686800" cy="4608513"/>
          </a:xfrm>
        </p:spPr>
        <p:txBody>
          <a:bodyPr/>
          <a:lstStyle/>
          <a:p>
            <a:endParaRPr lang="en-GB" sz="1600" dirty="0" smtClean="0"/>
          </a:p>
          <a:p>
            <a:r>
              <a:rPr lang="en-GB" sz="1600" dirty="0" smtClean="0"/>
              <a:t>Xoserve recommends that the requirements and business rules are clarified, and that this would be achieved through the RGMA Review Ph2 Group</a:t>
            </a:r>
          </a:p>
          <a:p>
            <a:endParaRPr lang="en-GB" sz="1600" dirty="0"/>
          </a:p>
          <a:p>
            <a:r>
              <a:rPr lang="en-GB" sz="1600" dirty="0" smtClean="0"/>
              <a:t>Participant in the first group were:</a:t>
            </a:r>
          </a:p>
          <a:p>
            <a:pPr lvl="1"/>
            <a:r>
              <a:rPr lang="en-GB" sz="1200" dirty="0" smtClean="0"/>
              <a:t>MAMs</a:t>
            </a:r>
          </a:p>
          <a:p>
            <a:pPr lvl="1"/>
            <a:r>
              <a:rPr lang="en-GB" sz="1200" dirty="0" smtClean="0"/>
              <a:t>MAPs</a:t>
            </a:r>
          </a:p>
          <a:p>
            <a:pPr lvl="1"/>
            <a:r>
              <a:rPr lang="en-GB" sz="1200" dirty="0" smtClean="0"/>
              <a:t>Suppliers / Shippers</a:t>
            </a:r>
          </a:p>
          <a:p>
            <a:endParaRPr lang="en-GB" sz="1600" dirty="0"/>
          </a:p>
          <a:p>
            <a:r>
              <a:rPr lang="en-GB" sz="1600" dirty="0" smtClean="0"/>
              <a:t>Xoserve recommends that solution options be considered through the RGMA Review Ph2 Group, but that these be ratified by the Change Management Committee using the SDG group</a:t>
            </a:r>
            <a:r>
              <a:rPr lang="en-GB" sz="1600" dirty="0"/>
              <a:t>.</a:t>
            </a:r>
            <a:r>
              <a:rPr lang="en-GB" sz="1600" dirty="0" smtClean="0"/>
              <a:t> </a:t>
            </a:r>
            <a:endParaRPr lang="en-GB" sz="1200" dirty="0" smtClean="0"/>
          </a:p>
          <a:p>
            <a:endParaRPr lang="en-GB" sz="1600" dirty="0"/>
          </a:p>
          <a:p>
            <a:r>
              <a:rPr lang="en-GB" sz="1600" dirty="0" smtClean="0"/>
              <a:t>Of the three requirements, the MAP Id change requirement is less contentious [views invited], therefore, propose to engage SDG for preliminary views prior to RGMA Ph2 RG (on 20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 June)</a:t>
            </a:r>
            <a:endParaRPr lang="en-GB" sz="1600" dirty="0"/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29135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Holding MAP Id Centrally – Potential Options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1400" dirty="0" smtClean="0"/>
          </a:p>
          <a:p>
            <a:r>
              <a:rPr lang="en-GB" sz="1600" dirty="0" smtClean="0"/>
              <a:t>Recording </a:t>
            </a:r>
            <a:r>
              <a:rPr lang="en-GB" sz="1600" dirty="0"/>
              <a:t>MAP Id </a:t>
            </a:r>
            <a:r>
              <a:rPr lang="en-GB" sz="1600" dirty="0" smtClean="0"/>
              <a:t>centrally would require </a:t>
            </a:r>
            <a:r>
              <a:rPr lang="en-GB" sz="1600" dirty="0"/>
              <a:t>an alteration to the UK Link interface with consequential impacts on UK Link data flows.  </a:t>
            </a:r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 </a:t>
            </a:r>
            <a:endParaRPr lang="en-GB" sz="1600" dirty="0"/>
          </a:p>
          <a:p>
            <a:r>
              <a:rPr lang="en-GB" sz="1600" dirty="0" err="1" smtClean="0"/>
              <a:t>Xoserve</a:t>
            </a:r>
            <a:r>
              <a:rPr lang="en-GB" sz="1600" dirty="0" smtClean="0"/>
              <a:t> have indicated some of the potential options to consider when looking to implement this </a:t>
            </a:r>
            <a:r>
              <a:rPr lang="en-GB" sz="1600" dirty="0"/>
              <a:t>functional </a:t>
            </a:r>
            <a:r>
              <a:rPr lang="en-GB" sz="1600" dirty="0" smtClean="0"/>
              <a:t>change: </a:t>
            </a:r>
            <a:endParaRPr lang="en-GB" sz="1600" dirty="0"/>
          </a:p>
          <a:p>
            <a:endParaRPr lang="en-GB" sz="1600" dirty="0"/>
          </a:p>
          <a:p>
            <a:pPr lvl="1">
              <a:buFont typeface="+mj-lt"/>
              <a:buAutoNum type="arabicPeriod"/>
            </a:pPr>
            <a:r>
              <a:rPr lang="en-GB" sz="1600" dirty="0" smtClean="0"/>
              <a:t>A </a:t>
            </a:r>
            <a:r>
              <a:rPr lang="en-GB" sz="1600" dirty="0"/>
              <a:t>new allowable value (MAP), added to the S96 record. This file (GEA) can be used to notify MAP Id. </a:t>
            </a:r>
            <a:endParaRPr lang="en-GB" sz="1600" dirty="0" smtClean="0"/>
          </a:p>
          <a:p>
            <a:pPr lvl="1">
              <a:buFont typeface="+mj-lt"/>
              <a:buAutoNum type="arabicPeriod"/>
            </a:pPr>
            <a:endParaRPr lang="en-GB" sz="1600" dirty="0"/>
          </a:p>
          <a:p>
            <a:pPr marL="3657600" lvl="8" indent="0">
              <a:buNone/>
            </a:pPr>
            <a:r>
              <a:rPr lang="en-GB" dirty="0">
                <a:solidFill>
                  <a:schemeClr val="accent1"/>
                </a:solidFill>
              </a:rPr>
              <a:t>a</a:t>
            </a:r>
            <a:r>
              <a:rPr lang="en-GB" dirty="0" smtClean="0">
                <a:solidFill>
                  <a:schemeClr val="accent1"/>
                </a:solidFill>
              </a:rPr>
              <a:t>nd/or</a:t>
            </a:r>
          </a:p>
          <a:p>
            <a:pPr lvl="1">
              <a:buFont typeface="+mj-lt"/>
              <a:buAutoNum type="arabicPeriod"/>
            </a:pPr>
            <a:endParaRPr lang="en-GB" sz="1200" dirty="0"/>
          </a:p>
          <a:p>
            <a:pPr lvl="1">
              <a:buFont typeface="+mj-lt"/>
              <a:buAutoNum type="arabicPeriod"/>
            </a:pPr>
            <a:r>
              <a:rPr lang="en-GB" sz="1600" dirty="0" smtClean="0"/>
              <a:t>An amended rule regarding ASSPR allowable </a:t>
            </a:r>
            <a:r>
              <a:rPr lang="en-GB" sz="1600" dirty="0"/>
              <a:t>value to the Market Participant dataset within the JOB and UPD UK Link </a:t>
            </a:r>
            <a:r>
              <a:rPr lang="en-GB" sz="1600" dirty="0" smtClean="0"/>
              <a:t>format - a </a:t>
            </a:r>
            <a:r>
              <a:rPr lang="en-GB" sz="1600" dirty="0"/>
              <a:t>change to the </a:t>
            </a:r>
            <a:r>
              <a:rPr lang="en-GB" sz="1600" dirty="0" smtClean="0"/>
              <a:t>RGMA </a:t>
            </a:r>
            <a:r>
              <a:rPr lang="en-GB" sz="1600" dirty="0"/>
              <a:t>data flows to notify MAP Id. </a:t>
            </a: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072176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Areas to Consider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 smtClean="0"/>
              <a:t>MAPs have raised concerns around losing sight of their assets as the MAP Id is not held centrally or included within industry flows. </a:t>
            </a:r>
          </a:p>
          <a:p>
            <a:pPr marL="0" indent="0">
              <a:buNone/>
            </a:pPr>
            <a:endParaRPr lang="en-GB" sz="1600" dirty="0"/>
          </a:p>
          <a:p>
            <a:r>
              <a:rPr lang="en-GB" sz="1600" dirty="0" smtClean="0"/>
              <a:t>Xoserve understand some of the key reasons for a change in MAP: </a:t>
            </a:r>
            <a:endParaRPr lang="en-GB" sz="1600" dirty="0"/>
          </a:p>
          <a:p>
            <a:pPr lvl="1" indent="-342900">
              <a:buFont typeface="+mj-lt"/>
              <a:buAutoNum type="arabicPeriod"/>
            </a:pPr>
            <a:r>
              <a:rPr lang="en-GB" sz="1600" dirty="0" smtClean="0"/>
              <a:t>Physical Change of Asset</a:t>
            </a:r>
          </a:p>
          <a:p>
            <a:pPr lvl="1" indent="-342900">
              <a:buFont typeface="+mj-lt"/>
              <a:buAutoNum type="arabicPeriod"/>
            </a:pPr>
            <a:r>
              <a:rPr lang="en-GB" sz="1600" dirty="0" smtClean="0"/>
              <a:t>Transfer of Asset/Contract Change</a:t>
            </a:r>
          </a:p>
          <a:p>
            <a:pPr lvl="1" indent="-342900">
              <a:buFont typeface="+mj-lt"/>
              <a:buAutoNum type="arabicPeriod"/>
            </a:pPr>
            <a:r>
              <a:rPr lang="en-GB" sz="1600" dirty="0" smtClean="0"/>
              <a:t>Change of Shipper/Supplier (CoS)</a:t>
            </a:r>
          </a:p>
          <a:p>
            <a:pPr lvl="1" indent="-342900">
              <a:buFont typeface="+mj-lt"/>
              <a:buAutoNum type="arabicPeriod"/>
            </a:pPr>
            <a:endParaRPr lang="en-GB" sz="1600" dirty="0" smtClean="0"/>
          </a:p>
          <a:p>
            <a:r>
              <a:rPr lang="en-GB" sz="1600" dirty="0" smtClean="0"/>
              <a:t>Our assumption is that reason 1 – ‘Physical Change of Asset’ causes the majority of changes to the MAPs.  </a:t>
            </a:r>
          </a:p>
          <a:p>
            <a:pPr marL="571500" lvl="1" indent="-171450"/>
            <a:r>
              <a:rPr lang="en-GB" sz="1600" dirty="0" smtClean="0"/>
              <a:t>GEA Option</a:t>
            </a:r>
          </a:p>
          <a:p>
            <a:pPr marL="971550" lvl="2" indent="-171450"/>
            <a:r>
              <a:rPr lang="en-GB" sz="1600" dirty="0" smtClean="0"/>
              <a:t>Can capture reason 1, 2 &amp; 3 </a:t>
            </a:r>
            <a:endParaRPr lang="en-GB" sz="1600" dirty="0"/>
          </a:p>
          <a:p>
            <a:pPr lvl="1"/>
            <a:r>
              <a:rPr lang="en-GB" sz="1600" dirty="0" smtClean="0"/>
              <a:t>JOB Option</a:t>
            </a:r>
            <a:endParaRPr lang="en-GB" sz="1600" dirty="0"/>
          </a:p>
          <a:p>
            <a:pPr marL="971550" lvl="2" indent="-171450"/>
            <a:r>
              <a:rPr lang="en-GB" sz="1600" dirty="0" smtClean="0"/>
              <a:t>Would capture reason 1  only – physical update</a:t>
            </a:r>
          </a:p>
          <a:p>
            <a:pPr marL="971550" lvl="2" indent="-171450"/>
            <a:r>
              <a:rPr lang="en-GB" sz="1600" dirty="0" smtClean="0"/>
              <a:t>UPD would need to be used for reason 2 &amp; 3 – update</a:t>
            </a:r>
            <a:endParaRPr lang="en-GB" dirty="0"/>
          </a:p>
          <a:p>
            <a:pPr marL="971550" lvl="2" indent="-171450"/>
            <a:r>
              <a:rPr lang="en-GB" sz="1600" dirty="0" smtClean="0"/>
              <a:t>Understood that Market Participant of ASSPR is available within RGMA flows for MAM to Supplier flows</a:t>
            </a:r>
          </a:p>
        </p:txBody>
      </p:sp>
    </p:spTree>
    <p:extLst>
      <p:ext uri="{BB962C8B-B14F-4D97-AF65-F5344CB8AC3E}">
        <p14:creationId xmlns:p14="http://schemas.microsoft.com/office/powerpoint/2010/main" val="2259527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Areas to Consider cont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25425" y="1124744"/>
            <a:ext cx="8688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accent1"/>
                </a:solidFill>
              </a:rPr>
              <a:t>How the MAP data is provided within UK Link flows needs to be assessed. In terms of the options indicated, incoming MAP Id information would follow the below path:  </a:t>
            </a:r>
            <a:endParaRPr lang="en-GB" sz="1600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537" y="3573016"/>
            <a:ext cx="8136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5798" y="1799521"/>
            <a:ext cx="8688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>
                <a:solidFill>
                  <a:schemeClr val="accent1"/>
                </a:solidFill>
              </a:rPr>
              <a:t>Physical Change of Asset:</a:t>
            </a:r>
            <a:endParaRPr lang="en-GB" sz="1600" u="sng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9742" y="3654533"/>
            <a:ext cx="8688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>
                <a:solidFill>
                  <a:schemeClr val="accent1"/>
                </a:solidFill>
              </a:rPr>
              <a:t>Transfer of Asset / CoS:</a:t>
            </a:r>
            <a:endParaRPr lang="en-GB" sz="1600" u="sng" dirty="0">
              <a:solidFill>
                <a:schemeClr val="accent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52576"/>
            <a:ext cx="792088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36" y="4157791"/>
            <a:ext cx="7947396" cy="999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1620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Preliminary Assessment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5425" y="903040"/>
            <a:ext cx="8686800" cy="4608512"/>
          </a:xfrm>
        </p:spPr>
        <p:txBody>
          <a:bodyPr/>
          <a:lstStyle/>
          <a:p>
            <a:endParaRPr lang="en-GB" sz="1600" dirty="0" smtClean="0"/>
          </a:p>
          <a:p>
            <a:r>
              <a:rPr lang="en-GB" sz="1600" dirty="0" smtClean="0"/>
              <a:t>Initial Assessment:</a:t>
            </a:r>
          </a:p>
          <a:p>
            <a:pPr lvl="1"/>
            <a:r>
              <a:rPr lang="en-GB" sz="1400" dirty="0" smtClean="0"/>
              <a:t>Use of the GEA only, would have limited change impact.</a:t>
            </a:r>
            <a:endParaRPr lang="en-GB" sz="1400" dirty="0"/>
          </a:p>
          <a:p>
            <a:pPr lvl="1"/>
            <a:r>
              <a:rPr lang="en-GB" sz="1400" dirty="0" smtClean="0"/>
              <a:t>Using the JOB would have a greater impact. </a:t>
            </a:r>
            <a:endParaRPr lang="en-GB" sz="1400" dirty="0"/>
          </a:p>
          <a:p>
            <a:pPr lvl="1"/>
            <a:r>
              <a:rPr lang="en-GB" sz="1400" dirty="0" smtClean="0"/>
              <a:t>Amending the UPD flows would have a greater impact. </a:t>
            </a:r>
          </a:p>
          <a:p>
            <a:endParaRPr lang="en-GB" sz="1600" dirty="0"/>
          </a:p>
          <a:p>
            <a:r>
              <a:rPr lang="en-GB" sz="1600" dirty="0" smtClean="0"/>
              <a:t>Views from Shippers required: </a:t>
            </a:r>
          </a:p>
          <a:p>
            <a:pPr lvl="1"/>
            <a:r>
              <a:rPr lang="en-GB" sz="1400" dirty="0" smtClean="0"/>
              <a:t>Use of the GEA only would  make it necessary for Suppliers or Shippers to extract AMR ASSPR details from JOB/UPD flows and format this into the GEA. </a:t>
            </a:r>
            <a:endParaRPr lang="en-GB" sz="1400" dirty="0"/>
          </a:p>
          <a:p>
            <a:pPr lvl="1"/>
            <a:r>
              <a:rPr lang="en-GB" sz="1400" dirty="0" smtClean="0"/>
              <a:t>Use of the JOB presumes limited impact to Supplier/Shipper  assuming the MAMs provide ASSPR data. </a:t>
            </a:r>
          </a:p>
          <a:p>
            <a:pPr lvl="1"/>
            <a:endParaRPr lang="en-GB" sz="1200" dirty="0"/>
          </a:p>
          <a:p>
            <a:r>
              <a:rPr lang="en-GB" sz="1600" dirty="0" smtClean="0"/>
              <a:t>Conclusion: </a:t>
            </a:r>
          </a:p>
          <a:p>
            <a:pPr lvl="1"/>
            <a:r>
              <a:rPr lang="en-GB" sz="1400" dirty="0" smtClean="0"/>
              <a:t>GEA – expected lower impact and cost to change CDSP Systems.</a:t>
            </a:r>
            <a:endParaRPr lang="en-GB" sz="1400" dirty="0"/>
          </a:p>
          <a:p>
            <a:pPr lvl="1"/>
            <a:r>
              <a:rPr lang="en-GB" sz="1400" dirty="0" smtClean="0"/>
              <a:t>JOB (UPD) – expected higher impact </a:t>
            </a:r>
            <a:r>
              <a:rPr lang="en-GB" sz="1400" dirty="0"/>
              <a:t>and cost to change CDSP </a:t>
            </a:r>
            <a:r>
              <a:rPr lang="en-GB" sz="1400" dirty="0" smtClean="0"/>
              <a:t>Systems.</a:t>
            </a:r>
            <a:endParaRPr lang="en-GB" sz="1200" dirty="0" smtClean="0"/>
          </a:p>
          <a:p>
            <a:pPr lvl="1"/>
            <a:r>
              <a:rPr lang="en-GB" sz="1400" dirty="0" smtClean="0"/>
              <a:t>Views from impacted constituent group (Shipper), to instruct analysis. </a:t>
            </a:r>
            <a:endParaRPr lang="en-GB" sz="1400" dirty="0"/>
          </a:p>
          <a:p>
            <a:pPr lvl="1"/>
            <a:endParaRPr lang="en-GB" sz="1200" dirty="0" smtClean="0"/>
          </a:p>
        </p:txBody>
      </p:sp>
    </p:spTree>
    <p:extLst>
      <p:ext uri="{BB962C8B-B14F-4D97-AF65-F5344CB8AC3E}">
        <p14:creationId xmlns:p14="http://schemas.microsoft.com/office/powerpoint/2010/main" val="1917141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08920"/>
            <a:ext cx="8688388" cy="965200"/>
          </a:xfrm>
        </p:spPr>
        <p:txBody>
          <a:bodyPr/>
          <a:lstStyle/>
          <a:p>
            <a:pPr algn="ctr"/>
            <a:r>
              <a:rPr lang="en-GB" dirty="0" smtClean="0"/>
              <a:t>Thank you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7777532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2a985eae-c12e-416e-9833-85f34b1ee04e"/>
    <ds:schemaRef ds:uri="http://schemas.microsoft.com/office/2006/metadata/properties"/>
    <ds:schemaRef ds:uri="http://purl.org/dc/elements/1.1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4689</TotalTime>
  <Words>647</Words>
  <Application>Microsoft Macintosh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ＭＳ Ｐゴシック</vt:lpstr>
      <vt:lpstr>Wingdings</vt:lpstr>
      <vt:lpstr>Arial</vt:lpstr>
      <vt:lpstr>xoserve templates</vt:lpstr>
      <vt:lpstr>Functional Change through RGMA Review Ph2 </vt:lpstr>
      <vt:lpstr>Overview</vt:lpstr>
      <vt:lpstr>Requirement Definition </vt:lpstr>
      <vt:lpstr>Holding MAP Id Centrally – Potential Options</vt:lpstr>
      <vt:lpstr>Areas to Consider</vt:lpstr>
      <vt:lpstr>Areas to Consider cont</vt:lpstr>
      <vt:lpstr>Preliminary Assessment</vt:lpstr>
      <vt:lpstr>Thank you</vt:lpstr>
    </vt:vector>
  </TitlesOfParts>
  <Company>DC Freelance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Helen Bennett</cp:lastModifiedBy>
  <cp:revision>130</cp:revision>
  <cp:lastPrinted>2017-05-30T18:22:49Z</cp:lastPrinted>
  <dcterms:created xsi:type="dcterms:W3CDTF">2011-09-20T14:58:41Z</dcterms:created>
  <dcterms:modified xsi:type="dcterms:W3CDTF">2017-05-31T13:45:41Z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0x010100EC027A3842200A4881B078E78C741B39</vt:lpwstr>
  </property>
  <property fmtid="{D5CDD505-2E9C-101B-9397-08002B2CF9AE}" pid="4" name="_AdHocReviewCycleID">
    <vt:i4>-1874377677</vt:i4>
  </property>
  <property fmtid="{D5CDD505-2E9C-101B-9397-08002B2CF9AE}" pid="5" name="_NewReviewCycle">
    <vt:lpwstr/>
  </property>
  <property fmtid="{D5CDD505-2E9C-101B-9397-08002B2CF9AE}" pid="6" name="_EmailSubject">
    <vt:lpwstr>EXT || Re: Add item to DSC Change Committee</vt:lpwstr>
  </property>
  <property fmtid="{D5CDD505-2E9C-101B-9397-08002B2CF9AE}" pid="7" name="_AuthorEmail">
    <vt:lpwstr>Ellie.Rogers@Xoserve.com</vt:lpwstr>
  </property>
  <property fmtid="{D5CDD505-2E9C-101B-9397-08002B2CF9AE}" pid="8" name="_AuthorEmailDisplayName">
    <vt:lpwstr>Rogers, Ellie</vt:lpwstr>
  </property>
  <property fmtid="{D5CDD505-2E9C-101B-9397-08002B2CF9AE}" pid="9" name="_PreviousAdHocReviewCycleID">
    <vt:i4>1238459441</vt:i4>
  </property>
</Properties>
</file>