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2"/>
  </p:handoutMasterIdLst>
  <p:sldIdLst>
    <p:sldId id="277" r:id="rId5"/>
    <p:sldId id="282" r:id="rId6"/>
    <p:sldId id="289" r:id="rId7"/>
    <p:sldId id="287" r:id="rId8"/>
    <p:sldId id="291" r:id="rId9"/>
    <p:sldId id="293" r:id="rId10"/>
    <p:sldId id="288" r:id="rId11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0AA069-7EE0-41A7-95E4-3B5D1F1AD4BC}">
          <p14:sldIdLst>
            <p14:sldId id="277"/>
            <p14:sldId id="282"/>
            <p14:sldId id="289"/>
            <p14:sldId id="287"/>
            <p14:sldId id="291"/>
            <p14:sldId id="293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1D3E61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60"/>
  </p:normalViewPr>
  <p:slideViewPr>
    <p:cSldViewPr snapToObjects="1">
      <p:cViewPr>
        <p:scale>
          <a:sx n="75" d="100"/>
          <a:sy n="75" d="100"/>
        </p:scale>
        <p:origin x="1952" y="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31/05/2017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65455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Establishment of ‘Technical Sub Committee’ Action - SDG 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Action from Change Management Committee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Action 0501</a:t>
            </a:r>
            <a:r>
              <a:rPr lang="en-GB" dirty="0" smtClean="0"/>
              <a:t>: </a:t>
            </a:r>
            <a:r>
              <a:rPr lang="en-US" i="1" dirty="0"/>
              <a:t>Change Management Committee to </a:t>
            </a:r>
            <a:r>
              <a:rPr lang="en-US" i="1" dirty="0" smtClean="0"/>
              <a:t>prepare to </a:t>
            </a:r>
            <a:r>
              <a:rPr lang="en-US" i="1" dirty="0"/>
              <a:t>establish a Technical </a:t>
            </a:r>
            <a:r>
              <a:rPr lang="en-US" i="1" dirty="0" smtClean="0"/>
              <a:t>Sub-Committee (including </a:t>
            </a:r>
            <a:r>
              <a:rPr lang="en-US" i="1" dirty="0"/>
              <a:t>the scope, TOR and </a:t>
            </a:r>
            <a:r>
              <a:rPr lang="en-US" i="1" dirty="0" smtClean="0"/>
              <a:t>membership) for </a:t>
            </a:r>
            <a:r>
              <a:rPr lang="en-US" i="1" dirty="0"/>
              <a:t>technical assessments of future </a:t>
            </a:r>
            <a:r>
              <a:rPr lang="en-US" i="1" dirty="0" smtClean="0"/>
              <a:t>release capability</a:t>
            </a:r>
            <a:r>
              <a:rPr lang="en-US" i="1" dirty="0"/>
              <a:t>. The current Solution </a:t>
            </a:r>
            <a:r>
              <a:rPr lang="en-US" i="1" dirty="0" smtClean="0"/>
              <a:t>Development Group </a:t>
            </a:r>
            <a:r>
              <a:rPr lang="en-US" i="1" dirty="0"/>
              <a:t>will be considered for </a:t>
            </a:r>
            <a:r>
              <a:rPr lang="en-US" i="1" dirty="0" smtClean="0"/>
              <a:t>their amenability/willingness </a:t>
            </a:r>
            <a:r>
              <a:rPr lang="en-US" i="1" dirty="0"/>
              <a:t>to take on </a:t>
            </a:r>
            <a:r>
              <a:rPr lang="en-US" i="1" dirty="0" smtClean="0"/>
              <a:t>this </a:t>
            </a:r>
            <a:r>
              <a:rPr lang="en-US" i="1" dirty="0"/>
              <a:t>role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pPr lvl="1"/>
            <a:r>
              <a:rPr lang="en-US" dirty="0" smtClean="0"/>
              <a:t>Assumed that this request was intended to be a distinct </a:t>
            </a:r>
            <a:r>
              <a:rPr lang="en-US" dirty="0"/>
              <a:t>t</a:t>
            </a:r>
            <a:r>
              <a:rPr lang="en-US" dirty="0" smtClean="0"/>
              <a:t>ransitional role for UKLP change backlog assessment, but also enduring in support of Change Managers for future release scope.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0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SDG Terms of Reference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Established to support the development of changes identified through Nexus development </a:t>
            </a:r>
          </a:p>
          <a:p>
            <a:pPr marL="0" indent="0">
              <a:buNone/>
            </a:pPr>
            <a:endParaRPr lang="en-GB" sz="800" dirty="0" smtClean="0"/>
          </a:p>
          <a:p>
            <a:r>
              <a:rPr lang="en-GB" dirty="0" smtClean="0"/>
              <a:t>Convened at 3pm on the first and third Monday of the month via t-con </a:t>
            </a:r>
          </a:p>
          <a:p>
            <a:pPr marL="0" indent="0">
              <a:buNone/>
            </a:pPr>
            <a:endParaRPr lang="en-GB" sz="800" dirty="0" smtClean="0"/>
          </a:p>
          <a:p>
            <a:r>
              <a:rPr lang="en-GB" dirty="0" smtClean="0"/>
              <a:t>Chaired by Xoserve</a:t>
            </a:r>
          </a:p>
          <a:p>
            <a:pPr marL="0" indent="0">
              <a:buNone/>
            </a:pPr>
            <a:endParaRPr lang="en-GB" sz="800" dirty="0" smtClean="0"/>
          </a:p>
          <a:p>
            <a:r>
              <a:rPr lang="en-GB" dirty="0" smtClean="0"/>
              <a:t>No voting or approvals – provided recommendations to UKLC</a:t>
            </a:r>
          </a:p>
          <a:p>
            <a:endParaRPr lang="en-GB" sz="800" dirty="0" smtClean="0"/>
          </a:p>
          <a:p>
            <a:r>
              <a:rPr lang="en-GB" dirty="0" smtClean="0"/>
              <a:t>“Open membership”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17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SDG Feedback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SDG was convened on 30</a:t>
            </a:r>
            <a:r>
              <a:rPr lang="en-GB" baseline="30000" dirty="0" smtClean="0"/>
              <a:t>th</a:t>
            </a:r>
            <a:r>
              <a:rPr lang="en-GB" dirty="0" smtClean="0"/>
              <a:t> May to discuss the action from Change Management Committee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SDG value having the opportunity to input into the design, development and discussions regarding solutions for changes</a:t>
            </a:r>
          </a:p>
          <a:p>
            <a:endParaRPr lang="en-GB" dirty="0"/>
          </a:p>
          <a:p>
            <a:pPr lvl="1"/>
            <a:r>
              <a:rPr lang="en-GB" dirty="0" smtClean="0"/>
              <a:t>SDG were amendable to support assessing prioritisation of the change backlog, where referred by Change Management Committee, in preparation of Release 2 – </a:t>
            </a:r>
            <a:r>
              <a:rPr lang="en-GB" i="1" dirty="0" smtClean="0"/>
              <a:t>Transitional requirement</a:t>
            </a:r>
          </a:p>
          <a:p>
            <a:pPr lvl="2"/>
            <a:r>
              <a:rPr lang="en-GB" dirty="0" smtClean="0"/>
              <a:t>Change Managers need to consider criteria for review by SDG</a:t>
            </a:r>
          </a:p>
          <a:p>
            <a:pPr lvl="3"/>
            <a:r>
              <a:rPr lang="en-GB" sz="1800" dirty="0" smtClean="0"/>
              <a:t>Technical changes?</a:t>
            </a:r>
          </a:p>
          <a:p>
            <a:pPr lvl="3"/>
            <a:r>
              <a:rPr lang="en-GB" sz="1800" dirty="0" smtClean="0"/>
              <a:t>Assessment of potential impacts to User systems – noting design options will not necessarily be fully developed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5235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</a:t>
            </a:r>
            <a:r>
              <a:rPr lang="en-GB" dirty="0"/>
              <a:t>of </a:t>
            </a:r>
            <a:r>
              <a:rPr lang="en-GB" dirty="0" smtClean="0"/>
              <a:t>Change Management Committee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Prioritisation - </a:t>
            </a:r>
            <a:r>
              <a:rPr lang="en-GB" dirty="0"/>
              <a:t>recommendation for priority of the change based on the UK Link Change Prioritisation and Release Scoping Approach</a:t>
            </a:r>
          </a:p>
          <a:p>
            <a:pPr lvl="1"/>
            <a:r>
              <a:rPr lang="en-GB" b="1" dirty="0" smtClean="0"/>
              <a:t>Analysis</a:t>
            </a:r>
          </a:p>
          <a:p>
            <a:pPr lvl="1"/>
            <a:r>
              <a:rPr lang="en-GB" b="1" dirty="0" smtClean="0"/>
              <a:t>Delivery 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Preliminary Solution Option Assessment </a:t>
            </a:r>
            <a:r>
              <a:rPr lang="en-GB" dirty="0" smtClean="0"/>
              <a:t>– review of high level solution </a:t>
            </a:r>
            <a:r>
              <a:rPr lang="en-GB" dirty="0"/>
              <a:t>options </a:t>
            </a:r>
            <a:r>
              <a:rPr lang="en-GB" dirty="0" smtClean="0"/>
              <a:t>/ input stakeholder view to options</a:t>
            </a:r>
          </a:p>
          <a:p>
            <a:r>
              <a:rPr lang="en-GB" b="1" dirty="0" smtClean="0"/>
              <a:t>Solution Approval </a:t>
            </a:r>
            <a:r>
              <a:rPr lang="en-GB" dirty="0" smtClean="0"/>
              <a:t>- </a:t>
            </a:r>
            <a:r>
              <a:rPr lang="en-GB" dirty="0"/>
              <a:t>approval of the preferred </a:t>
            </a:r>
            <a:r>
              <a:rPr lang="en-GB" dirty="0" smtClean="0"/>
              <a:t>solution</a:t>
            </a:r>
          </a:p>
          <a:p>
            <a:r>
              <a:rPr lang="en-GB" b="1" dirty="0" smtClean="0"/>
              <a:t>Release Approval </a:t>
            </a:r>
            <a:r>
              <a:rPr lang="en-GB" dirty="0" smtClean="0"/>
              <a:t>– approval of the release for a change to be implemented in UK 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9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SDG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815367"/>
              </p:ext>
            </p:extLst>
          </p:nvPr>
        </p:nvGraphicFramePr>
        <p:xfrm>
          <a:off x="868536" y="2057350"/>
          <a:ext cx="2327176" cy="33991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7176"/>
              </a:tblGrid>
              <a:tr h="8282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Preliminary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Sol</a:t>
                      </a:r>
                      <a:r>
                        <a:rPr lang="en-GB" baseline="30000" dirty="0" err="1" smtClean="0"/>
                        <a:t>n</a:t>
                      </a:r>
                      <a:r>
                        <a:rPr lang="en-GB" baseline="0" dirty="0" smtClean="0"/>
                        <a:t> Option Assessment - Analysis</a:t>
                      </a:r>
                      <a:endParaRPr lang="en-GB" dirty="0"/>
                    </a:p>
                  </a:txBody>
                  <a:tcPr/>
                </a:tc>
              </a:tr>
              <a:tr h="8282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Delivery Prioritisation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82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826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Release </a:t>
                      </a:r>
                    </a:p>
                    <a:p>
                      <a:pPr algn="ctr"/>
                      <a:r>
                        <a:rPr lang="en-GB" b="1" dirty="0" smtClean="0"/>
                        <a:t>Approval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0417"/>
              </p:ext>
            </p:extLst>
          </p:nvPr>
        </p:nvGraphicFramePr>
        <p:xfrm>
          <a:off x="868536" y="980728"/>
          <a:ext cx="2327176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7176"/>
              </a:tblGrid>
              <a:tr h="6016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Analysis</a:t>
                      </a:r>
                      <a:r>
                        <a:rPr lang="en-GB" baseline="0" dirty="0" smtClean="0"/>
                        <a:t>  Prioritisation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3195712" y="1114872"/>
            <a:ext cx="849312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3197696" y="1403152"/>
            <a:ext cx="847328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888018"/>
              </p:ext>
            </p:extLst>
          </p:nvPr>
        </p:nvGraphicFramePr>
        <p:xfrm>
          <a:off x="4045024" y="980728"/>
          <a:ext cx="2327176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7176"/>
              </a:tblGrid>
              <a:tr h="6016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[Transitional]</a:t>
                      </a:r>
                    </a:p>
                    <a:p>
                      <a:pPr algn="ctr"/>
                      <a:r>
                        <a:rPr lang="en-GB" dirty="0" smtClean="0"/>
                        <a:t>SDG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516217" y="97447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For the ‘backlog of change’ / R2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413367"/>
              </p:ext>
            </p:extLst>
          </p:nvPr>
        </p:nvGraphicFramePr>
        <p:xfrm>
          <a:off x="4045024" y="2070075"/>
          <a:ext cx="232916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9160"/>
              </a:tblGrid>
              <a:tr h="638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Scope</a:t>
                      </a:r>
                      <a:r>
                        <a:rPr lang="en-GB" baseline="0" dirty="0" smtClean="0"/>
                        <a:t> of SDG  – </a:t>
                      </a:r>
                      <a:r>
                        <a:rPr lang="en-GB" sz="1200" baseline="0" dirty="0" smtClean="0"/>
                        <a:t>Provide Recommendation to </a:t>
                      </a:r>
                      <a:r>
                        <a:rPr lang="en-GB" sz="1200" baseline="0" dirty="0" err="1" smtClean="0"/>
                        <a:t>ChMC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81607"/>
              </p:ext>
            </p:extLst>
          </p:nvPr>
        </p:nvGraphicFramePr>
        <p:xfrm>
          <a:off x="4045024" y="2860928"/>
          <a:ext cx="2327176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7176"/>
              </a:tblGrid>
              <a:tr h="14440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Function</a:t>
                      </a:r>
                      <a:r>
                        <a:rPr lang="en-GB" baseline="0" dirty="0" smtClean="0"/>
                        <a:t> of </a:t>
                      </a:r>
                      <a:r>
                        <a:rPr lang="en-GB" dirty="0" smtClean="0"/>
                        <a:t>SDG</a:t>
                      </a:r>
                      <a:r>
                        <a:rPr lang="en-GB" baseline="0" dirty="0" smtClean="0"/>
                        <a:t> on Request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19970"/>
              </p:ext>
            </p:extLst>
          </p:nvPr>
        </p:nvGraphicFramePr>
        <p:xfrm>
          <a:off x="4047008" y="3789040"/>
          <a:ext cx="2327176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717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Scope</a:t>
                      </a:r>
                      <a:r>
                        <a:rPr lang="en-GB" baseline="0" dirty="0" smtClean="0"/>
                        <a:t> of SDG – </a:t>
                      </a:r>
                      <a:r>
                        <a:rPr lang="en-GB" sz="1200" baseline="0" dirty="0" smtClean="0"/>
                        <a:t>Provide Recommendation to </a:t>
                      </a:r>
                      <a:r>
                        <a:rPr lang="en-GB" sz="1200" baseline="0" dirty="0" err="1" smtClean="0"/>
                        <a:t>ChMC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3195712" y="2169730"/>
            <a:ext cx="849312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3195712" y="2996952"/>
            <a:ext cx="849312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197696" y="3933056"/>
            <a:ext cx="849312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199680" y="4725144"/>
            <a:ext cx="849312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79586"/>
              </p:ext>
            </p:extLst>
          </p:nvPr>
        </p:nvGraphicFramePr>
        <p:xfrm>
          <a:off x="4045024" y="4573128"/>
          <a:ext cx="2327176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27176"/>
              </a:tblGrid>
              <a:tr h="14440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Function</a:t>
                      </a:r>
                      <a:r>
                        <a:rPr lang="en-GB" baseline="0" dirty="0" smtClean="0"/>
                        <a:t> of </a:t>
                      </a:r>
                      <a:r>
                        <a:rPr lang="en-GB" dirty="0" smtClean="0"/>
                        <a:t>SDG</a:t>
                      </a:r>
                      <a:r>
                        <a:rPr lang="en-GB" baseline="0" dirty="0" smtClean="0"/>
                        <a:t> on Request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 flipH="1">
            <a:off x="3197696" y="2348880"/>
            <a:ext cx="847328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199680" y="4149080"/>
            <a:ext cx="847328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197696" y="3212976"/>
            <a:ext cx="849312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3199680" y="4941168"/>
            <a:ext cx="849312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 rot="16200000" flipH="1">
            <a:off x="-1222581" y="3387436"/>
            <a:ext cx="33065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Change Management Committee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660233" y="2541803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Suggested scope of work for SDG with feedback between Change Management Committee and SDG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95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Terms of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Amend the scope of the group to reflect the new role</a:t>
            </a:r>
          </a:p>
          <a:p>
            <a:r>
              <a:rPr lang="en-GB" sz="1800" dirty="0" smtClean="0"/>
              <a:t>Face to face monthly meetings convened [a fortnight] following Change Management Committee</a:t>
            </a:r>
          </a:p>
          <a:p>
            <a:pPr lvl="1"/>
            <a:r>
              <a:rPr lang="en-GB" sz="1800" dirty="0" smtClean="0"/>
              <a:t>Need to consider timings how this interacts with issue of Change Packs / Consideration of Responses / Provision of Papers</a:t>
            </a:r>
          </a:p>
          <a:p>
            <a:r>
              <a:rPr lang="en-GB" sz="1800" dirty="0" smtClean="0"/>
              <a:t>Chair / Secretariat function provided/arranged by Xoserve</a:t>
            </a:r>
          </a:p>
          <a:p>
            <a:r>
              <a:rPr lang="en-GB" sz="1800" dirty="0" smtClean="0"/>
              <a:t>No </a:t>
            </a:r>
            <a:r>
              <a:rPr lang="en-GB" sz="1800" dirty="0"/>
              <a:t>voting or approvals – </a:t>
            </a:r>
            <a:r>
              <a:rPr lang="en-GB" sz="1800" dirty="0" smtClean="0"/>
              <a:t>SDG will be asked to provide </a:t>
            </a:r>
            <a:r>
              <a:rPr lang="en-GB" sz="1800" dirty="0"/>
              <a:t>recommendations to Change Management Committee</a:t>
            </a:r>
            <a:endParaRPr lang="en-GB" sz="1800" dirty="0" smtClean="0"/>
          </a:p>
          <a:p>
            <a:r>
              <a:rPr lang="en-GB" sz="1800" dirty="0" smtClean="0"/>
              <a:t>“Open </a:t>
            </a:r>
            <a:r>
              <a:rPr lang="en-GB" sz="1800" dirty="0"/>
              <a:t>membership</a:t>
            </a:r>
            <a:r>
              <a:rPr lang="en-GB" sz="1800" dirty="0" smtClean="0"/>
              <a:t>” for all constituent groups to attend, members can be ‘regulatory’ and / or ‘technical’</a:t>
            </a:r>
          </a:p>
          <a:p>
            <a:endParaRPr lang="en-GB" dirty="0"/>
          </a:p>
          <a:p>
            <a:r>
              <a:rPr lang="en-GB" sz="1800" dirty="0" smtClean="0"/>
              <a:t>Transitional meeting – [28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June]</a:t>
            </a:r>
          </a:p>
          <a:p>
            <a:pPr lvl="1"/>
            <a:r>
              <a:rPr lang="en-GB" sz="1800" dirty="0" smtClean="0"/>
              <a:t>Matters referred by </a:t>
            </a:r>
            <a:r>
              <a:rPr lang="en-GB" sz="1800" dirty="0" err="1" smtClean="0"/>
              <a:t>ChMC</a:t>
            </a:r>
            <a:r>
              <a:rPr lang="en-GB" sz="1800" dirty="0" smtClean="0"/>
              <a:t> in June</a:t>
            </a:r>
          </a:p>
          <a:p>
            <a:pPr lvl="1"/>
            <a:r>
              <a:rPr lang="en-GB" sz="1800" dirty="0" smtClean="0"/>
              <a:t>Aim to support Backlog conclusion at July </a:t>
            </a:r>
            <a:r>
              <a:rPr lang="en-GB" sz="1800" dirty="0" err="1" smtClean="0"/>
              <a:t>ChMC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995848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purl.org/dc/terms/"/>
    <ds:schemaRef ds:uri="http://schemas.microsoft.com/office/2006/documentManagement/types"/>
    <ds:schemaRef ds:uri="2a985eae-c12e-416e-9833-85f34b1ee04e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</TotalTime>
  <Words>487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Wingdings</vt:lpstr>
      <vt:lpstr>Arial</vt:lpstr>
      <vt:lpstr>xoserve templates</vt:lpstr>
      <vt:lpstr>Establishment of ‘Technical Sub Committee’ Action - SDG Option</vt:lpstr>
      <vt:lpstr>Action from Change Management Committee</vt:lpstr>
      <vt:lpstr>Current SDG Terms of Reference </vt:lpstr>
      <vt:lpstr>SDG Feedback </vt:lpstr>
      <vt:lpstr>Functions of Change Management Committee</vt:lpstr>
      <vt:lpstr>Scope of SDG</vt:lpstr>
      <vt:lpstr>New Terms of Reference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128</cp:revision>
  <dcterms:created xsi:type="dcterms:W3CDTF">2011-09-20T14:58:41Z</dcterms:created>
  <dcterms:modified xsi:type="dcterms:W3CDTF">2017-05-31T15:37:36Z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475463684</vt:i4>
  </property>
  <property fmtid="{D5CDD505-2E9C-101B-9397-08002B2CF9AE}" pid="5" name="_NewReviewCycle">
    <vt:lpwstr/>
  </property>
  <property fmtid="{D5CDD505-2E9C-101B-9397-08002B2CF9AE}" pid="6" name="_EmailSubject">
    <vt:lpwstr>SDG slides</vt:lpwstr>
  </property>
  <property fmtid="{D5CDD505-2E9C-101B-9397-08002B2CF9AE}" pid="7" name="_AuthorEmail">
    <vt:lpwstr>dave.turpin@xoserve.com</vt:lpwstr>
  </property>
  <property fmtid="{D5CDD505-2E9C-101B-9397-08002B2CF9AE}" pid="8" name="_AuthorEmailDisplayName">
    <vt:lpwstr>Turpin, Dave</vt:lpwstr>
  </property>
  <property fmtid="{D5CDD505-2E9C-101B-9397-08002B2CF9AE}" pid="9" name="_PreviousAdHocReviewCycleID">
    <vt:i4>1581203912</vt:i4>
  </property>
</Properties>
</file>