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embedTrueTypeFonts="1">
  <p:sldMasterIdLst>
    <p:sldMasterId id="2147483648" r:id="rId4"/>
  </p:sldMasterIdLst>
  <p:notesMasterIdLst>
    <p:notesMasterId r:id="rId6"/>
  </p:notesMasterIdLst>
  <p:handoutMasterIdLst>
    <p:handoutMasterId r:id="rId7"/>
  </p:handoutMasterIdLst>
  <p:sldIdLst>
    <p:sldId id="890" r:id="rId5"/>
  </p:sldIdLst>
  <p:sldSz cx="9144000" cy="5143500" type="screen16x9"/>
  <p:notesSz cx="6858000" cy="9144000"/>
  <p:embeddedFontLst>
    <p:embeddedFont>
      <p:font typeface="Avenir Next LT Pro" panose="020B0504020202020204" pitchFamily="34" charset="0"/>
      <p:regular r:id="rId8"/>
      <p:bold r:id="rId9"/>
      <p:italic r:id="rId10"/>
      <p:boldItalic r:id="rId1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5733"/>
    <a:srgbClr val="3E5AA8"/>
    <a:srgbClr val="000000"/>
    <a:srgbClr val="B1D6E8"/>
    <a:srgbClr val="40D1F5"/>
    <a:srgbClr val="F5835D"/>
    <a:srgbClr val="84B8DA"/>
    <a:srgbClr val="FFFFFF"/>
    <a:srgbClr val="9C4877"/>
    <a:srgbClr val="2B8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DF70B4-5C86-4AF9-8297-70E6B8FD5F3D}" v="68" dt="2023-12-04T08:54:12.595"/>
    <p1510:client id="{ED57A6DB-BEAA-44B6-AF21-2E802CE47803}" v="827" dt="2023-11-30T15:25:09.7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400" y="68"/>
      </p:cViewPr>
      <p:guideLst>
        <p:guide orient="horz" pos="1620"/>
        <p:guide pos="2880"/>
      </p:guideLst>
    </p:cSldViewPr>
  </p:slideViewPr>
  <p:notesTextViewPr>
    <p:cViewPr>
      <p:scale>
        <a:sx n="1" d="1"/>
        <a:sy n="1" d="1"/>
      </p:scale>
      <p:origin x="0" y="0"/>
    </p:cViewPr>
  </p:notesTextViewPr>
  <p:notesViewPr>
    <p:cSldViewPr>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font" Target="fonts/font4.fntdata"/><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font" Target="fonts/font3.fntdata"/><Relationship Id="rId4" Type="http://schemas.openxmlformats.org/officeDocument/2006/relationships/slideMaster" Target="slideMasters/slideMaster1.xml"/><Relationship Id="rId9" Type="http://schemas.openxmlformats.org/officeDocument/2006/relationships/font" Target="fonts/font2.fntdata"/><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158AE68-B2C4-407B-A853-67ABA7BBDB7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9A2F355C-8E16-4484-8D33-9BD23C2FD20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BFE0485-080A-4727-9301-4C8F7C1A81A4}" type="datetimeFigureOut">
              <a:rPr lang="en-GB" smtClean="0"/>
              <a:t>04/12/2023</a:t>
            </a:fld>
            <a:endParaRPr lang="en-GB" dirty="0"/>
          </a:p>
        </p:txBody>
      </p:sp>
      <p:sp>
        <p:nvSpPr>
          <p:cNvPr id="4" name="Footer Placeholder 3">
            <a:extLst>
              <a:ext uri="{FF2B5EF4-FFF2-40B4-BE49-F238E27FC236}">
                <a16:creationId xmlns:a16="http://schemas.microsoft.com/office/drawing/2014/main" id="{CE12E68C-3A87-4053-9F42-3E9448407B2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00181A81-4B97-4D4A-9BBA-92EDE09D3EE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489CC6B-C00A-48E6-B507-224DD12FC6A4}" type="slidenum">
              <a:rPr lang="en-GB" smtClean="0"/>
              <a:t>‹#›</a:t>
            </a:fld>
            <a:endParaRPr lang="en-GB" dirty="0"/>
          </a:p>
        </p:txBody>
      </p:sp>
    </p:spTree>
    <p:extLst>
      <p:ext uri="{BB962C8B-B14F-4D97-AF65-F5344CB8AC3E}">
        <p14:creationId xmlns:p14="http://schemas.microsoft.com/office/powerpoint/2010/main" val="4114038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04/12/2023</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2565173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lvl1pPr>
              <a:defRPr>
                <a:latin typeface="+mj-lt"/>
              </a:defRPr>
            </a:lvl1p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b="1">
                <a:solidFill>
                  <a:srgbClr val="B1D6E8"/>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pic>
        <p:nvPicPr>
          <p:cNvPr id="6" name="Picture 5">
            <a:extLst>
              <a:ext uri="{FF2B5EF4-FFF2-40B4-BE49-F238E27FC236}">
                <a16:creationId xmlns:a16="http://schemas.microsoft.com/office/drawing/2014/main" id="{4DD740E7-5DD5-F9E8-309A-E335A2456B6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35217" y="495035"/>
            <a:ext cx="3130547" cy="492539"/>
          </a:xfrm>
          <a:prstGeom prst="rect">
            <a:avLst/>
          </a:prstGeom>
        </p:spPr>
      </p:pic>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a:solidFill>
                  <a:srgbClr val="000000"/>
                </a:solidFill>
                <a:latin typeface="+mj-lt"/>
              </a:defRPr>
            </a:lvl1pPr>
            <a:lvl2pPr>
              <a:defRPr>
                <a:solidFill>
                  <a:srgbClr val="000000"/>
                </a:solidFill>
                <a:latin typeface="+mj-lt"/>
              </a:defRPr>
            </a:lvl2pPr>
            <a:lvl3pPr>
              <a:defRPr>
                <a:solidFill>
                  <a:srgbClr val="000000"/>
                </a:solidFill>
                <a:latin typeface="+mj-lt"/>
              </a:defRPr>
            </a:lvl3pPr>
            <a:lvl4pPr>
              <a:defRPr>
                <a:solidFill>
                  <a:srgbClr val="000000"/>
                </a:solidFill>
                <a:latin typeface="+mj-lt"/>
              </a:defRPr>
            </a:lvl4pPr>
            <a:lvl5pPr>
              <a:defRPr>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atin typeface="+mj-lt"/>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dirty="0"/>
              <a:t>Click to edit Master title style</a:t>
            </a:r>
            <a:endParaRPr lang="en-GB" dirty="0"/>
          </a:p>
        </p:txBody>
      </p:sp>
      <p:sp>
        <p:nvSpPr>
          <p:cNvPr id="3" name="Content Placeholder 2"/>
          <p:cNvSpPr>
            <a:spLocks noGrp="1"/>
          </p:cNvSpPr>
          <p:nvPr>
            <p:ph sz="half" idx="1"/>
          </p:nvPr>
        </p:nvSpPr>
        <p:spPr>
          <a:xfrm>
            <a:off x="457200" y="900113"/>
            <a:ext cx="4038600" cy="2545556"/>
          </a:xfrm>
        </p:spPr>
        <p:txBody>
          <a:bodyPr/>
          <a:lstStyle>
            <a:lvl1pPr>
              <a:defRPr sz="2800">
                <a:solidFill>
                  <a:srgbClr val="000000"/>
                </a:solidFill>
                <a:latin typeface="+mj-lt"/>
              </a:defRPr>
            </a:lvl1pPr>
            <a:lvl2pPr>
              <a:defRPr sz="2400">
                <a:solidFill>
                  <a:srgbClr val="000000"/>
                </a:solidFill>
                <a:latin typeface="+mj-lt"/>
              </a:defRPr>
            </a:lvl2pPr>
            <a:lvl3pPr>
              <a:defRPr sz="2000">
                <a:solidFill>
                  <a:srgbClr val="000000"/>
                </a:solidFill>
                <a:latin typeface="+mj-lt"/>
              </a:defRPr>
            </a:lvl3pPr>
            <a:lvl4pPr>
              <a:defRPr sz="1800">
                <a:solidFill>
                  <a:srgbClr val="000000"/>
                </a:solidFill>
                <a:latin typeface="+mj-lt"/>
              </a:defRPr>
            </a:lvl4pPr>
            <a:lvl5pPr>
              <a:defRPr sz="1800">
                <a:solidFill>
                  <a:srgbClr val="000000"/>
                </a:solidFill>
                <a:latin typeface="+mj-lt"/>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900113"/>
            <a:ext cx="4038600" cy="2545556"/>
          </a:xfrm>
        </p:spPr>
        <p:txBody>
          <a:bodyPr/>
          <a:lstStyle>
            <a:lvl1pPr>
              <a:defRPr sz="2800">
                <a:solidFill>
                  <a:srgbClr val="000000"/>
                </a:solidFill>
                <a:latin typeface="+mj-lt"/>
              </a:defRPr>
            </a:lvl1pPr>
            <a:lvl2pPr>
              <a:defRPr sz="2400">
                <a:solidFill>
                  <a:srgbClr val="000000"/>
                </a:solidFill>
                <a:latin typeface="+mj-lt"/>
              </a:defRPr>
            </a:lvl2pPr>
            <a:lvl3pPr>
              <a:defRPr sz="2000">
                <a:solidFill>
                  <a:srgbClr val="000000"/>
                </a:solidFill>
                <a:latin typeface="+mj-lt"/>
              </a:defRPr>
            </a:lvl3pPr>
            <a:lvl4pPr>
              <a:defRPr sz="1800">
                <a:solidFill>
                  <a:srgbClr val="000000"/>
                </a:solidFill>
                <a:latin typeface="+mj-lt"/>
              </a:defRPr>
            </a:lvl4pPr>
            <a:lvl5pPr>
              <a:defRPr sz="1800">
                <a:solidFill>
                  <a:srgbClr val="000000"/>
                </a:solidFill>
                <a:latin typeface="+mj-lt"/>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solidFill>
                  <a:srgbClr val="000000"/>
                </a:solidFill>
                <a:latin typeface="+mj-lt"/>
              </a:defRPr>
            </a:lvl1pPr>
            <a:lvl2pPr>
              <a:defRPr sz="2000">
                <a:solidFill>
                  <a:srgbClr val="000000"/>
                </a:solidFill>
                <a:latin typeface="+mj-lt"/>
              </a:defRPr>
            </a:lvl2pPr>
            <a:lvl3pPr>
              <a:defRPr sz="1800">
                <a:solidFill>
                  <a:srgbClr val="000000"/>
                </a:solidFill>
                <a:latin typeface="+mj-lt"/>
              </a:defRPr>
            </a:lvl3pPr>
            <a:lvl4pPr>
              <a:defRPr sz="1600">
                <a:solidFill>
                  <a:srgbClr val="000000"/>
                </a:solidFill>
                <a:latin typeface="+mj-lt"/>
              </a:defRPr>
            </a:lvl4pPr>
            <a:lvl5pPr>
              <a:defRPr sz="1600">
                <a:solidFill>
                  <a:srgbClr val="000000"/>
                </a:solidFill>
                <a:latin typeface="+mj-lt"/>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solidFill>
                  <a:srgbClr val="000000"/>
                </a:solidFill>
                <a:latin typeface="+mj-lt"/>
              </a:defRPr>
            </a:lvl1pPr>
            <a:lvl2pPr>
              <a:defRPr sz="2000">
                <a:solidFill>
                  <a:srgbClr val="000000"/>
                </a:solidFill>
                <a:latin typeface="+mj-lt"/>
              </a:defRPr>
            </a:lvl2pPr>
            <a:lvl3pPr>
              <a:defRPr sz="1800">
                <a:solidFill>
                  <a:srgbClr val="000000"/>
                </a:solidFill>
                <a:latin typeface="+mj-lt"/>
              </a:defRPr>
            </a:lvl3pPr>
            <a:lvl4pPr>
              <a:defRPr sz="1600">
                <a:solidFill>
                  <a:srgbClr val="000000"/>
                </a:solidFill>
                <a:latin typeface="+mj-lt"/>
              </a:defRPr>
            </a:lvl4pPr>
            <a:lvl5pPr>
              <a:defRPr sz="1600">
                <a:solidFill>
                  <a:srgbClr val="000000"/>
                </a:solidFill>
                <a:latin typeface="+mj-lt"/>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lvl1pPr>
              <a:defRPr>
                <a:latin typeface="+mj-lt"/>
              </a:defRPr>
            </a:lvl1p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dirty="0"/>
              <a:t>Click to edit Master title style</a:t>
            </a:r>
            <a:endParaRPr lang="en-GB" dirty="0"/>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atin typeface="+mj-lt"/>
              </a:defRPr>
            </a:lvl1pPr>
          </a:lstStyle>
          <a:p>
            <a:r>
              <a:rPr lang="en-US" dirty="0"/>
              <a:t>Click to edit Master title style</a:t>
            </a:r>
            <a:endParaRPr lang="en-GB" dirty="0"/>
          </a:p>
        </p:txBody>
      </p:sp>
      <p:sp>
        <p:nvSpPr>
          <p:cNvPr id="3" name="Content Placeholder 2"/>
          <p:cNvSpPr>
            <a:spLocks noGrp="1"/>
          </p:cNvSpPr>
          <p:nvPr>
            <p:ph idx="1"/>
          </p:nvPr>
        </p:nvSpPr>
        <p:spPr>
          <a:xfrm>
            <a:off x="3575050" y="204788"/>
            <a:ext cx="5111750" cy="4389835"/>
          </a:xfrm>
        </p:spPr>
        <p:txBody>
          <a:bodyPr/>
          <a:lstStyle>
            <a:lvl1pPr>
              <a:defRPr sz="3200">
                <a:solidFill>
                  <a:srgbClr val="000000"/>
                </a:solidFill>
                <a:latin typeface="+mj-lt"/>
              </a:defRPr>
            </a:lvl1pPr>
            <a:lvl2pPr>
              <a:defRPr sz="2800">
                <a:solidFill>
                  <a:srgbClr val="000000"/>
                </a:solidFill>
                <a:latin typeface="+mj-lt"/>
              </a:defRPr>
            </a:lvl2pPr>
            <a:lvl3pPr>
              <a:defRPr sz="2400">
                <a:solidFill>
                  <a:srgbClr val="000000"/>
                </a:solidFill>
                <a:latin typeface="+mj-lt"/>
              </a:defRPr>
            </a:lvl3pPr>
            <a:lvl4pPr>
              <a:defRPr sz="2000">
                <a:solidFill>
                  <a:srgbClr val="000000"/>
                </a:solidFill>
                <a:latin typeface="+mj-lt"/>
              </a:defRPr>
            </a:lvl4pPr>
            <a:lvl5pPr>
              <a:defRPr sz="2000">
                <a:solidFill>
                  <a:srgbClr val="000000"/>
                </a:solidFill>
                <a:latin typeface="+mj-lt"/>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solidFill>
                  <a:srgbClr val="000000"/>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atin typeface="+mj-lt"/>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solidFill>
                  <a:srgbClr val="000000"/>
                </a:solidFill>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venir Next LT Pro" panose="020B05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venir Next LT Pro" panose="020B05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venir Next LT Pro" panose="020B05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venir Next LT Pro" panose="020B05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venir Next LT Pro" panose="020B05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venir Next LT Pro" panose="020B05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eminichanges@correla.com"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hyperlink" Target="https://www.xoserve.com/change/investment-change/gemini-changes-overview/gemini-sustain-plus/" TargetMode="External"/><Relationship Id="rId4" Type="http://schemas.openxmlformats.org/officeDocument/2006/relationships/hyperlink" Target="mailto:geminichanges@correla.com&#16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Content Placeholder 3">
            <a:extLst>
              <a:ext uri="{FF2B5EF4-FFF2-40B4-BE49-F238E27FC236}">
                <a16:creationId xmlns:a16="http://schemas.microsoft.com/office/drawing/2014/main" id="{E606C19D-1D53-4565-BE7B-DF0199607E94}"/>
              </a:ext>
            </a:extLst>
          </p:cNvPr>
          <p:cNvGraphicFramePr>
            <a:graphicFrameLocks/>
          </p:cNvGraphicFramePr>
          <p:nvPr>
            <p:extLst>
              <p:ext uri="{D42A27DB-BD31-4B8C-83A1-F6EECF244321}">
                <p14:modId xmlns:p14="http://schemas.microsoft.com/office/powerpoint/2010/main" val="537467660"/>
              </p:ext>
            </p:extLst>
          </p:nvPr>
        </p:nvGraphicFramePr>
        <p:xfrm>
          <a:off x="166542" y="267494"/>
          <a:ext cx="8869954" cy="4778388"/>
        </p:xfrm>
        <a:graphic>
          <a:graphicData uri="http://schemas.openxmlformats.org/drawingml/2006/table">
            <a:tbl>
              <a:tblPr firstRow="1" bandRow="1"/>
              <a:tblGrid>
                <a:gridCol w="653115">
                  <a:extLst>
                    <a:ext uri="{9D8B030D-6E8A-4147-A177-3AD203B41FA5}">
                      <a16:colId xmlns:a16="http://schemas.microsoft.com/office/drawing/2014/main" val="20000"/>
                    </a:ext>
                  </a:extLst>
                </a:gridCol>
                <a:gridCol w="700022">
                  <a:extLst>
                    <a:ext uri="{9D8B030D-6E8A-4147-A177-3AD203B41FA5}">
                      <a16:colId xmlns:a16="http://schemas.microsoft.com/office/drawing/2014/main" val="989119420"/>
                    </a:ext>
                  </a:extLst>
                </a:gridCol>
                <a:gridCol w="2527730">
                  <a:extLst>
                    <a:ext uri="{9D8B030D-6E8A-4147-A177-3AD203B41FA5}">
                      <a16:colId xmlns:a16="http://schemas.microsoft.com/office/drawing/2014/main" val="20001"/>
                    </a:ext>
                  </a:extLst>
                </a:gridCol>
                <a:gridCol w="812623">
                  <a:extLst>
                    <a:ext uri="{9D8B030D-6E8A-4147-A177-3AD203B41FA5}">
                      <a16:colId xmlns:a16="http://schemas.microsoft.com/office/drawing/2014/main" val="20002"/>
                    </a:ext>
                  </a:extLst>
                </a:gridCol>
                <a:gridCol w="1660761">
                  <a:extLst>
                    <a:ext uri="{9D8B030D-6E8A-4147-A177-3AD203B41FA5}">
                      <a16:colId xmlns:a16="http://schemas.microsoft.com/office/drawing/2014/main" val="2953417103"/>
                    </a:ext>
                  </a:extLst>
                </a:gridCol>
                <a:gridCol w="2515703">
                  <a:extLst>
                    <a:ext uri="{9D8B030D-6E8A-4147-A177-3AD203B41FA5}">
                      <a16:colId xmlns:a16="http://schemas.microsoft.com/office/drawing/2014/main" val="20003"/>
                    </a:ext>
                  </a:extLst>
                </a:gridCol>
              </a:tblGrid>
              <a:tr h="182083">
                <a:tc rowSpan="2"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800" kern="1200" baseline="0" dirty="0">
                          <a:solidFill>
                            <a:schemeClr val="bg1"/>
                          </a:solidFill>
                          <a:latin typeface="+mn-lt"/>
                          <a:ea typeface="+mn-ea"/>
                          <a:cs typeface="Arial"/>
                        </a:rPr>
                        <a:t>December 2023</a:t>
                      </a:r>
                    </a:p>
                    <a:p>
                      <a:pPr algn="ctr"/>
                      <a:r>
                        <a:rPr lang="en-GB" sz="800" kern="1200" baseline="0" dirty="0">
                          <a:solidFill>
                            <a:schemeClr val="bg1"/>
                          </a:solidFill>
                          <a:latin typeface="+mn-lt"/>
                          <a:ea typeface="+mn-ea"/>
                          <a:cs typeface="Arial"/>
                        </a:rPr>
                        <a:t>ChMC Dashboard</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rowSpan="2" hMerge="1">
                  <a:txBody>
                    <a:bodyPr/>
                    <a:lstStyle/>
                    <a:p>
                      <a:pPr algn="ctr"/>
                      <a:endParaRPr lang="en-GB" sz="80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ctr"/>
                      <a:r>
                        <a:rPr lang="en-GB" sz="800" b="1" i="0" dirty="0">
                          <a:solidFill>
                            <a:srgbClr val="FFFFFF"/>
                          </a:solidFill>
                          <a:latin typeface="+mn-lt"/>
                          <a:cs typeface="Arial"/>
                        </a:rPr>
                        <a:t>Overall</a:t>
                      </a:r>
                      <a:r>
                        <a:rPr lang="en-GB" sz="800" b="1" i="0" baseline="0" dirty="0">
                          <a:solidFill>
                            <a:srgbClr val="FFFFFF"/>
                          </a:solidFill>
                          <a:latin typeface="+mn-lt"/>
                          <a:cs typeface="Arial"/>
                        </a:rPr>
                        <a:t> Project RAG Status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hMerge="1">
                  <a:txBody>
                    <a:bodyPr/>
                    <a:lstStyle/>
                    <a:p>
                      <a:pPr algn="ctr"/>
                      <a:endParaRPr lang="en-GB" sz="180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182083">
                <a:tc gridSpan="2"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n-GB"/>
                    </a:p>
                  </a:txBody>
                  <a:tcPr/>
                </a:tc>
                <a:tc>
                  <a:txBody>
                    <a:bodyPr/>
                    <a:lstStyle/>
                    <a:p>
                      <a:pPr algn="ctr"/>
                      <a:r>
                        <a:rPr lang="en-GB" sz="800" b="1" dirty="0">
                          <a:solidFill>
                            <a:schemeClr val="bg1"/>
                          </a:solidFill>
                          <a:latin typeface="+mn-lt"/>
                          <a:cs typeface="Arial"/>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mn-lt"/>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hMerge="1">
                  <a:txBody>
                    <a:bodyPr/>
                    <a:lstStyle/>
                    <a:p>
                      <a:pPr algn="ctr"/>
                      <a:endParaRPr lang="en-GB" sz="105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extLst>
                  <a:ext uri="{0D108BD9-81ED-4DB2-BD59-A6C34878D82A}">
                    <a16:rowId xmlns:a16="http://schemas.microsoft.com/office/drawing/2014/main" val="10001"/>
                  </a:ext>
                </a:extLst>
              </a:tr>
              <a:tr h="182083">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mn-lt"/>
                          <a:cs typeface="Arial"/>
                        </a:rPr>
                        <a:t>RAG</a:t>
                      </a:r>
                      <a:r>
                        <a:rPr lang="en-GB" sz="800" b="1" baseline="0" dirty="0">
                          <a:solidFill>
                            <a:schemeClr val="bg1"/>
                          </a:solidFill>
                          <a:latin typeface="+mn-lt"/>
                          <a:cs typeface="Arial"/>
                        </a:rPr>
                        <a:t> Status</a:t>
                      </a:r>
                      <a:endParaRPr lang="en-GB" sz="800" b="1" dirty="0">
                        <a:solidFill>
                          <a:schemeClr val="bg1"/>
                        </a:solidFill>
                        <a:latin typeface="+mn-lt"/>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hMerge="1">
                  <a:txBody>
                    <a:bodyPr/>
                    <a:lstStyle/>
                    <a:p>
                      <a:pPr algn="ctr"/>
                      <a:endParaRPr lang="en-GB" sz="80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en-GB" sz="800" b="1" dirty="0">
                        <a:solidFill>
                          <a:schemeClr val="bg1"/>
                        </a:solidFill>
                        <a:latin typeface="+mn-lt"/>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800" b="1" kern="1200" dirty="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hMerge="1">
                  <a:txBody>
                    <a:body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800" b="1" kern="1200" dirty="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196654">
                <a:tc gridSpan="6">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900" b="1" dirty="0">
                          <a:solidFill>
                            <a:schemeClr val="bg1"/>
                          </a:solidFill>
                          <a:latin typeface="+mn-lt"/>
                          <a:cs typeface="Arial"/>
                        </a:rPr>
                        <a:t>                                            </a:t>
                      </a:r>
                      <a:r>
                        <a:rPr lang="en-GB" sz="800" b="1" dirty="0">
                          <a:solidFill>
                            <a:schemeClr val="bg1"/>
                          </a:solidFill>
                          <a:latin typeface="+mn-lt"/>
                          <a:cs typeface="Arial"/>
                        </a:rPr>
                        <a:t> Status</a:t>
                      </a:r>
                      <a:r>
                        <a:rPr lang="en-GB" sz="800" b="1" baseline="0" dirty="0">
                          <a:solidFill>
                            <a:schemeClr val="bg1"/>
                          </a:solidFill>
                          <a:latin typeface="+mn-lt"/>
                          <a:cs typeface="Arial"/>
                        </a:rPr>
                        <a:t> Justification</a:t>
                      </a:r>
                      <a:endParaRPr lang="en-GB" sz="800" dirty="0">
                        <a:latin typeface="+mn-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hMerge="1">
                  <a:txBody>
                    <a:bodyPr/>
                    <a:lstStyle/>
                    <a:p>
                      <a:endParaRPr lang="en-GB"/>
                    </a:p>
                  </a:txBody>
                  <a:tcPr/>
                </a:tc>
                <a:tc hMerge="1">
                  <a:txBody>
                    <a:bodyPr/>
                    <a:lstStyle/>
                    <a:p>
                      <a:pPr algn="ctr"/>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p>
                  </a:txBody>
                  <a:tcPr>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489296">
                <a:tc row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kern="1200" baseline="0" dirty="0">
                          <a:solidFill>
                            <a:schemeClr val="bg1"/>
                          </a:solidFill>
                          <a:latin typeface="+mn-lt"/>
                          <a:ea typeface="+mn-ea"/>
                          <a:cs typeface="Arial"/>
                        </a:rPr>
                        <a:t>Schedule</a:t>
                      </a:r>
                    </a:p>
                    <a:p>
                      <a:pPr algn="ctr"/>
                      <a:endParaRPr lang="en-GB" sz="900" b="1" baseline="0" dirty="0">
                        <a:solidFill>
                          <a:schemeClr val="bg1"/>
                        </a:solidFill>
                        <a:latin typeface="+mn-lt"/>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3">
                  <a:txBody>
                    <a:bodyPr/>
                    <a:lstStyle/>
                    <a:p>
                      <a:pPr marL="0" marR="0" lvl="0" indent="0" algn="l">
                        <a:lnSpc>
                          <a:spcPct val="100000"/>
                        </a:lnSpc>
                        <a:spcBef>
                          <a:spcPts val="0"/>
                        </a:spcBef>
                        <a:spcAft>
                          <a:spcPts val="0"/>
                        </a:spcAft>
                        <a:buClrTx/>
                        <a:buSzTx/>
                        <a:buFont typeface="Arial" panose="020B0604020202020204" pitchFamily="34" charset="0"/>
                        <a:buNone/>
                      </a:pPr>
                      <a:r>
                        <a:rPr lang="en-GB" sz="800" b="0" i="0" u="none" strike="noStrike" kern="1200" cap="none" normalizeH="0" baseline="0" dirty="0">
                          <a:ln>
                            <a:noFill/>
                          </a:ln>
                          <a:solidFill>
                            <a:schemeClr val="tx1"/>
                          </a:solidFill>
                          <a:effectLst/>
                          <a:latin typeface="+mn-lt"/>
                          <a:ea typeface="+mn-ea"/>
                          <a:cs typeface="+mn-cs"/>
                        </a:rPr>
                        <a:t>Overall RAG status is </a:t>
                      </a:r>
                      <a:r>
                        <a:rPr lang="en-GB" sz="800" b="1" i="0" u="none" strike="noStrike" kern="1200" cap="none" normalizeH="0" baseline="0" dirty="0">
                          <a:ln>
                            <a:noFill/>
                          </a:ln>
                          <a:solidFill>
                            <a:srgbClr val="FFC000"/>
                          </a:solidFill>
                          <a:effectLst/>
                          <a:latin typeface="+mn-lt"/>
                          <a:ea typeface="+mn-ea"/>
                          <a:cs typeface="+mn-cs"/>
                        </a:rPr>
                        <a:t>Amber.</a:t>
                      </a:r>
                      <a:r>
                        <a:rPr lang="en-US" sz="800" b="0" i="0" u="none" strike="noStrike" kern="1200" cap="none" normalizeH="0" baseline="0" dirty="0">
                          <a:ln>
                            <a:noFill/>
                          </a:ln>
                          <a:solidFill>
                            <a:schemeClr val="tx1"/>
                          </a:solidFill>
                          <a:effectLst/>
                          <a:latin typeface="+mn-lt"/>
                          <a:ea typeface="+mn-ea"/>
                          <a:cs typeface="+mn-cs"/>
                        </a:rPr>
                        <a:t> Gemini Sustain Plus is currently tracking to re-planned timescales. </a:t>
                      </a:r>
                      <a:endParaRPr lang="en-US" sz="800" b="0" i="0" u="none" strike="noStrike" kern="1200" cap="none" normalizeH="0" baseline="0" dirty="0">
                        <a:ln>
                          <a:noFill/>
                        </a:ln>
                        <a:solidFill>
                          <a:schemeClr val="tx2">
                            <a:lumMod val="60000"/>
                            <a:lumOff val="40000"/>
                          </a:schemeClr>
                        </a:solidFill>
                        <a:effectLs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r>
                        <a:rPr lang="en-US" sz="800" b="1" i="0" u="none" strike="noStrike" kern="1200" cap="none" normalizeH="0" baseline="0" dirty="0">
                          <a:ln>
                            <a:noFill/>
                          </a:ln>
                          <a:solidFill>
                            <a:schemeClr val="tx2"/>
                          </a:solidFill>
                          <a:effectLst/>
                          <a:latin typeface="+mn-lt"/>
                          <a:ea typeface="+mn-ea"/>
                          <a:cs typeface="+mn-cs"/>
                        </a:rPr>
                        <a:t>Programme Overview:​</a:t>
                      </a:r>
                    </a:p>
                    <a:p>
                      <a:pPr marL="171450" marR="0" lvl="0" indent="-171450" algn="l">
                        <a:lnSpc>
                          <a:spcPct val="100000"/>
                        </a:lnSpc>
                        <a:spcBef>
                          <a:spcPts val="0"/>
                        </a:spcBef>
                        <a:spcAft>
                          <a:spcPts val="0"/>
                        </a:spcAft>
                        <a:buClrTx/>
                        <a:buSzTx/>
                        <a:buFont typeface="Arial" panose="020B0604020202020204" pitchFamily="34" charset="0"/>
                        <a:buChar char="•"/>
                      </a:pPr>
                      <a:r>
                        <a:rPr lang="en-US" sz="800" b="0" i="0" u="none" strike="noStrike" kern="1200" cap="none" normalizeH="0" baseline="0" dirty="0">
                          <a:ln>
                            <a:noFill/>
                          </a:ln>
                          <a:solidFill>
                            <a:schemeClr val="tx1"/>
                          </a:solidFill>
                          <a:effectLst/>
                          <a:latin typeface="+mn-lt"/>
                          <a:ea typeface="+mn-ea"/>
                          <a:cs typeface="+mn-cs"/>
                        </a:rPr>
                        <a:t>Continuing to progress development and various testing phases for Capacity, Energy Balancing and Invoicing processes.</a:t>
                      </a:r>
                    </a:p>
                    <a:p>
                      <a:pPr marL="171450" marR="0" lvl="0" indent="-171450" algn="l">
                        <a:lnSpc>
                          <a:spcPct val="100000"/>
                        </a:lnSpc>
                        <a:spcBef>
                          <a:spcPts val="0"/>
                        </a:spcBef>
                        <a:spcAft>
                          <a:spcPts val="0"/>
                        </a:spcAft>
                        <a:buClrTx/>
                        <a:buSzTx/>
                        <a:buFont typeface="Arial" panose="020B0604020202020204" pitchFamily="34" charset="0"/>
                        <a:buChar char="•"/>
                      </a:pPr>
                      <a:r>
                        <a:rPr lang="en-US" sz="800" b="0" i="0" u="none" strike="noStrike" kern="1200" cap="none" normalizeH="0" baseline="0" dirty="0">
                          <a:ln>
                            <a:noFill/>
                          </a:ln>
                          <a:solidFill>
                            <a:schemeClr val="tx1"/>
                          </a:solidFill>
                          <a:effectLst/>
                          <a:latin typeface="+mn-lt"/>
                          <a:ea typeface="+mn-ea"/>
                          <a:cs typeface="+mn-cs"/>
                        </a:rPr>
                        <a:t>The build for the new Gemini interfaces is underway.</a:t>
                      </a:r>
                    </a:p>
                    <a:p>
                      <a:pPr marL="171450" marR="0" lvl="0" indent="-171450" algn="l">
                        <a:lnSpc>
                          <a:spcPct val="100000"/>
                        </a:lnSpc>
                        <a:spcBef>
                          <a:spcPts val="0"/>
                        </a:spcBef>
                        <a:spcAft>
                          <a:spcPts val="0"/>
                        </a:spcAft>
                        <a:buClrTx/>
                        <a:buSzTx/>
                        <a:buFont typeface="Arial" panose="020B0604020202020204" pitchFamily="34" charset="0"/>
                        <a:buChar char="•"/>
                      </a:pPr>
                      <a:r>
                        <a:rPr lang="en-GB" sz="800" b="0" i="0" u="none" strike="noStrike" kern="1200" cap="none" normalizeH="0" baseline="0" dirty="0">
                          <a:ln>
                            <a:noFill/>
                          </a:ln>
                          <a:solidFill>
                            <a:schemeClr val="tx1"/>
                          </a:solidFill>
                          <a:effectLst/>
                          <a:latin typeface="+mn-lt"/>
                          <a:ea typeface="+mn-ea"/>
                          <a:cs typeface="+mn-cs"/>
                        </a:rPr>
                        <a:t>Detailed planning has commenced for end to end </a:t>
                      </a:r>
                      <a:r>
                        <a:rPr lang="en-GB" sz="800" b="0" i="0" u="none" strike="noStrike" kern="1200" cap="none" normalizeH="0" baseline="0">
                          <a:ln>
                            <a:noFill/>
                          </a:ln>
                          <a:solidFill>
                            <a:schemeClr val="tx1"/>
                          </a:solidFill>
                          <a:effectLst/>
                          <a:latin typeface="+mn-lt"/>
                          <a:ea typeface="+mn-ea"/>
                          <a:cs typeface="+mn-cs"/>
                        </a:rPr>
                        <a:t>testing.</a:t>
                      </a:r>
                      <a:endParaRPr lang="en-GB" sz="800" b="0" i="0" u="none" strike="noStrike" kern="1200" cap="none" normalizeH="0" baseline="0" dirty="0">
                        <a:ln>
                          <a:noFill/>
                        </a:ln>
                        <a:solidFill>
                          <a:schemeClr val="tx1"/>
                        </a:solidFill>
                        <a:effectLst/>
                        <a:latin typeface="+mn-lt"/>
                        <a:ea typeface="+mn-ea"/>
                        <a:cs typeface="+mn-cs"/>
                      </a:endParaRPr>
                    </a:p>
                    <a:p>
                      <a:pPr marL="171450" marR="0" lvl="0" indent="-171450" algn="l">
                        <a:lnSpc>
                          <a:spcPct val="100000"/>
                        </a:lnSpc>
                        <a:spcBef>
                          <a:spcPts val="0"/>
                        </a:spcBef>
                        <a:spcAft>
                          <a:spcPts val="0"/>
                        </a:spcAft>
                        <a:buClrTx/>
                        <a:buSzTx/>
                        <a:buFont typeface="Arial" panose="020B0604020202020204" pitchFamily="34" charset="0"/>
                        <a:buChar char="•"/>
                      </a:pPr>
                      <a:r>
                        <a:rPr lang="en-GB" sz="800" b="0" i="0" u="none" strike="noStrike" kern="1200" cap="none" normalizeH="0" baseline="0" dirty="0">
                          <a:ln>
                            <a:noFill/>
                          </a:ln>
                          <a:solidFill>
                            <a:schemeClr val="tx1"/>
                          </a:solidFill>
                          <a:effectLst/>
                          <a:latin typeface="+mn-lt"/>
                          <a:ea typeface="+mn-ea"/>
                          <a:cs typeface="+mn-cs"/>
                        </a:rPr>
                        <a:t>Proposed log on/security profiles are being finalised ahead of socialising with internal NG teams and industry </a:t>
                      </a:r>
                      <a:endParaRPr lang="en-US" sz="800" b="0" i="0" u="none" strike="noStrike" kern="1200" cap="none" normalizeH="0" baseline="0" dirty="0">
                        <a:ln>
                          <a:noFill/>
                        </a:ln>
                        <a:solidFill>
                          <a:schemeClr val="tx1"/>
                        </a:solidFill>
                        <a:effectLst/>
                        <a:latin typeface="+mn-lt"/>
                        <a:ea typeface="+mn-ea"/>
                        <a:cs typeface="+mn-cs"/>
                      </a:endParaRPr>
                    </a:p>
                    <a:p>
                      <a:pPr marL="171450" marR="0" lvl="0" indent="-171450" algn="l">
                        <a:lnSpc>
                          <a:spcPct val="100000"/>
                        </a:lnSpc>
                        <a:spcBef>
                          <a:spcPts val="0"/>
                        </a:spcBef>
                        <a:spcAft>
                          <a:spcPts val="0"/>
                        </a:spcAft>
                        <a:buClrTx/>
                        <a:buSzTx/>
                        <a:buFont typeface="Arial" panose="020B0604020202020204" pitchFamily="34" charset="0"/>
                        <a:buChar char="•"/>
                      </a:pPr>
                      <a:r>
                        <a:rPr lang="en-US" sz="800" b="0" i="0" u="none" strike="noStrike" kern="1200" cap="none" normalizeH="0" baseline="0" dirty="0">
                          <a:ln>
                            <a:noFill/>
                          </a:ln>
                          <a:solidFill>
                            <a:schemeClr val="tx1"/>
                          </a:solidFill>
                          <a:effectLst/>
                          <a:latin typeface="+mn-lt"/>
                          <a:ea typeface="+mn-ea"/>
                          <a:cs typeface="+mn-cs"/>
                        </a:rPr>
                        <a:t>Training content has continued to be developed.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strike="noStrike" kern="1200" cap="none" normalizeH="0" baseline="0" dirty="0">
                          <a:ln>
                            <a:noFill/>
                          </a:ln>
                          <a:solidFill>
                            <a:schemeClr val="tx1"/>
                          </a:solidFill>
                          <a:effectLst/>
                          <a:latin typeface="+mn-lt"/>
                          <a:ea typeface="+mn-ea"/>
                          <a:cs typeface="+mn-cs"/>
                        </a:rPr>
                        <a:t>Completed extraction of all legacy Gemini services.</a:t>
                      </a:r>
                    </a:p>
                    <a:p>
                      <a:pPr marL="171450" marR="0" lvl="0" indent="-171450" algn="l">
                        <a:lnSpc>
                          <a:spcPct val="100000"/>
                        </a:lnSpc>
                        <a:spcBef>
                          <a:spcPts val="0"/>
                        </a:spcBef>
                        <a:spcAft>
                          <a:spcPts val="0"/>
                        </a:spcAft>
                        <a:buClrTx/>
                        <a:buSzTx/>
                        <a:buFont typeface="Arial" panose="020B0604020202020204" pitchFamily="34" charset="0"/>
                        <a:buChar char="•"/>
                      </a:pPr>
                      <a:r>
                        <a:rPr lang="en-US" sz="800" b="0" i="0" u="none" strike="noStrike" kern="1200" cap="none" normalizeH="0" baseline="0" dirty="0">
                          <a:ln>
                            <a:noFill/>
                          </a:ln>
                          <a:solidFill>
                            <a:schemeClr val="tx1"/>
                          </a:solidFill>
                          <a:effectLst/>
                          <a:latin typeface="+mn-lt"/>
                          <a:ea typeface="+mn-ea"/>
                          <a:cs typeface="+mn-cs"/>
                        </a:rPr>
                        <a:t>We hosted the November Focus Group where we saw an increase in attendees and organization numbers. We started to share information on Condensed Gemini user roles, API’s and more detailed information on phases coming up on the programme.</a:t>
                      </a:r>
                    </a:p>
                    <a:p>
                      <a:pPr marL="0" marR="0" lvl="0" indent="0" algn="l">
                        <a:lnSpc>
                          <a:spcPct val="100000"/>
                        </a:lnSpc>
                        <a:spcBef>
                          <a:spcPts val="0"/>
                        </a:spcBef>
                        <a:spcAft>
                          <a:spcPts val="0"/>
                        </a:spcAft>
                        <a:buClrTx/>
                        <a:buSzTx/>
                        <a:buFont typeface="Arial" panose="020B0604020202020204" pitchFamily="34" charset="0"/>
                        <a:buNone/>
                      </a:pPr>
                      <a:r>
                        <a:rPr lang="en-US" sz="800" b="1" i="0" u="none" strike="noStrike" kern="1200" cap="none" normalizeH="0" baseline="0" dirty="0">
                          <a:ln>
                            <a:noFill/>
                          </a:ln>
                          <a:solidFill>
                            <a:schemeClr val="tx2"/>
                          </a:solidFill>
                          <a:effectLst/>
                          <a:latin typeface="+mn-lt"/>
                          <a:ea typeface="+mn-ea"/>
                          <a:cs typeface="+mn-cs"/>
                        </a:rPr>
                        <a:t>Programme next steps:</a:t>
                      </a:r>
                    </a:p>
                    <a:p>
                      <a:pPr marL="171450" marR="0" lvl="0" indent="-171450" algn="l">
                        <a:lnSpc>
                          <a:spcPct val="100000"/>
                        </a:lnSpc>
                        <a:spcBef>
                          <a:spcPts val="0"/>
                        </a:spcBef>
                        <a:spcAft>
                          <a:spcPts val="0"/>
                        </a:spcAft>
                        <a:buClrTx/>
                        <a:buSzTx/>
                        <a:buFont typeface="Arial" panose="020B0604020202020204" pitchFamily="34" charset="0"/>
                        <a:buChar char="•"/>
                      </a:pPr>
                      <a:r>
                        <a:rPr lang="en-US" sz="800" b="0" i="0" u="none" strike="noStrike" kern="1200" cap="none" normalizeH="0" baseline="0" dirty="0">
                          <a:ln>
                            <a:noFill/>
                          </a:ln>
                          <a:solidFill>
                            <a:schemeClr val="tx1"/>
                          </a:solidFill>
                          <a:effectLst/>
                          <a:latin typeface="+mn-lt"/>
                          <a:ea typeface="+mn-ea"/>
                          <a:cs typeface="+mn-cs"/>
                        </a:rPr>
                        <a:t>Continue development and testing of the Gemini process of functional components through the Agile development cycle.</a:t>
                      </a:r>
                    </a:p>
                    <a:p>
                      <a:pPr marL="171450" marR="0" lvl="0" indent="-171450" algn="l">
                        <a:lnSpc>
                          <a:spcPct val="100000"/>
                        </a:lnSpc>
                        <a:spcBef>
                          <a:spcPts val="0"/>
                        </a:spcBef>
                        <a:spcAft>
                          <a:spcPts val="0"/>
                        </a:spcAft>
                        <a:buClrTx/>
                        <a:buSzTx/>
                        <a:buFont typeface="Arial" panose="020B0604020202020204" pitchFamily="34" charset="0"/>
                        <a:buChar char="•"/>
                      </a:pPr>
                      <a:r>
                        <a:rPr lang="en-US" sz="800" b="0" i="0" u="none" strike="noStrike" kern="1200" cap="none" normalizeH="0" baseline="0" dirty="0">
                          <a:ln>
                            <a:noFill/>
                          </a:ln>
                          <a:solidFill>
                            <a:schemeClr val="tx1"/>
                          </a:solidFill>
                          <a:effectLst/>
                          <a:latin typeface="+mn-lt"/>
                          <a:ea typeface="+mn-ea"/>
                          <a:cs typeface="+mn-cs"/>
                        </a:rPr>
                        <a:t>Continue to work with the Platform team for the interface build.</a:t>
                      </a:r>
                    </a:p>
                    <a:p>
                      <a:pPr marL="171450" marR="0" lvl="0" indent="-171450" algn="l">
                        <a:lnSpc>
                          <a:spcPct val="100000"/>
                        </a:lnSpc>
                        <a:spcBef>
                          <a:spcPts val="0"/>
                        </a:spcBef>
                        <a:spcAft>
                          <a:spcPts val="0"/>
                        </a:spcAft>
                        <a:buClrTx/>
                        <a:buSzTx/>
                        <a:buFont typeface="Arial" panose="020B0604020202020204" pitchFamily="34" charset="0"/>
                        <a:buChar char="•"/>
                      </a:pPr>
                      <a:r>
                        <a:rPr lang="en-GB" sz="800" b="0" i="0" u="none" strike="noStrike" kern="1200" cap="none" normalizeH="0" baseline="0" dirty="0">
                          <a:ln>
                            <a:noFill/>
                          </a:ln>
                          <a:solidFill>
                            <a:schemeClr val="tx1"/>
                          </a:solidFill>
                          <a:effectLst/>
                          <a:latin typeface="+mn-lt"/>
                          <a:ea typeface="+mn-ea"/>
                          <a:cs typeface="+mn-cs"/>
                        </a:rPr>
                        <a:t>Planning of end to end and Systems integration Testing will continue</a:t>
                      </a:r>
                      <a:endParaRPr lang="en-US" sz="800" b="0" i="0" u="none" strike="noStrike" kern="1200" cap="none" normalizeH="0" baseline="0" dirty="0">
                        <a:ln>
                          <a:noFill/>
                        </a:ln>
                        <a:solidFill>
                          <a:schemeClr val="tx1"/>
                        </a:solidFill>
                        <a:effectLst/>
                        <a:latin typeface="+mn-lt"/>
                        <a:ea typeface="+mn-ea"/>
                        <a:cs typeface="+mn-cs"/>
                      </a:endParaRPr>
                    </a:p>
                    <a:p>
                      <a:pPr marL="171450" marR="0" lvl="0" indent="-171450" algn="l">
                        <a:lnSpc>
                          <a:spcPct val="100000"/>
                        </a:lnSpc>
                        <a:spcBef>
                          <a:spcPts val="0"/>
                        </a:spcBef>
                        <a:spcAft>
                          <a:spcPts val="0"/>
                        </a:spcAft>
                        <a:buClrTx/>
                        <a:buSzTx/>
                        <a:buFont typeface="Arial" panose="020B0604020202020204" pitchFamily="34" charset="0"/>
                        <a:buChar char="•"/>
                      </a:pPr>
                      <a:r>
                        <a:rPr lang="en-US" sz="800" b="0" i="0" u="none" strike="noStrike" kern="1200" cap="none" normalizeH="0" baseline="0" dirty="0">
                          <a:ln>
                            <a:noFill/>
                          </a:ln>
                          <a:solidFill>
                            <a:schemeClr val="tx1"/>
                          </a:solidFill>
                          <a:effectLst/>
                          <a:latin typeface="+mn-lt"/>
                          <a:ea typeface="+mn-ea"/>
                          <a:cs typeface="+mn-cs"/>
                        </a:rPr>
                        <a:t>Training content will continue to be developed. </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a:lnSpc>
                          <a:spcPct val="100000"/>
                        </a:lnSpc>
                        <a:spcBef>
                          <a:spcPts val="0"/>
                        </a:spcBef>
                        <a:spcAft>
                          <a:spcPts val="0"/>
                        </a:spcAft>
                        <a:buClrTx/>
                        <a:buSzTx/>
                        <a:buFont typeface="Arial" panose="020B0604020202020204" pitchFamily="34" charset="0"/>
                        <a:buNone/>
                      </a:pPr>
                      <a:r>
                        <a:rPr lang="en-GB" sz="700" b="0" i="0" u="none" strike="noStrike" kern="1200" cap="none" normalizeH="0" baseline="0">
                          <a:ln>
                            <a:noFill/>
                          </a:ln>
                          <a:solidFill>
                            <a:schemeClr val="tx1"/>
                          </a:solidFill>
                          <a:effectLst/>
                          <a:latin typeface="+mn-lt"/>
                          <a:ea typeface="+mn-ea"/>
                          <a:cs typeface="+mn-cs"/>
                        </a:rPr>
                        <a:t>Overall RAG status is tracking at </a:t>
                      </a:r>
                      <a:r>
                        <a:rPr lang="en-GB" sz="700" b="1" i="0" u="none" strike="noStrike" kern="1200" cap="none" normalizeH="0" baseline="0">
                          <a:ln>
                            <a:noFill/>
                          </a:ln>
                          <a:solidFill>
                            <a:srgbClr val="7030A0"/>
                          </a:solidFill>
                          <a:effectLst/>
                          <a:latin typeface="+mn-lt"/>
                          <a:ea typeface="+mn-ea"/>
                          <a:cs typeface="+mn-cs"/>
                        </a:rPr>
                        <a:t>Purple</a:t>
                      </a:r>
                      <a:r>
                        <a:rPr lang="en-GB" sz="700" b="0" i="0" u="none" strike="noStrike" kern="1200" cap="none" normalizeH="0" baseline="0">
                          <a:ln>
                            <a:noFill/>
                          </a:ln>
                          <a:solidFill>
                            <a:schemeClr val="tx1"/>
                          </a:solidFill>
                          <a:effectLst/>
                          <a:latin typeface="+mn-lt"/>
                          <a:ea typeface="+mn-ea"/>
                          <a:cs typeface="+mn-cs"/>
                        </a:rPr>
                        <a:t> as project is now in re-planning phase due to the position that we will not be able to implement by 1</a:t>
                      </a:r>
                      <a:r>
                        <a:rPr lang="en-GB" sz="700" b="0" i="0" u="none" strike="noStrike" kern="1200" cap="none" normalizeH="0" baseline="30000">
                          <a:ln>
                            <a:noFill/>
                          </a:ln>
                          <a:solidFill>
                            <a:schemeClr val="tx1"/>
                          </a:solidFill>
                          <a:effectLst/>
                          <a:latin typeface="+mn-lt"/>
                          <a:ea typeface="+mn-ea"/>
                          <a:cs typeface="+mn-cs"/>
                        </a:rPr>
                        <a:t>st</a:t>
                      </a:r>
                      <a:r>
                        <a:rPr lang="en-GB" sz="700" b="0" i="0" u="none" strike="noStrike" kern="1200" cap="none" normalizeH="0" baseline="0">
                          <a:ln>
                            <a:noFill/>
                          </a:ln>
                          <a:solidFill>
                            <a:schemeClr val="tx1"/>
                          </a:solidFill>
                          <a:effectLst/>
                          <a:latin typeface="+mn-lt"/>
                          <a:ea typeface="+mn-ea"/>
                          <a:cs typeface="+mn-cs"/>
                        </a:rPr>
                        <a:t> April 22.  The project has continued with its planned activities alongside the replan.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cap="none" normalizeH="0" baseline="0">
                          <a:ln>
                            <a:noFill/>
                          </a:ln>
                          <a:solidFill>
                            <a:schemeClr val="tx1"/>
                          </a:solidFill>
                          <a:effectLst/>
                          <a:latin typeface="+mn-lt"/>
                          <a:ea typeface="+mn-ea"/>
                          <a:cs typeface="+mn-cs"/>
                        </a:rPr>
                        <a:t>To support the re-plan activity the project is conducting a Gap Analysis exercise on the defined requirements to ensure we have a baselined position for Day 1 Implementation. An Impact Assessment will then be conducted against the change variations to support the re-plan activity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cap="none" normalizeH="0" baseline="0">
                          <a:ln>
                            <a:noFill/>
                          </a:ln>
                          <a:solidFill>
                            <a:schemeClr val="tx1"/>
                          </a:solidFill>
                          <a:effectLst/>
                          <a:highlight>
                            <a:srgbClr val="FFFFFF"/>
                          </a:highlight>
                          <a:latin typeface="+mn-lt"/>
                          <a:ea typeface="+mn-ea"/>
                          <a:cs typeface="+mn-cs"/>
                        </a:rPr>
                        <a:t>UAT execution and assurance is in progress, revised completion date to be confirmed as part of re-plan</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Dual Run Preparation continues with Connectivity Testing and Master Data Readiness. Resolution of the Master Data Issue is a significant step forward to support Dual Run Testing and Data Migration approach for cutover</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Re-planning to be completed post completion of Gap Analysis activity with the intention to agree revised plan in March and present updated BER for approval at April ChMC</a:t>
                      </a:r>
                      <a:endParaRPr lang="en-GB" sz="700" b="0" i="0" u="none" strike="noStrike" kern="1200" cap="none" normalizeH="0" baseline="0">
                        <a:ln>
                          <a:noFill/>
                        </a:ln>
                        <a:solidFill>
                          <a:schemeClr val="tx1"/>
                        </a:solidFill>
                        <a:effectLst/>
                        <a:highlight>
                          <a:srgbClr val="FFFFFF"/>
                        </a:highligh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r>
                        <a:rPr lang="en-GB" sz="700" b="1" i="0" u="none" strike="noStrike" kern="1200" cap="none" normalizeH="0" baseline="0">
                          <a:ln>
                            <a:noFill/>
                          </a:ln>
                          <a:solidFill>
                            <a:schemeClr val="tx1"/>
                          </a:solidFill>
                          <a:effectLst/>
                          <a:latin typeface="+mn-lt"/>
                          <a:ea typeface="+mn-ea"/>
                          <a:cs typeface="+mn-cs"/>
                        </a:rPr>
                        <a:t>Next Steps: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Finalise Gap Analysis exercise with DNs and National Grid to agree Day 1 Must Have requirements &amp; any decisions in order to meet a proposed Go Live date (Mid June 22)</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Define full re-plan based on Gap Analysis Impact Assessment and Business Readiness requirements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Target to issue revised BER from replan for approval at the April 22 ChMC</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Risk of FWACV Imp to CSSC is in assessment, this is deemed low risk as there is no code conflict</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endParaRPr lang="en-GB" sz="1050" b="1" i="0" dirty="0">
                        <a:solidFill>
                          <a:srgbClr val="FF0000"/>
                        </a:solidFill>
                        <a:latin typeface="+mn-lt"/>
                      </a:endParaRPr>
                    </a:p>
                    <a:p>
                      <a:endParaRPr lang="en-GB" sz="1050" b="1" i="0" dirty="0">
                        <a:solidFill>
                          <a:srgbClr val="FF0000"/>
                        </a:solidFill>
                        <a:latin typeface="+mn-lt"/>
                      </a:endParaRPr>
                    </a:p>
                    <a:p>
                      <a:endParaRPr lang="en-GB" sz="1050" b="1" i="0" dirty="0">
                        <a:solidFill>
                          <a:srgbClr val="FF0000"/>
                        </a:solidFill>
                        <a:latin typeface="+mn-lt"/>
                      </a:endParaRPr>
                    </a:p>
                    <a:p>
                      <a:endParaRPr lang="en-GB" sz="1050" b="1" i="0" dirty="0">
                        <a:solidFill>
                          <a:srgbClr val="FF0000"/>
                        </a:solidFill>
                        <a:latin typeface="+mn-lt"/>
                      </a:endParaRPr>
                    </a:p>
                    <a:p>
                      <a:endParaRPr lang="en-GB" sz="1050" b="1" i="0" dirty="0">
                        <a:solidFill>
                          <a:srgbClr val="FF0000"/>
                        </a:solidFill>
                        <a:latin typeface="+mn-lt"/>
                      </a:endParaRPr>
                    </a:p>
                    <a:p>
                      <a:endParaRPr lang="en-GB" sz="800" b="1" i="0" dirty="0">
                        <a:solidFill>
                          <a:srgbClr val="FF0000"/>
                        </a:solidFill>
                        <a:latin typeface="+mn-lt"/>
                      </a:endParaRPr>
                    </a:p>
                    <a:p>
                      <a:endParaRPr lang="en-GB" sz="800" b="1" i="0" dirty="0">
                        <a:solidFill>
                          <a:srgbClr val="FF0000"/>
                        </a:solidFill>
                        <a:latin typeface="+mn-lt"/>
                      </a:endParaRPr>
                    </a:p>
                    <a:p>
                      <a:endParaRPr lang="en-GB" sz="600" b="1" i="0" dirty="0">
                        <a:solidFill>
                          <a:srgbClr val="FF0000"/>
                        </a:solidFill>
                        <a:latin typeface="+mn-lt"/>
                      </a:endParaRPr>
                    </a:p>
                    <a:p>
                      <a:endParaRPr lang="en-GB" sz="600" b="1" i="0" dirty="0">
                        <a:solidFill>
                          <a:srgbClr val="FF0000"/>
                        </a:solidFill>
                        <a:latin typeface="+mn-lt"/>
                      </a:endParaRPr>
                    </a:p>
                    <a:p>
                      <a:endParaRPr lang="en-GB" sz="600" b="1" i="0" dirty="0">
                        <a:solidFill>
                          <a:srgbClr val="FF0000"/>
                        </a:solidFill>
                        <a:latin typeface="+mn-lt"/>
                      </a:endParaRPr>
                    </a:p>
                    <a:p>
                      <a:endParaRPr lang="en-GB" sz="600" b="1" i="0" dirty="0">
                        <a:solidFill>
                          <a:srgbClr val="FF0000"/>
                        </a:solidFill>
                        <a:latin typeface="+mn-lt"/>
                      </a:endParaRPr>
                    </a:p>
                    <a:p>
                      <a:endParaRPr lang="en-GB" sz="600" b="1" i="0" dirty="0">
                        <a:solidFill>
                          <a:srgbClr val="FF0000"/>
                        </a:solidFill>
                        <a:latin typeface="+mn-lt"/>
                      </a:endParaRPr>
                    </a:p>
                    <a:p>
                      <a:endParaRPr lang="en-GB" sz="600" b="1" i="0" dirty="0">
                        <a:solidFill>
                          <a:srgbClr val="FF0000"/>
                        </a:solidFill>
                        <a:latin typeface="+mn-lt"/>
                      </a:endParaRPr>
                    </a:p>
                    <a:p>
                      <a:pPr lvl="0">
                        <a:buNone/>
                      </a:pPr>
                      <a:endParaRPr lang="en-GB" sz="600" b="1" i="0" dirty="0">
                        <a:solidFill>
                          <a:srgbClr val="FF0000"/>
                        </a:solidFill>
                        <a:latin typeface="+mn-lt"/>
                      </a:endParaRPr>
                    </a:p>
                    <a:p>
                      <a:pPr lvl="0">
                        <a:buNone/>
                      </a:pPr>
                      <a:endParaRPr lang="en-GB" sz="600" b="1" i="0" dirty="0">
                        <a:solidFill>
                          <a:srgbClr val="FF0000"/>
                        </a:solidFill>
                        <a:latin typeface="+mn-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1044924">
                <a:tc vMerge="1">
                  <a:txBody>
                    <a:bodyPr/>
                    <a:lstStyle/>
                    <a:p>
                      <a:pPr algn="ctr"/>
                      <a:endParaRPr lang="en-GB" sz="900" b="1" baseline="0" dirty="0">
                        <a:solidFill>
                          <a:schemeClr val="bg1"/>
                        </a:solidFill>
                        <a:latin typeface="+mn-lt"/>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5">
                  <a:txBody>
                    <a:bodyPr/>
                    <a:lstStyle/>
                    <a:p>
                      <a:pPr marL="0" marR="0" lvl="0" indent="0" algn="l">
                        <a:lnSpc>
                          <a:spcPct val="100000"/>
                        </a:lnSpc>
                        <a:spcBef>
                          <a:spcPts val="0"/>
                        </a:spcBef>
                        <a:spcAft>
                          <a:spcPts val="0"/>
                        </a:spcAft>
                        <a:buClrTx/>
                        <a:buSzTx/>
                        <a:buFont typeface="Arial" panose="020B0604020202020204" pitchFamily="34" charset="0"/>
                        <a:buNone/>
                      </a:pPr>
                      <a:r>
                        <a:rPr lang="en-US" sz="800" b="1" i="0" u="none" strike="noStrike" kern="1200" cap="none" normalizeH="0" baseline="0" dirty="0">
                          <a:ln>
                            <a:noFill/>
                          </a:ln>
                          <a:solidFill>
                            <a:schemeClr val="tx2"/>
                          </a:solidFill>
                          <a:effectLst/>
                          <a:latin typeface="+mn-lt"/>
                          <a:ea typeface="+mn-ea"/>
                          <a:cs typeface="+mn-cs"/>
                        </a:rPr>
                        <a:t>Engagement Opportunities</a:t>
                      </a:r>
                    </a:p>
                    <a:p>
                      <a:pPr marL="171450" lvl="0" indent="-171450">
                        <a:buFont typeface="Arial" panose="020B0604020202020204" pitchFamily="34" charset="0"/>
                        <a:buChar char="•"/>
                      </a:pPr>
                      <a:r>
                        <a:rPr lang="en-US" sz="800" b="1" i="0" u="none" strike="noStrike" kern="1200" cap="none" normalizeH="0" baseline="0" dirty="0">
                          <a:ln>
                            <a:noFill/>
                          </a:ln>
                          <a:solidFill>
                            <a:schemeClr val="tx1"/>
                          </a:solidFill>
                          <a:effectLst/>
                          <a:latin typeface="+mn-lt"/>
                          <a:ea typeface="+mn-ea"/>
                          <a:cs typeface="+mn-cs"/>
                        </a:rPr>
                        <a:t>Gemini Sustain Plus Focus Group - </a:t>
                      </a:r>
                      <a:r>
                        <a:rPr lang="en-US" sz="800" b="0" i="0" u="none" strike="noStrike" kern="1200" cap="none" normalizeH="0" baseline="0" dirty="0">
                          <a:ln>
                            <a:noFill/>
                          </a:ln>
                          <a:solidFill>
                            <a:schemeClr val="tx1"/>
                          </a:solidFill>
                          <a:effectLst/>
                          <a:latin typeface="+mn-lt"/>
                          <a:ea typeface="+mn-ea"/>
                          <a:cs typeface="+mn-cs"/>
                        </a:rPr>
                        <a:t>The next focus group is the 22</a:t>
                      </a:r>
                      <a:r>
                        <a:rPr lang="en-US" sz="800" b="0" i="0" u="none" strike="noStrike" kern="1200" cap="none" normalizeH="0" baseline="30000" dirty="0">
                          <a:ln>
                            <a:noFill/>
                          </a:ln>
                          <a:solidFill>
                            <a:schemeClr val="tx1"/>
                          </a:solidFill>
                          <a:effectLst/>
                          <a:latin typeface="+mn-lt"/>
                          <a:ea typeface="+mn-ea"/>
                          <a:cs typeface="+mn-cs"/>
                        </a:rPr>
                        <a:t>nd</a:t>
                      </a:r>
                      <a:r>
                        <a:rPr lang="en-US" sz="800" b="0" i="0" u="none" strike="noStrike" kern="1200" cap="none" normalizeH="0" baseline="0" dirty="0">
                          <a:ln>
                            <a:noFill/>
                          </a:ln>
                          <a:solidFill>
                            <a:schemeClr val="tx1"/>
                          </a:solidFill>
                          <a:effectLst/>
                          <a:latin typeface="+mn-lt"/>
                          <a:ea typeface="+mn-ea"/>
                          <a:cs typeface="+mn-cs"/>
                        </a:rPr>
                        <a:t> January. We will continue with a series of Focus Groups to provide valuable insight to operational and technical developments within the programme including demonstration of screen changes and improvements, enhanced user experience and technical updates as part of the delivery. Please contact </a:t>
                      </a:r>
                      <a:r>
                        <a:rPr lang="en-US" sz="800" b="1" i="0" u="none" strike="noStrike" kern="1200" cap="none" normalizeH="0" baseline="0" dirty="0">
                          <a:ln>
                            <a:noFill/>
                          </a:ln>
                          <a:solidFill>
                            <a:schemeClr val="tx2"/>
                          </a:solidFill>
                          <a:effectLst/>
                          <a:latin typeface="+mn-lt"/>
                          <a:ea typeface="+mn-ea"/>
                          <a:cs typeface="+mn-cs"/>
                          <a:hlinkClick r:id="rId3">
                            <a:extLst>
                              <a:ext uri="{A12FA001-AC4F-418D-AE19-62706E023703}">
                                <ahyp:hlinkClr xmlns:ahyp="http://schemas.microsoft.com/office/drawing/2018/hyperlinkcolor" val="tx"/>
                              </a:ext>
                            </a:extLst>
                          </a:hlinkClick>
                        </a:rPr>
                        <a:t>geminichanges@correla.com</a:t>
                      </a:r>
                      <a:r>
                        <a:rPr lang="en-US" sz="800" b="1" i="0" u="none" strike="noStrike" kern="1200" cap="none" normalizeH="0" baseline="0" dirty="0">
                          <a:ln>
                            <a:noFill/>
                          </a:ln>
                          <a:solidFill>
                            <a:schemeClr val="tx2"/>
                          </a:solidFill>
                          <a:effectLst/>
                          <a:latin typeface="+mn-lt"/>
                          <a:ea typeface="+mn-ea"/>
                          <a:cs typeface="+mn-cs"/>
                        </a:rPr>
                        <a:t> </a:t>
                      </a:r>
                      <a:r>
                        <a:rPr lang="en-US" sz="800" b="0" i="0" u="none" strike="noStrike" kern="1200" cap="none" normalizeH="0" baseline="0" dirty="0">
                          <a:ln>
                            <a:noFill/>
                          </a:ln>
                          <a:solidFill>
                            <a:schemeClr val="tx1"/>
                          </a:solidFill>
                          <a:effectLst/>
                          <a:latin typeface="+mn-lt"/>
                          <a:ea typeface="+mn-ea"/>
                          <a:cs typeface="+mn-cs"/>
                        </a:rPr>
                        <a:t>if you are not receiving the invitations</a:t>
                      </a:r>
                    </a:p>
                    <a:p>
                      <a:pPr marL="171450" lvl="0" indent="-171450">
                        <a:buFont typeface="Arial" panose="020B0604020202020204" pitchFamily="34" charset="0"/>
                        <a:buChar char="•"/>
                      </a:pPr>
                      <a:r>
                        <a:rPr lang="en-US" sz="800" b="1" i="0" u="none" strike="noStrike" kern="1200" cap="none" normalizeH="0" baseline="0" dirty="0">
                          <a:ln>
                            <a:noFill/>
                          </a:ln>
                          <a:solidFill>
                            <a:schemeClr val="tx1"/>
                          </a:solidFill>
                          <a:effectLst/>
                          <a:latin typeface="+mn-lt"/>
                          <a:ea typeface="+mn-ea"/>
                          <a:cs typeface="+mn-cs"/>
                        </a:rPr>
                        <a:t>Market Trial - </a:t>
                      </a:r>
                      <a:r>
                        <a:rPr lang="en-US" sz="800" b="0" i="0" u="none" strike="noStrike" kern="1200" cap="none" normalizeH="0" baseline="0" dirty="0">
                          <a:ln>
                            <a:noFill/>
                          </a:ln>
                          <a:solidFill>
                            <a:schemeClr val="tx1"/>
                          </a:solidFill>
                          <a:effectLst/>
                          <a:latin typeface="+mn-lt"/>
                          <a:ea typeface="+mn-ea"/>
                          <a:cs typeface="+mn-cs"/>
                        </a:rPr>
                        <a:t> Q2 2024, it is essential all companies that use Gemini participate in Market Trials.  Details and invitation to participate will be issued in 2024.</a:t>
                      </a:r>
                    </a:p>
                    <a:p>
                      <a:pPr marL="171450" marR="0" lvl="0" indent="-171450" algn="l">
                        <a:lnSpc>
                          <a:spcPct val="100000"/>
                        </a:lnSpc>
                        <a:spcBef>
                          <a:spcPts val="0"/>
                        </a:spcBef>
                        <a:spcAft>
                          <a:spcPts val="0"/>
                        </a:spcAft>
                        <a:buClrTx/>
                        <a:buSzTx/>
                        <a:buFont typeface="Arial" panose="020B0604020202020204" pitchFamily="34" charset="0"/>
                        <a:buChar char="•"/>
                      </a:pPr>
                      <a:r>
                        <a:rPr lang="en-US" sz="800" b="1" i="0" u="none" strike="noStrike" kern="1200" cap="none" normalizeH="0" baseline="0" dirty="0">
                          <a:ln>
                            <a:noFill/>
                          </a:ln>
                          <a:solidFill>
                            <a:schemeClr val="tx1"/>
                          </a:solidFill>
                          <a:effectLst/>
                          <a:latin typeface="+mn-lt"/>
                          <a:ea typeface="+mn-ea"/>
                          <a:cs typeface="+mn-cs"/>
                        </a:rPr>
                        <a:t>Training</a:t>
                      </a:r>
                      <a:r>
                        <a:rPr lang="en-US" sz="800" b="0" i="0" u="none" strike="noStrike" kern="1200" cap="none" normalizeH="0" baseline="0" dirty="0">
                          <a:ln>
                            <a:noFill/>
                          </a:ln>
                          <a:solidFill>
                            <a:schemeClr val="tx1"/>
                          </a:solidFill>
                          <a:effectLst/>
                          <a:latin typeface="+mn-lt"/>
                          <a:ea typeface="+mn-ea"/>
                          <a:cs typeface="+mn-cs"/>
                        </a:rPr>
                        <a:t> - Q2 2024, essential training will be provided to access and use the new Gemini system. We are looking for shippers that are willing to engage in assisting with shipper-based Gemini processes to assist creation and development of the e-modules.</a:t>
                      </a:r>
                    </a:p>
                    <a:p>
                      <a:pPr marL="171450" marR="0" lvl="0" indent="-171450" algn="l">
                        <a:lnSpc>
                          <a:spcPct val="100000"/>
                        </a:lnSpc>
                        <a:spcBef>
                          <a:spcPts val="0"/>
                        </a:spcBef>
                        <a:spcAft>
                          <a:spcPts val="0"/>
                        </a:spcAft>
                        <a:buClrTx/>
                        <a:buSzTx/>
                        <a:buFont typeface="Arial" panose="020B0604020202020204" pitchFamily="34" charset="0"/>
                        <a:buChar char="•"/>
                      </a:pPr>
                      <a:r>
                        <a:rPr lang="en-US" sz="800" b="0" i="0" u="none" strike="noStrike" kern="1200" cap="none" normalizeH="0" baseline="0" dirty="0">
                          <a:ln>
                            <a:noFill/>
                          </a:ln>
                          <a:solidFill>
                            <a:schemeClr val="tx2"/>
                          </a:solidFill>
                          <a:effectLst/>
                          <a:latin typeface="+mn-lt"/>
                          <a:ea typeface="+mn-ea"/>
                          <a:cs typeface="+mn-cs"/>
                        </a:rPr>
                        <a:t>To participate in the Focus Groups, Market Trials or training please contact: </a:t>
                      </a:r>
                      <a:r>
                        <a:rPr lang="en-US" sz="800" b="1" i="0" u="none" strike="noStrike" kern="1200" cap="none" normalizeH="0" baseline="0" dirty="0">
                          <a:ln>
                            <a:noFill/>
                          </a:ln>
                          <a:solidFill>
                            <a:schemeClr val="tx2"/>
                          </a:solidFill>
                          <a:effectLst/>
                          <a:latin typeface="+mn-lt"/>
                          <a:ea typeface="+mn-ea"/>
                          <a:cs typeface="+mn-cs"/>
                          <a:hlinkClick r:id="rId4">
                            <a:extLst>
                              <a:ext uri="{A12FA001-AC4F-418D-AE19-62706E023703}">
                                <ahyp:hlinkClr xmlns:ahyp="http://schemas.microsoft.com/office/drawing/2018/hyperlinkcolor" val="tx"/>
                              </a:ext>
                            </a:extLst>
                          </a:hlinkClick>
                        </a:rPr>
                        <a:t>geminichanges@correla.com </a:t>
                      </a:r>
                      <a:r>
                        <a:rPr lang="en-US" sz="800" b="1" i="0" u="none" strike="noStrike" kern="1200" cap="none" normalizeH="0" baseline="0" dirty="0">
                          <a:ln>
                            <a:noFill/>
                          </a:ln>
                          <a:solidFill>
                            <a:schemeClr val="tx2"/>
                          </a:solidFill>
                          <a:effectLst/>
                          <a:latin typeface="+mn-lt"/>
                          <a:ea typeface="+mn-ea"/>
                          <a:cs typeface="+mn-cs"/>
                        </a:rPr>
                        <a:t> .</a:t>
                      </a:r>
                      <a:endParaRPr lang="en-US" sz="700" b="1" i="0" u="none" strike="noStrike" kern="1200" cap="none" normalizeH="0" baseline="0" dirty="0">
                        <a:ln>
                          <a:noFill/>
                        </a:ln>
                        <a:solidFill>
                          <a:schemeClr val="tx2"/>
                        </a:solidFill>
                        <a:effectLst/>
                        <a:latin typeface="+mn-lt"/>
                        <a:ea typeface="+mn-ea"/>
                        <a:cs typeface="+mn-cs"/>
                      </a:endParaRPr>
                    </a:p>
                  </a:txBody>
                  <a:tcPr marL="68570" marR="68570" marT="34262" marB="34262">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pPr lvl="0">
                        <a:buNone/>
                      </a:pPr>
                      <a:endParaRPr lang="en-GB" sz="600" b="1" i="0" dirty="0">
                        <a:solidFill>
                          <a:srgbClr val="FF0000"/>
                        </a:solidFill>
                        <a:latin typeface="+mn-lt"/>
                      </a:endParaRPr>
                    </a:p>
                  </a:txBody>
                  <a:tcPr marL="68570" marR="68570"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extLst>
                  <a:ext uri="{0D108BD9-81ED-4DB2-BD59-A6C34878D82A}">
                    <a16:rowId xmlns:a16="http://schemas.microsoft.com/office/drawing/2014/main" val="496924166"/>
                  </a:ext>
                </a:extLst>
              </a:tr>
              <a:tr h="283138">
                <a:tc>
                  <a:txBody>
                    <a:bodyPr/>
                    <a:lstStyle/>
                    <a:p>
                      <a:pPr algn="ctr"/>
                      <a:r>
                        <a:rPr lang="en-GB" sz="800" b="1" baseline="0" dirty="0">
                          <a:solidFill>
                            <a:schemeClr val="bg1"/>
                          </a:solidFill>
                          <a:latin typeface="+mn-lt"/>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5">
                  <a:txBody>
                    <a:bodyPr/>
                    <a:lstStyle/>
                    <a:p>
                      <a:pPr marL="0" marR="0" lvl="0" indent="0" algn="l" rtl="0" eaLnBrk="1" fontAlgn="auto" latinLnBrk="0" hangingPunct="1">
                        <a:lnSpc>
                          <a:spcPct val="100000"/>
                        </a:lnSpc>
                        <a:spcBef>
                          <a:spcPts val="0"/>
                        </a:spcBef>
                        <a:spcAft>
                          <a:spcPts val="0"/>
                        </a:spcAft>
                        <a:buClrTx/>
                        <a:buSzTx/>
                        <a:buFontTx/>
                        <a:buNone/>
                      </a:pPr>
                      <a:r>
                        <a:rPr lang="en-GB" sz="800" b="0" i="0" u="none" strike="noStrike" kern="1200" cap="none" normalizeH="0" baseline="0" dirty="0">
                          <a:ln>
                            <a:noFill/>
                          </a:ln>
                          <a:solidFill>
                            <a:schemeClr val="tx1"/>
                          </a:solidFill>
                          <a:effectLst/>
                          <a:latin typeface="+mn-lt"/>
                          <a:ea typeface="Verdana"/>
                          <a:cs typeface="Arial"/>
                        </a:rPr>
                        <a:t>The re-platform and development of the Gemini application and its processes. </a:t>
                      </a:r>
                      <a:r>
                        <a:rPr lang="en-US" sz="800" b="0" i="0" u="none" strike="noStrike" kern="1200" cap="none" normalizeH="0" baseline="0" dirty="0">
                          <a:ln>
                            <a:noFill/>
                          </a:ln>
                          <a:solidFill>
                            <a:schemeClr val="tx1"/>
                          </a:solidFill>
                          <a:effectLst/>
                          <a:latin typeface="+mn-lt"/>
                          <a:ea typeface="Verdana"/>
                          <a:cs typeface="Arial"/>
                        </a:rPr>
                        <a:t>Further information can be found on the Xoserve XRN5564 webpage. A dedicated webpage is now available with FAQs collated so far and will develop over the course of the programme. </a:t>
                      </a:r>
                      <a:r>
                        <a:rPr lang="en-GB" sz="800" b="1" dirty="0">
                          <a:solidFill>
                            <a:schemeClr val="tx2"/>
                          </a:solidFill>
                          <a:hlinkClick r:id="rId5"/>
                        </a:rPr>
                        <a:t>Gemini Sustain Plus </a:t>
                      </a:r>
                      <a:r>
                        <a:rPr lang="en-GB" sz="900" b="1" dirty="0">
                          <a:solidFill>
                            <a:schemeClr val="tx2"/>
                          </a:solidFill>
                          <a:hlinkClick r:id="rId5"/>
                        </a:rPr>
                        <a:t>(xoserve.com</a:t>
                      </a:r>
                      <a:r>
                        <a:rPr lang="en-GB" sz="900" dirty="0">
                          <a:solidFill>
                            <a:schemeClr val="tx2"/>
                          </a:solidFill>
                          <a:hlinkClick r:id="rId5"/>
                        </a:rPr>
                        <a:t>).</a:t>
                      </a:r>
                      <a:endParaRPr lang="en-GB" sz="900" b="0" baseline="0" dirty="0">
                        <a:solidFill>
                          <a:schemeClr val="bg1"/>
                        </a:solidFill>
                        <a:latin typeface="+mn-lt"/>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lvl="0"/>
                      <a:r>
                        <a:rPr lang="en-US" sz="700" b="1" i="0" u="none" strike="noStrike" kern="1200" cap="none" normalizeH="0" baseline="0">
                          <a:ln>
                            <a:noFill/>
                          </a:ln>
                          <a:solidFill>
                            <a:schemeClr val="tx1"/>
                          </a:solidFill>
                          <a:effectLst/>
                          <a:latin typeface="+mn-lt"/>
                          <a:ea typeface="Verdana"/>
                          <a:cs typeface="Arial"/>
                        </a:rPr>
                        <a:t>XRN5231 Flow Weighted Average (CV)</a:t>
                      </a:r>
                      <a:r>
                        <a:rPr lang="en-GB" sz="700" kern="1200">
                          <a:solidFill>
                            <a:schemeClr val="tx1"/>
                          </a:solidFill>
                          <a:effectLst/>
                          <a:latin typeface="+mn-lt"/>
                          <a:ea typeface="+mn-ea"/>
                          <a:cs typeface="+mn-cs"/>
                        </a:rPr>
                        <a:t> </a:t>
                      </a:r>
                    </a:p>
                    <a:p>
                      <a:pPr lvl="0"/>
                      <a:r>
                        <a:rPr lang="en-GB" sz="700" kern="1200">
                          <a:solidFill>
                            <a:schemeClr val="tx1"/>
                          </a:solidFill>
                          <a:effectLst/>
                          <a:latin typeface="+mn-lt"/>
                          <a:ea typeface="+mn-ea"/>
                          <a:cs typeface="+mn-cs"/>
                        </a:rPr>
                        <a:t>Gemini consequential change part A - PRCMS validation/processing</a:t>
                      </a:r>
                    </a:p>
                    <a:p>
                      <a:pPr lvl="0"/>
                      <a:r>
                        <a:rPr lang="en-GB" sz="700" kern="1200">
                          <a:solidFill>
                            <a:schemeClr val="tx1"/>
                          </a:solidFill>
                          <a:effectLst/>
                          <a:latin typeface="+mn-lt"/>
                          <a:ea typeface="+mn-ea"/>
                          <a:cs typeface="+mn-cs"/>
                        </a:rPr>
                        <a:t>Gemini consequential change part B - LDZ Stock Change and Embedded LDZ Unique Sites</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632937" y="10962"/>
            <a:ext cx="8229600" cy="338554"/>
          </a:xfrm>
        </p:spPr>
        <p:txBody>
          <a:bodyPr>
            <a:normAutofit/>
          </a:bodyPr>
          <a:lstStyle/>
          <a:p>
            <a:r>
              <a:rPr lang="en-GB" sz="1000" dirty="0">
                <a:latin typeface="Arial"/>
                <a:cs typeface="Arial"/>
              </a:rPr>
              <a:t>XRN5564 Gemini Sustain Plus</a:t>
            </a:r>
          </a:p>
        </p:txBody>
      </p:sp>
      <p:pic>
        <p:nvPicPr>
          <p:cNvPr id="4" name="Picture 3">
            <a:extLst>
              <a:ext uri="{FF2B5EF4-FFF2-40B4-BE49-F238E27FC236}">
                <a16:creationId xmlns:a16="http://schemas.microsoft.com/office/drawing/2014/main" id="{CCFF6B88-7717-E41B-EF3B-669CB51D741F}"/>
              </a:ext>
            </a:extLst>
          </p:cNvPr>
          <p:cNvPicPr>
            <a:picLocks noChangeAspect="1"/>
          </p:cNvPicPr>
          <p:nvPr/>
        </p:nvPicPr>
        <p:blipFill rotWithShape="1">
          <a:blip r:embed="rId6"/>
          <a:srcRect l="359" t="3044" b="3044"/>
          <a:stretch/>
        </p:blipFill>
        <p:spPr>
          <a:xfrm>
            <a:off x="4883307" y="1059582"/>
            <a:ext cx="4117425" cy="2383714"/>
          </a:xfrm>
          <a:prstGeom prst="rect">
            <a:avLst/>
          </a:prstGeom>
        </p:spPr>
      </p:pic>
    </p:spTree>
    <p:extLst>
      <p:ext uri="{BB962C8B-B14F-4D97-AF65-F5344CB8AC3E}">
        <p14:creationId xmlns:p14="http://schemas.microsoft.com/office/powerpoint/2010/main" val="164812076"/>
      </p:ext>
    </p:extLst>
  </p:cSld>
  <p:clrMapOvr>
    <a:masterClrMapping/>
  </p:clrMapOvr>
</p:sld>
</file>

<file path=ppt/theme/theme1.xml><?xml version="1.0" encoding="utf-8"?>
<a:theme xmlns:a="http://schemas.openxmlformats.org/drawingml/2006/main" name="Office Theme">
  <a:themeElements>
    <a:clrScheme name="Custom 2">
      <a:dk1>
        <a:srgbClr val="1D3E61"/>
      </a:dk1>
      <a:lt1>
        <a:sysClr val="window" lastClr="FFFFFF"/>
      </a:lt1>
      <a:dk2>
        <a:srgbClr val="3E5AA8"/>
      </a:dk2>
      <a:lt2>
        <a:srgbClr val="84B8DA"/>
      </a:lt2>
      <a:accent1>
        <a:srgbClr val="B1D6E8"/>
      </a:accent1>
      <a:accent2>
        <a:srgbClr val="6440A3"/>
      </a:accent2>
      <a:accent3>
        <a:srgbClr val="56CF9E"/>
      </a:accent3>
      <a:accent4>
        <a:srgbClr val="E65761"/>
      </a:accent4>
      <a:accent5>
        <a:srgbClr val="FCBC55"/>
      </a:accent5>
      <a:accent6>
        <a:srgbClr val="379196"/>
      </a:accent6>
      <a:hlink>
        <a:srgbClr val="40D1F5"/>
      </a:hlink>
      <a:folHlink>
        <a:srgbClr val="D2232A"/>
      </a:folHlink>
    </a:clrScheme>
    <a:fontScheme name="Xoserve">
      <a:majorFont>
        <a:latin typeface="Nunito Sans"/>
        <a:ea typeface=""/>
        <a:cs typeface=""/>
      </a:majorFont>
      <a:minorFont>
        <a:latin typeface="Nunito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7" ma:contentTypeDescription="Create a new document." ma:contentTypeScope="" ma:versionID="91a85da827efe13e31b11ef14893b477">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39ee7aa57ec650cb7642c8db7bb1e2f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Props1.xml><?xml version="1.0" encoding="utf-8"?>
<ds:datastoreItem xmlns:ds="http://schemas.openxmlformats.org/officeDocument/2006/customXml" ds:itemID="{EA728B58-601E-4027-AF0C-C2329912A912}">
  <ds:schemaRefs>
    <ds:schemaRef ds:uri="http://schemas.microsoft.com/sharepoint/v3/contenttype/forms"/>
  </ds:schemaRefs>
</ds:datastoreItem>
</file>

<file path=customXml/itemProps2.xml><?xml version="1.0" encoding="utf-8"?>
<ds:datastoreItem xmlns:ds="http://schemas.openxmlformats.org/officeDocument/2006/customXml" ds:itemID="{F283A6D4-5334-4D23-89CF-5A8BBDB6278C}"/>
</file>

<file path=customXml/itemProps3.xml><?xml version="1.0" encoding="utf-8"?>
<ds:datastoreItem xmlns:ds="http://schemas.openxmlformats.org/officeDocument/2006/customXml" ds:itemID="{026CA555-216C-4261-AF87-A8E955167736}">
  <ds:schemaRefs>
    <ds:schemaRef ds:uri="http://www.w3.org/XML/1998/namespace"/>
    <ds:schemaRef ds:uri="a3357ccd-4263-4f5b-9ad7-aa2508e713d2"/>
    <ds:schemaRef ds:uri="fffe687a-620a-42dd-b39d-872171e6e604"/>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schemas.openxmlformats.org/package/2006/metadata/core-properties"/>
    <ds:schemaRef ds:uri="http://purl.org/dc/dcmitype/"/>
    <ds:schemaRef ds:uri="dd9152b0-145a-40dd-93a1-5346c93baafa"/>
    <ds:schemaRef ds:uri="558271ec-ef98-43f7-acff-e934b618dca9"/>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0</TotalTime>
  <Words>420</Words>
  <Application>Microsoft Office PowerPoint</Application>
  <PresentationFormat>On-screen Show (16:9)</PresentationFormat>
  <Paragraphs>45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XRN5564 Gemini Sustain Plus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this template</dc:title>
  <dc:creator/>
  <cp:lastModifiedBy/>
  <cp:revision>82</cp:revision>
  <dcterms:created xsi:type="dcterms:W3CDTF">2020-08-12T15:25:03Z</dcterms:created>
  <dcterms:modified xsi:type="dcterms:W3CDTF">2023-12-04T08:54:15Z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0x010100BE4A46900855F54F8B1B4A69CC14CF6B</vt:lpwstr>
  </property>
  <property fmtid="{D5CDD505-2E9C-101B-9397-08002B2CF9AE}" pid="3" name="ppcDepartment">
    <vt:lpwstr>53;#Communications|4eb75792-310c-4340-9b16-fa97df071d2d</vt:lpwstr>
  </property>
  <property fmtid="{D5CDD505-2E9C-101B-9397-08002B2CF9AE}" pid="4" name="DocumentType">
    <vt:lpwstr>70;#Template|aa851b79-e671-40ab-aebb-d6113815f54a</vt:lpwstr>
  </property>
  <property fmtid="{D5CDD505-2E9C-101B-9397-08002B2CF9AE}" pid="5" name="MediaServiceImageTags">
    <vt:lpwstr/>
  </property>
</Properties>
</file>