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1" r:id="rId5"/>
    <p:sldId id="302" r:id="rId6"/>
    <p:sldId id="2076137822" r:id="rId7"/>
    <p:sldId id="2076137821" r:id="rId8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Sans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AA8"/>
    <a:srgbClr val="000000"/>
    <a:srgbClr val="B1D6E8"/>
    <a:srgbClr val="40D1F5"/>
    <a:srgbClr val="D75733"/>
    <a:srgbClr val="F5835D"/>
    <a:srgbClr val="84B8DA"/>
    <a:srgbClr val="FFFFFF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4F4E3-CD6A-4462-B00C-699D98B5A40A}" v="2" dt="2023-12-01T12:11:31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/>
          <a:lstStyle/>
          <a:p>
            <a:r>
              <a:rPr lang="en-US" dirty="0">
                <a:cs typeface="Arial"/>
              </a:rPr>
              <a:t>June</a:t>
            </a:r>
            <a:r>
              <a:rPr lang="en-US" dirty="0">
                <a:latin typeface="+mj-lt"/>
                <a:cs typeface="Arial"/>
              </a:rPr>
              <a:t> 24 Major Release</a:t>
            </a:r>
            <a:endParaRPr lang="en-GB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E170B4-7018-5901-2EA2-D8D51F09B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+mn-lt"/>
                <a:cs typeface="Arial"/>
              </a:rPr>
              <a:t>Scope Update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79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71C3-A7E0-783E-1C3B-C8E43F844AF0}"/>
              </a:ext>
            </a:extLst>
          </p:cNvPr>
          <p:cNvSpPr txBox="1">
            <a:spLocks/>
          </p:cNvSpPr>
          <p:nvPr/>
        </p:nvSpPr>
        <p:spPr>
          <a:xfrm>
            <a:off x="457200" y="123477"/>
            <a:ext cx="8229600" cy="4986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+mj-lt"/>
                <a:cs typeface="Arial"/>
              </a:rPr>
              <a:t>Proposed Scope </a:t>
            </a:r>
            <a:endParaRPr lang="en-GB" dirty="0">
              <a:latin typeface="+mj-lt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022BC5F-2625-2728-927C-80895A030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957537"/>
              </p:ext>
            </p:extLst>
          </p:nvPr>
        </p:nvGraphicFramePr>
        <p:xfrm>
          <a:off x="241150" y="509566"/>
          <a:ext cx="8712062" cy="83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65">
                  <a:extLst>
                    <a:ext uri="{9D8B030D-6E8A-4147-A177-3AD203B41FA5}">
                      <a16:colId xmlns:a16="http://schemas.microsoft.com/office/drawing/2014/main" val="3885288750"/>
                    </a:ext>
                  </a:extLst>
                </a:gridCol>
                <a:gridCol w="5061897">
                  <a:extLst>
                    <a:ext uri="{9D8B030D-6E8A-4147-A177-3AD203B41FA5}">
                      <a16:colId xmlns:a16="http://schemas.microsoft.com/office/drawing/2014/main" val="2666035350"/>
                    </a:ext>
                  </a:extLst>
                </a:gridCol>
              </a:tblGrid>
              <a:tr h="27836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Release 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June 24 Major Release 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82278"/>
                  </a:ext>
                </a:extLst>
              </a:tr>
              <a:tr h="278364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Implementation Date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27</a:t>
                      </a:r>
                      <a:r>
                        <a:rPr lang="en-GB" sz="900" baseline="30000" dirty="0">
                          <a:solidFill>
                            <a:srgbClr val="3E5AA8"/>
                          </a:solidFill>
                        </a:rPr>
                        <a:t>th</a:t>
                      </a: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 June 2024 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45996"/>
                  </a:ext>
                </a:extLst>
              </a:tr>
              <a:tr h="278364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</a:rPr>
                        <a:t>Contingency Implementation Date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4</a:t>
                      </a:r>
                      <a:r>
                        <a:rPr lang="en-GB" sz="900" baseline="30000" dirty="0">
                          <a:solidFill>
                            <a:srgbClr val="3E5AA8"/>
                          </a:solidFill>
                        </a:rPr>
                        <a:t>th</a:t>
                      </a: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 July 2024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46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D2BD6C-35B9-950C-7616-C8B824404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48660"/>
              </p:ext>
            </p:extLst>
          </p:nvPr>
        </p:nvGraphicFramePr>
        <p:xfrm>
          <a:off x="224217" y="4462231"/>
          <a:ext cx="8712062" cy="55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38">
                  <a:extLst>
                    <a:ext uri="{9D8B030D-6E8A-4147-A177-3AD203B41FA5}">
                      <a16:colId xmlns:a16="http://schemas.microsoft.com/office/drawing/2014/main" val="3885288750"/>
                    </a:ext>
                  </a:extLst>
                </a:gridCol>
                <a:gridCol w="8050424">
                  <a:extLst>
                    <a:ext uri="{9D8B030D-6E8A-4147-A177-3AD203B41FA5}">
                      <a16:colId xmlns:a16="http://schemas.microsoft.com/office/drawing/2014/main" val="1090101794"/>
                    </a:ext>
                  </a:extLst>
                </a:gridCol>
              </a:tblGrid>
              <a:tr h="278896">
                <a:tc>
                  <a:txBody>
                    <a:bodyPr/>
                    <a:lstStyle/>
                    <a:p>
                      <a:pPr lvl="0" algn="l"/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Note: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A BER will be submitted with delivery costs for the above changes once design has been completed such that those costs can be confirmed.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61721"/>
                  </a:ext>
                </a:extLst>
              </a:tr>
              <a:tr h="278896">
                <a:tc>
                  <a:txBody>
                    <a:bodyPr/>
                    <a:lstStyle/>
                    <a:p>
                      <a:pPr lvl="0" algn="l"/>
                      <a:r>
                        <a:rPr lang="en-GB" sz="900" b="1" i="0" baseline="0" dirty="0">
                          <a:solidFill>
                            <a:schemeClr val="bg1"/>
                          </a:solidFill>
                        </a:rPr>
                        <a:t>Decision: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900" b="1" i="0" baseline="0" dirty="0">
                          <a:solidFill>
                            <a:schemeClr val="bg1"/>
                          </a:solidFill>
                        </a:rPr>
                        <a:t>No decision is required – this is an information update.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791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50ABA4-0D50-8DEF-4999-F70BABBBE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67517"/>
              </p:ext>
            </p:extLst>
          </p:nvPr>
        </p:nvGraphicFramePr>
        <p:xfrm>
          <a:off x="239517" y="1510033"/>
          <a:ext cx="8711304" cy="11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53">
                  <a:extLst>
                    <a:ext uri="{9D8B030D-6E8A-4147-A177-3AD203B41FA5}">
                      <a16:colId xmlns:a16="http://schemas.microsoft.com/office/drawing/2014/main" val="3885288750"/>
                    </a:ext>
                  </a:extLst>
                </a:gridCol>
                <a:gridCol w="3107875">
                  <a:extLst>
                    <a:ext uri="{9D8B030D-6E8A-4147-A177-3AD203B41FA5}">
                      <a16:colId xmlns:a16="http://schemas.microsoft.com/office/drawing/2014/main" val="2666035350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2207084505"/>
                    </a:ext>
                  </a:extLst>
                </a:gridCol>
                <a:gridCol w="770127">
                  <a:extLst>
                    <a:ext uri="{9D8B030D-6E8A-4147-A177-3AD203B41FA5}">
                      <a16:colId xmlns:a16="http://schemas.microsoft.com/office/drawing/2014/main" val="3233469831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264185382"/>
                    </a:ext>
                  </a:extLst>
                </a:gridCol>
                <a:gridCol w="867314">
                  <a:extLst>
                    <a:ext uri="{9D8B030D-6E8A-4147-A177-3AD203B41FA5}">
                      <a16:colId xmlns:a16="http://schemas.microsoft.com/office/drawing/2014/main" val="745820958"/>
                    </a:ext>
                  </a:extLst>
                </a:gridCol>
                <a:gridCol w="880144">
                  <a:extLst>
                    <a:ext uri="{9D8B030D-6E8A-4147-A177-3AD203B41FA5}">
                      <a16:colId xmlns:a16="http://schemas.microsoft.com/office/drawing/2014/main" val="2494587996"/>
                    </a:ext>
                  </a:extLst>
                </a:gridCol>
                <a:gridCol w="1069883">
                  <a:extLst>
                    <a:ext uri="{9D8B030D-6E8A-4147-A177-3AD203B41FA5}">
                      <a16:colId xmlns:a16="http://schemas.microsoft.com/office/drawing/2014/main" val="3315029670"/>
                    </a:ext>
                  </a:extLst>
                </a:gridCol>
              </a:tblGrid>
              <a:tr h="299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XRN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/>
                        <a:t>Title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Proposer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Benefitting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Funded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by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HLSO cost estimate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System components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Solution option approved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55440"/>
                  </a:ext>
                </a:extLst>
              </a:tr>
              <a:tr h="446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5573b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Update to the Priority Consumer Process (as designated by the Secretary of State for Business, Energy, and Industrial Strategy – </a:t>
                      </a:r>
                      <a:r>
                        <a:rPr lang="en-GB" sz="900" dirty="0" err="1">
                          <a:solidFill>
                            <a:srgbClr val="3E5AA8"/>
                          </a:solidFill>
                        </a:rPr>
                        <a:t>Beis</a:t>
                      </a: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) - Urgent</a:t>
                      </a:r>
                      <a:br>
                        <a:rPr lang="en-US" sz="900" dirty="0"/>
                      </a:b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Xoserve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IGT, NGT, Shipper and DNO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Service Area 3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£97k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UK Link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11/10/23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78738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£97k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3E5A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602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FC9325-E14B-1A6F-CC05-0509898B7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62503"/>
              </p:ext>
            </p:extLst>
          </p:nvPr>
        </p:nvGraphicFramePr>
        <p:xfrm>
          <a:off x="239517" y="2851529"/>
          <a:ext cx="8711305" cy="155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53">
                  <a:extLst>
                    <a:ext uri="{9D8B030D-6E8A-4147-A177-3AD203B41FA5}">
                      <a16:colId xmlns:a16="http://schemas.microsoft.com/office/drawing/2014/main" val="3885288750"/>
                    </a:ext>
                  </a:extLst>
                </a:gridCol>
                <a:gridCol w="3107876">
                  <a:extLst>
                    <a:ext uri="{9D8B030D-6E8A-4147-A177-3AD203B41FA5}">
                      <a16:colId xmlns:a16="http://schemas.microsoft.com/office/drawing/2014/main" val="2666035350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2207084505"/>
                    </a:ext>
                  </a:extLst>
                </a:gridCol>
                <a:gridCol w="770127">
                  <a:extLst>
                    <a:ext uri="{9D8B030D-6E8A-4147-A177-3AD203B41FA5}">
                      <a16:colId xmlns:a16="http://schemas.microsoft.com/office/drawing/2014/main" val="3233469831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264185382"/>
                    </a:ext>
                  </a:extLst>
                </a:gridCol>
                <a:gridCol w="867314">
                  <a:extLst>
                    <a:ext uri="{9D8B030D-6E8A-4147-A177-3AD203B41FA5}">
                      <a16:colId xmlns:a16="http://schemas.microsoft.com/office/drawing/2014/main" val="745820958"/>
                    </a:ext>
                  </a:extLst>
                </a:gridCol>
                <a:gridCol w="880144">
                  <a:extLst>
                    <a:ext uri="{9D8B030D-6E8A-4147-A177-3AD203B41FA5}">
                      <a16:colId xmlns:a16="http://schemas.microsoft.com/office/drawing/2014/main" val="2494587996"/>
                    </a:ext>
                  </a:extLst>
                </a:gridCol>
                <a:gridCol w="1069883">
                  <a:extLst>
                    <a:ext uri="{9D8B030D-6E8A-4147-A177-3AD203B41FA5}">
                      <a16:colId xmlns:a16="http://schemas.microsoft.com/office/drawing/2014/main" val="3315029670"/>
                    </a:ext>
                  </a:extLst>
                </a:gridCol>
              </a:tblGrid>
              <a:tr h="397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XRN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/>
                        <a:t>Title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Proposer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Benefitting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Funded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by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HLSO cost estimate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System components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/>
                        <a:t>Solution option approved</a:t>
                      </a:r>
                    </a:p>
                  </a:txBody>
                  <a:tcPr marL="72000" marR="72000" marT="36000" marB="3600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55440"/>
                  </a:ext>
                </a:extLst>
              </a:tr>
              <a:tr h="386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5585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0" i="0" kern="1200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 </a:t>
                      </a:r>
                      <a:r>
                        <a:rPr lang="en-US" sz="900" kern="1200" dirty="0">
                          <a:solidFill>
                            <a:srgbClr val="3E5AA8"/>
                          </a:solidFill>
                          <a:latin typeface="+mn-lt"/>
                          <a:ea typeface="+mn-ea"/>
                          <a:cs typeface="+mn-cs"/>
                        </a:rPr>
                        <a:t>Weighted</a:t>
                      </a:r>
                      <a:r>
                        <a:rPr lang="en-US" sz="900" b="0" i="0" kern="1200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Average Calorific Value - Phase 2 Service Improvements (to be confirmed)</a:t>
                      </a:r>
                      <a:endParaRPr lang="en-GB" sz="2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Xoserve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DNO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Service Area 17</a:t>
                      </a:r>
                      <a:endParaRPr lang="en-GB" sz="900" dirty="0">
                        <a:solidFill>
                          <a:srgbClr val="3E5AA8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£418k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UK Link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Engagement is ongoing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79862"/>
                  </a:ext>
                </a:extLst>
              </a:tr>
              <a:tr h="386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5614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IGT SMP New Connection Process to support accurate and timely Supplier Registrations</a:t>
                      </a: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BU UK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IGT, Shipper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Service Area 3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£209k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UK Link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3E5AA8"/>
                          </a:solidFill>
                        </a:rPr>
                        <a:t>Issued for consultation on 13/11/23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13691"/>
                  </a:ext>
                </a:extLst>
              </a:tr>
              <a:tr h="28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en-GB" sz="900">
                        <a:solidFill>
                          <a:srgbClr val="3E5A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3E5A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£627k</a:t>
                      </a: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en-GB" sz="900" b="1">
                        <a:solidFill>
                          <a:srgbClr val="3E5A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3E5AA8"/>
                        </a:solidFill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6022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588F4C3-519C-1DB1-C9EF-FD6E26157DB6}"/>
              </a:ext>
            </a:extLst>
          </p:cNvPr>
          <p:cNvSpPr txBox="1">
            <a:spLocks/>
          </p:cNvSpPr>
          <p:nvPr/>
        </p:nvSpPr>
        <p:spPr>
          <a:xfrm>
            <a:off x="3275856" y="1284940"/>
            <a:ext cx="2502619" cy="4405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100" dirty="0">
                <a:solidFill>
                  <a:schemeClr val="tx2"/>
                </a:solidFill>
                <a:latin typeface="+mj-lt"/>
              </a:rPr>
              <a:t>Approved – 08</a:t>
            </a:r>
            <a:r>
              <a:rPr lang="en-GB" sz="1100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GB" sz="1100" dirty="0">
                <a:solidFill>
                  <a:schemeClr val="tx2"/>
                </a:solidFill>
                <a:latin typeface="+mj-lt"/>
              </a:rPr>
              <a:t> November 2023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7B276B-B83B-1903-1891-FE9E551CB697}"/>
              </a:ext>
            </a:extLst>
          </p:cNvPr>
          <p:cNvSpPr txBox="1">
            <a:spLocks/>
          </p:cNvSpPr>
          <p:nvPr/>
        </p:nvSpPr>
        <p:spPr>
          <a:xfrm>
            <a:off x="3596937" y="2645606"/>
            <a:ext cx="1966623" cy="4405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100" dirty="0">
                <a:solidFill>
                  <a:schemeClr val="tx2"/>
                </a:solidFill>
                <a:latin typeface="+mj-lt"/>
              </a:rPr>
              <a:t>To be Confirmed</a:t>
            </a:r>
          </a:p>
        </p:txBody>
      </p:sp>
    </p:spTree>
    <p:extLst>
      <p:ext uri="{BB962C8B-B14F-4D97-AF65-F5344CB8AC3E}">
        <p14:creationId xmlns:p14="http://schemas.microsoft.com/office/powerpoint/2010/main" val="1586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5336-30CB-9792-E236-F510AE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June 24 Major Release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05DE4-E6C1-2D17-C5AB-4ACDA6B90CC4}"/>
              </a:ext>
            </a:extLst>
          </p:cNvPr>
          <p:cNvSpPr txBox="1"/>
          <p:nvPr/>
        </p:nvSpPr>
        <p:spPr>
          <a:xfrm>
            <a:off x="611560" y="987574"/>
            <a:ext cx="7992888" cy="3384376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XRN 5573B was approved as within scope for the June 24 Major Release at the 8</a:t>
            </a:r>
            <a:r>
              <a:rPr lang="en-US" sz="1400" baseline="30000" dirty="0"/>
              <a:t>th</a:t>
            </a:r>
            <a:r>
              <a:rPr lang="en-US" sz="1400" dirty="0"/>
              <a:t> November ChMC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is our aspiration to deliver XRN 5585 as swiftly as possible – the earliest potential slot being as part of the June 24 Major Release alongside XRN 5573B.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Similarly, we are also keen to deliver XRN 5614, again the earliest potential slot being as part of the June 24 Major Release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deliver either XRN within the June 24 Major Release certainty is required around the preferred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 projected timescales for both XRNs will result in impacted customers receiving three months formal notice of the full details of the change.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update will be provided to ChMC in February for delivery options of XRN 5585 and XRN 5614.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2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5336-30CB-9792-E236-F510AE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June 24 Major Release Timeline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BE84A0-3C31-E449-FA6B-E37F7401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82"/>
            <a:ext cx="9144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7" ma:contentTypeDescription="Create a new document." ma:contentTypeScope="" ma:versionID="91a85da827efe13e31b11ef14893b477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39ee7aa57ec650cb7642c8db7bb1e2fb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CA555-216C-4261-AF87-A8E955167736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11f1cc19-a6a2-4477-822b-8358f9edc374"/>
    <ds:schemaRef ds:uri="http://schemas.microsoft.com/office/infopath/2007/PartnerControls"/>
    <ds:schemaRef ds:uri="http://schemas.openxmlformats.org/package/2006/metadata/core-properties"/>
    <ds:schemaRef ds:uri="103fba77-31dd-4780-83f9-c54f26c3a260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D1C440-417F-4E9D-ABB1-DB6D53F064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Office PowerPoint</Application>
  <PresentationFormat>On-screen Show (16:9)</PresentationFormat>
  <Paragraphs>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Avenir Next LT Pro</vt:lpstr>
      <vt:lpstr>Nunito Sans</vt:lpstr>
      <vt:lpstr>Arial</vt:lpstr>
      <vt:lpstr>Calibri</vt:lpstr>
      <vt:lpstr>Office Theme</vt:lpstr>
      <vt:lpstr>June 24 Major Release</vt:lpstr>
      <vt:lpstr>PowerPoint Presentation</vt:lpstr>
      <vt:lpstr>June 24 Major Release Update</vt:lpstr>
      <vt:lpstr>June 24 Major Release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47</cp:revision>
  <dcterms:created xsi:type="dcterms:W3CDTF">2020-08-12T15:25:03Z</dcterms:created>
  <dcterms:modified xsi:type="dcterms:W3CDTF">2023-12-04T08:18:17Z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</Properties>
</file>