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4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644B15-957F-482A-B5DC-CF333A9786B2}" v="32" dt="2021-06-16T13:16:05.1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46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57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10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89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37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889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231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670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81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3E9840-20B2-4FA1-90BF-987E0C448087}"/>
              </a:ext>
            </a:extLst>
          </p:cNvPr>
          <p:cNvSpPr/>
          <p:nvPr/>
        </p:nvSpPr>
        <p:spPr>
          <a:xfrm>
            <a:off x="2273085" y="3583795"/>
            <a:ext cx="1133624" cy="384043"/>
          </a:xfrm>
          <a:prstGeom prst="rect">
            <a:avLst/>
          </a:prstGeom>
          <a:solidFill>
            <a:srgbClr val="00B05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r>
              <a:rPr lang="en-GB" sz="1333" b="1" dirty="0">
                <a:solidFill>
                  <a:prstClr val="white"/>
                </a:solidFill>
                <a:latin typeface="Arial"/>
              </a:rPr>
              <a:t>January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466547-F91C-4E4E-A9DC-B5766A433797}"/>
              </a:ext>
            </a:extLst>
          </p:cNvPr>
          <p:cNvSpPr/>
          <p:nvPr/>
        </p:nvSpPr>
        <p:spPr>
          <a:xfrm>
            <a:off x="3849315" y="3583795"/>
            <a:ext cx="1133624" cy="38404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r>
              <a:rPr lang="en-GB" sz="1333" b="1" dirty="0">
                <a:solidFill>
                  <a:prstClr val="white"/>
                </a:solidFill>
                <a:latin typeface="Arial"/>
              </a:rPr>
              <a:t>February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D8AAEC-B268-4403-A090-646A975DF65A}"/>
              </a:ext>
            </a:extLst>
          </p:cNvPr>
          <p:cNvSpPr/>
          <p:nvPr/>
        </p:nvSpPr>
        <p:spPr>
          <a:xfrm>
            <a:off x="5425545" y="3583795"/>
            <a:ext cx="1133624" cy="3840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r>
              <a:rPr lang="en-GB" sz="1333" b="1" dirty="0">
                <a:solidFill>
                  <a:prstClr val="white"/>
                </a:solidFill>
                <a:latin typeface="Arial"/>
              </a:rPr>
              <a:t>April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69CCE3-7665-4DF4-8378-A9818F98803B}"/>
              </a:ext>
            </a:extLst>
          </p:cNvPr>
          <p:cNvSpPr/>
          <p:nvPr/>
        </p:nvSpPr>
        <p:spPr>
          <a:xfrm>
            <a:off x="7001775" y="3583795"/>
            <a:ext cx="1133624" cy="384043"/>
          </a:xfrm>
          <a:prstGeom prst="rect">
            <a:avLst/>
          </a:prstGeom>
          <a:solidFill>
            <a:srgbClr val="00B05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r>
              <a:rPr lang="en-GB" sz="1333" b="1" dirty="0">
                <a:solidFill>
                  <a:prstClr val="white"/>
                </a:solidFill>
                <a:latin typeface="Arial"/>
              </a:rPr>
              <a:t>May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D9703A-63BD-4535-A4CF-ACB8755DD655}"/>
              </a:ext>
            </a:extLst>
          </p:cNvPr>
          <p:cNvSpPr/>
          <p:nvPr/>
        </p:nvSpPr>
        <p:spPr>
          <a:xfrm>
            <a:off x="8578005" y="3583795"/>
            <a:ext cx="1133624" cy="38404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r>
              <a:rPr lang="en-GB" sz="1333" b="1" dirty="0">
                <a:solidFill>
                  <a:prstClr val="white"/>
                </a:solidFill>
                <a:latin typeface="Arial"/>
              </a:rPr>
              <a:t>August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1D73E4-FBD7-41D1-ADDD-731CE1202FC2}"/>
              </a:ext>
            </a:extLst>
          </p:cNvPr>
          <p:cNvSpPr/>
          <p:nvPr/>
        </p:nvSpPr>
        <p:spPr>
          <a:xfrm>
            <a:off x="10216159" y="3583795"/>
            <a:ext cx="1133624" cy="3840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r>
              <a:rPr lang="en-GB" sz="1333" b="1" dirty="0">
                <a:solidFill>
                  <a:prstClr val="white"/>
                </a:solidFill>
                <a:latin typeface="Arial"/>
              </a:rPr>
              <a:t>November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00D362-83B3-43B3-AA0A-1CE461C15CB3}"/>
              </a:ext>
            </a:extLst>
          </p:cNvPr>
          <p:cNvSpPr/>
          <p:nvPr/>
        </p:nvSpPr>
        <p:spPr>
          <a:xfrm>
            <a:off x="634931" y="3583795"/>
            <a:ext cx="1133624" cy="38404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r>
              <a:rPr lang="en-GB" sz="1333" b="1" dirty="0">
                <a:solidFill>
                  <a:prstClr val="white"/>
                </a:solidFill>
                <a:latin typeface="Arial"/>
              </a:rPr>
              <a:t>Dec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6225677-257B-4A99-846C-69A10A93AD66}"/>
              </a:ext>
            </a:extLst>
          </p:cNvPr>
          <p:cNvSpPr txBox="1"/>
          <p:nvPr/>
        </p:nvSpPr>
        <p:spPr>
          <a:xfrm>
            <a:off x="690181" y="1725161"/>
            <a:ext cx="1143887" cy="12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GB" sz="1067" dirty="0">
                <a:solidFill>
                  <a:prstClr val="black"/>
                </a:solidFill>
                <a:latin typeface="Arial"/>
              </a:rPr>
              <a:t>Draft Contract Assurance Audit plan based on Audit Universe and business risk-based criteria.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E0774C6-589E-4428-95B2-9622CCC5F721}"/>
              </a:ext>
            </a:extLst>
          </p:cNvPr>
          <p:cNvSpPr txBox="1"/>
          <p:nvPr/>
        </p:nvSpPr>
        <p:spPr>
          <a:xfrm>
            <a:off x="2273086" y="1725161"/>
            <a:ext cx="1133623" cy="1077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GB" sz="1067" dirty="0">
                <a:solidFill>
                  <a:prstClr val="black"/>
                </a:solidFill>
                <a:latin typeface="Arial"/>
              </a:rPr>
              <a:t>Present draft Contract Assurance Audit Plan to ARC* for information . 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9F60C25-785E-4600-BC1C-C213408CAB65}"/>
              </a:ext>
            </a:extLst>
          </p:cNvPr>
          <p:cNvSpPr txBox="1"/>
          <p:nvPr/>
        </p:nvSpPr>
        <p:spPr>
          <a:xfrm>
            <a:off x="3694739" y="1725161"/>
            <a:ext cx="1133623" cy="12418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1219170"/>
            <a:r>
              <a:rPr lang="en-GB" sz="1067" dirty="0">
                <a:solidFill>
                  <a:prstClr val="black"/>
                </a:solidFill>
                <a:latin typeface="Arial"/>
              </a:rPr>
              <a:t>Present draft Contract Assurance Audit Plan to CoMC for review and input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4B5098A-88EF-4495-BF14-6D3D4B77FCB8}"/>
              </a:ext>
            </a:extLst>
          </p:cNvPr>
          <p:cNvSpPr txBox="1"/>
          <p:nvPr/>
        </p:nvSpPr>
        <p:spPr>
          <a:xfrm>
            <a:off x="102770" y="1071119"/>
            <a:ext cx="1558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400" dirty="0">
                <a:solidFill>
                  <a:srgbClr val="0070C0"/>
                </a:solidFill>
                <a:latin typeface="Arial"/>
              </a:rPr>
              <a:t>Xoserve Activity</a:t>
            </a:r>
          </a:p>
        </p:txBody>
      </p:sp>
      <p:sp>
        <p:nvSpPr>
          <p:cNvPr id="84" name="Title 83">
            <a:extLst>
              <a:ext uri="{FF2B5EF4-FFF2-40B4-BE49-F238E27FC236}">
                <a16:creationId xmlns:a16="http://schemas.microsoft.com/office/drawing/2014/main" id="{DA38B38C-4CB6-4430-BCAC-4DD050FC4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600" y="138487"/>
            <a:ext cx="10972800" cy="850107"/>
          </a:xfrm>
        </p:spPr>
        <p:txBody>
          <a:bodyPr/>
          <a:lstStyle/>
          <a:p>
            <a:r>
              <a:rPr lang="en-GB" dirty="0"/>
              <a:t>Contract Assurance Audit Plan - Timeline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476B1C-9836-342A-E679-6EB16FB275F1}"/>
              </a:ext>
            </a:extLst>
          </p:cNvPr>
          <p:cNvSpPr txBox="1"/>
          <p:nvPr/>
        </p:nvSpPr>
        <p:spPr>
          <a:xfrm>
            <a:off x="102770" y="4748869"/>
            <a:ext cx="2536551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</a:t>
            </a:r>
            <a:r>
              <a:rPr lang="en-GB" sz="1100" dirty="0"/>
              <a:t>ARC is the Audit and Risk Committee and is constituted by a sub-set of Xoserve’s Board as well as Xoserve’s Company Secretary. Xoserve’s Risk &amp; Audit Manager has a direct reporting line into ARC.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0A85C7-9BB4-A42D-A5D1-5F0392CE7472}"/>
              </a:ext>
            </a:extLst>
          </p:cNvPr>
          <p:cNvSpPr txBox="1"/>
          <p:nvPr/>
        </p:nvSpPr>
        <p:spPr>
          <a:xfrm>
            <a:off x="5192217" y="1725161"/>
            <a:ext cx="10037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Present draft contract Assurance Audit Plan to ARC for approval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D41883-D7A6-904C-F453-F5556C9B8491}"/>
              </a:ext>
            </a:extLst>
          </p:cNvPr>
          <p:cNvSpPr txBox="1"/>
          <p:nvPr/>
        </p:nvSpPr>
        <p:spPr>
          <a:xfrm>
            <a:off x="6844205" y="1725161"/>
            <a:ext cx="114388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Present update on progress against current Contract Assurance Audit Plan to CoMC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AE7E458-CC3A-F266-54B8-BE2A85D5CBFA}"/>
              </a:ext>
            </a:extLst>
          </p:cNvPr>
          <p:cNvSpPr txBox="1"/>
          <p:nvPr/>
        </p:nvSpPr>
        <p:spPr>
          <a:xfrm>
            <a:off x="8489544" y="1725161"/>
            <a:ext cx="114388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Present update on progress against current Contract Assurance Audit Plan to CoMC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D35439-3451-B7C9-31C1-25A02842ED8A}"/>
              </a:ext>
            </a:extLst>
          </p:cNvPr>
          <p:cNvSpPr txBox="1"/>
          <p:nvPr/>
        </p:nvSpPr>
        <p:spPr>
          <a:xfrm>
            <a:off x="10027996" y="1725161"/>
            <a:ext cx="114388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Present update on progress against current Contract Assurance Audit Plan to CoMC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537E766-7574-4402-2824-D6233787E166}"/>
              </a:ext>
            </a:extLst>
          </p:cNvPr>
          <p:cNvCxnSpPr>
            <a:cxnSpLocks/>
          </p:cNvCxnSpPr>
          <p:nvPr/>
        </p:nvCxnSpPr>
        <p:spPr>
          <a:xfrm>
            <a:off x="2739003" y="3263143"/>
            <a:ext cx="0" cy="19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A0E5A47-390C-1F83-CB17-77F51524351F}"/>
              </a:ext>
            </a:extLst>
          </p:cNvPr>
          <p:cNvCxnSpPr>
            <a:cxnSpLocks/>
          </p:cNvCxnSpPr>
          <p:nvPr/>
        </p:nvCxnSpPr>
        <p:spPr>
          <a:xfrm>
            <a:off x="1206014" y="3243399"/>
            <a:ext cx="0" cy="217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CDF855A-970D-15CA-3C80-A4D6774C6C0E}"/>
              </a:ext>
            </a:extLst>
          </p:cNvPr>
          <p:cNvCxnSpPr>
            <a:cxnSpLocks/>
          </p:cNvCxnSpPr>
          <p:nvPr/>
        </p:nvCxnSpPr>
        <p:spPr>
          <a:xfrm>
            <a:off x="9057309" y="3263143"/>
            <a:ext cx="0" cy="19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B92C4D4-D2AE-3675-0CB0-FAC742CBD43A}"/>
              </a:ext>
            </a:extLst>
          </p:cNvPr>
          <p:cNvCxnSpPr>
            <a:cxnSpLocks/>
          </p:cNvCxnSpPr>
          <p:nvPr/>
        </p:nvCxnSpPr>
        <p:spPr>
          <a:xfrm>
            <a:off x="7568587" y="3263143"/>
            <a:ext cx="0" cy="19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B84D6F4-1AC0-B0F9-B5D1-E756F1B35465}"/>
              </a:ext>
            </a:extLst>
          </p:cNvPr>
          <p:cNvCxnSpPr>
            <a:cxnSpLocks/>
          </p:cNvCxnSpPr>
          <p:nvPr/>
        </p:nvCxnSpPr>
        <p:spPr>
          <a:xfrm>
            <a:off x="4261550" y="3263143"/>
            <a:ext cx="0" cy="19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E7719C4-6D2E-657C-616B-7BA75AC3AA3E}"/>
              </a:ext>
            </a:extLst>
          </p:cNvPr>
          <p:cNvCxnSpPr>
            <a:cxnSpLocks/>
          </p:cNvCxnSpPr>
          <p:nvPr/>
        </p:nvCxnSpPr>
        <p:spPr>
          <a:xfrm>
            <a:off x="5863208" y="3263143"/>
            <a:ext cx="0" cy="19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DADDA32-7B0F-4D7C-F2D1-8BBE5D922C05}"/>
              </a:ext>
            </a:extLst>
          </p:cNvPr>
          <p:cNvCxnSpPr>
            <a:cxnSpLocks/>
          </p:cNvCxnSpPr>
          <p:nvPr/>
        </p:nvCxnSpPr>
        <p:spPr>
          <a:xfrm>
            <a:off x="10604235" y="3263143"/>
            <a:ext cx="0" cy="19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4480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>Andrew Szabo</DisplayName>
        <AccountId>37</AccountId>
        <AccountType/>
      </UserInfo>
      <UserInfo>
        <DisplayName>Linda Whitcroft</DisplayName>
        <AccountId>13</AccountId>
        <AccountType/>
      </UserInfo>
      <UserInfo>
        <DisplayName>Nick Stace</DisplayName>
        <AccountId>12</AccountId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7" ma:contentTypeDescription="Create a new document." ma:contentTypeScope="" ma:versionID="91a85da827efe13e31b11ef14893b477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39ee7aa57ec650cb7642c8db7bb1e2f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72CD5-BEDD-43EC-B164-61A3A33B0F8F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c39f7e49-0b2e-4394-868d-72099a267b4a"/>
    <ds:schemaRef ds:uri="7dc10145-0930-4f77-9971-20747f828c5b"/>
    <ds:schemaRef ds:uri="http://schemas.microsoft.com/office/infopath/2007/PartnerControl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6BD6B9E-750E-42C8-BB9F-3E2BF86315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FD3E20-ED88-4836-80B6-EEA41200CB1E}"/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136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1_Office Theme</vt:lpstr>
      <vt:lpstr>Contract Assurance Audit Plan - Timeline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Timeline (Draft)</dc:title>
  <dc:creator>Alison Cross</dc:creator>
  <cp:lastModifiedBy>Angela Clarke</cp:lastModifiedBy>
  <cp:revision>4</cp:revision>
  <dcterms:created xsi:type="dcterms:W3CDTF">2021-06-02T09:42:01Z</dcterms:created>
  <dcterms:modified xsi:type="dcterms:W3CDTF">2023-10-18T06:13:04Z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0x0101003D8A916D98CE184FB36F7880E2BD0F8A</vt:lpwstr>
  </property>
</Properties>
</file>