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260" r:id="rId7"/>
    <p:sldId id="268" r:id="rId8"/>
    <p:sldId id="269" r:id="rId9"/>
    <p:sldId id="267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enorite" panose="000005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676"/>
    <a:srgbClr val="7BC300"/>
    <a:srgbClr val="69B908"/>
    <a:srgbClr val="3E9F19"/>
    <a:srgbClr val="239025"/>
    <a:srgbClr val="007C33"/>
    <a:srgbClr val="17B584"/>
    <a:srgbClr val="2FB964"/>
    <a:srgbClr val="09B396"/>
    <a:srgbClr val="0BB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D4BAB-1522-4090-A349-5F4858D08F1A}" v="22" dt="2023-04-26T12:57:00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9E5ED-63EB-411B-927A-CA9F332A23D1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9F458-7C58-4F9B-AA30-C85CD11B8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1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2344056"/>
            <a:ext cx="7482110" cy="1395865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3739922"/>
            <a:ext cx="7482110" cy="1655762"/>
          </a:xfrm>
        </p:spPr>
        <p:txBody>
          <a:bodyPr anchor="t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D62C9-EF54-58CC-7EC5-230F74BC2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553" y="414131"/>
            <a:ext cx="3230562" cy="877075"/>
          </a:xfrm>
          <a:prstGeom prst="rect">
            <a:avLst/>
          </a:prstGeom>
        </p:spPr>
      </p:pic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242D117-30D8-3082-94C0-0C6F6F71B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3" y="6291037"/>
            <a:ext cx="7480800" cy="216000"/>
          </a:xfrm>
        </p:spPr>
        <p:txBody>
          <a:bodyPr anchor="ctr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D7FD0BF1-2D49-D3C6-B88F-E52FF55C00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9550" y="0"/>
            <a:ext cx="436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 User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A7181D-44AB-CDDB-5EA3-B3DAB9A202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E7B4B-5BB6-48E4-9420-8FE23D2C98C0}" type="datetime1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3832" y="6291037"/>
            <a:ext cx="661037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41D04-6DAD-6AB6-F0F6-3A860FF4D39E}"/>
              </a:ext>
            </a:extLst>
          </p:cNvPr>
          <p:cNvSpPr txBox="1"/>
          <p:nvPr userDrawn="1"/>
        </p:nvSpPr>
        <p:spPr>
          <a:xfrm>
            <a:off x="405432" y="6291037"/>
            <a:ext cx="1598400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National Gas Transmission </a:t>
            </a:r>
            <a:r>
              <a:rPr lang="en-GB" sz="1000" b="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68EB03-FA4F-65BF-CD87-9F1DC6C0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2" y="1513393"/>
            <a:ext cx="7534852" cy="4705977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80975" indent="-180975">
              <a:defRPr>
                <a:solidFill>
                  <a:schemeClr val="bg1"/>
                </a:solidFill>
              </a:defRPr>
            </a:lvl3pPr>
            <a:lvl4pPr marL="536575" indent="-180975">
              <a:defRPr>
                <a:solidFill>
                  <a:schemeClr val="bg1"/>
                </a:solidFill>
              </a:defRPr>
            </a:lvl4pPr>
            <a:lvl5pPr marL="9001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8106-B3BF-E21C-26DA-70F7DB11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3" y="1550080"/>
            <a:ext cx="7332434" cy="375784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E7EE-E05A-70B8-5614-90122E1DC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223" y="2249717"/>
            <a:ext cx="7332434" cy="305820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F32351-D876-6C84-A7D9-A7FD5CF94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553" y="5791649"/>
            <a:ext cx="2412000" cy="65484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1A47BC1-EFFA-689B-8949-DC68CD4C65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9550" y="0"/>
            <a:ext cx="4362450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4904CB-670B-A7B0-43FB-10F9277C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60" y="6291037"/>
            <a:ext cx="43276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020796-E03A-2562-E06F-F215B94C59A4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0">
                <a:srgbClr val="007C33"/>
              </a:gs>
              <a:gs pos="62000">
                <a:srgbClr val="3E9F19"/>
              </a:gs>
              <a:gs pos="40000">
                <a:srgbClr val="239025"/>
              </a:gs>
              <a:gs pos="83000">
                <a:srgbClr val="69B908"/>
              </a:gs>
              <a:gs pos="100000">
                <a:srgbClr val="7BC3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73B322B-8AAB-C0EA-EB5C-491B2BA82B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4" b="17204"/>
          <a:stretch/>
        </p:blipFill>
        <p:spPr>
          <a:xfrm>
            <a:off x="8075419" y="59431"/>
            <a:ext cx="4116580" cy="6798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A8106-B3BF-E21C-26DA-70F7DB11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3" y="1550080"/>
            <a:ext cx="7332434" cy="375784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E7EE-E05A-70B8-5614-90122E1DC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223" y="2249717"/>
            <a:ext cx="7332434" cy="305820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F32351-D876-6C84-A7D9-A7FD5CF943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1554" y="5791649"/>
            <a:ext cx="2411997" cy="65484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5E0787-B945-28BE-4697-72547CF4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60" y="6291037"/>
            <a:ext cx="43276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0313F5-65BA-890C-9EBD-5CEECDDAC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A8106-B3BF-E21C-26DA-70F7DB11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3" y="1550080"/>
            <a:ext cx="7332434" cy="375784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E7EE-E05A-70B8-5614-90122E1DC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223" y="2249717"/>
            <a:ext cx="7332434" cy="3058203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F32351-D876-6C84-A7D9-A7FD5CF943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1554" y="5791649"/>
            <a:ext cx="2411997" cy="65484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640A23-40E0-2EDA-1C3B-2EE978A3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60" y="6291037"/>
            <a:ext cx="432768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1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8356-F1C5-2D6C-2D34-46241AB7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3B681-153F-C7FC-B31F-EBCF276E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76D0-B3C9-4B41-84DD-05943FFA8447}" type="datetime1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704AE-DF64-C5A2-5D59-1B1F53D7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C5BE4-5B59-940E-E81B-90E1FE6A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BBD33-A4BD-C58B-95A5-D8230BB7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3594-98B6-44FB-93DF-749C99162D68}" type="datetime1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342F1-BDE0-5CE4-C4DF-E61DF640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A1CAC-2174-DD29-DF11-D45C6407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75F742-B47A-E516-BDD4-002406A0B6B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14E9E"/>
              </a:gs>
              <a:gs pos="62000">
                <a:srgbClr val="09B396"/>
              </a:gs>
              <a:gs pos="40000">
                <a:srgbClr val="009BA0"/>
              </a:gs>
              <a:gs pos="83000">
                <a:srgbClr val="17B584"/>
              </a:gs>
              <a:gs pos="100000">
                <a:srgbClr val="7CC4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66653FC-E860-3679-A817-63B5BFF46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4" b="17204"/>
          <a:stretch/>
        </p:blipFill>
        <p:spPr>
          <a:xfrm>
            <a:off x="8075419" y="59431"/>
            <a:ext cx="4116580" cy="6798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A8106-B3BF-E21C-26DA-70F7DB11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3" y="1550080"/>
            <a:ext cx="7332434" cy="375784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8F32351-D876-6C84-A7D9-A7FD5CF943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1554" y="5791649"/>
            <a:ext cx="2411997" cy="6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A47BAE-258C-E356-5090-FD1F0FAC81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695"/>
          <a:stretch/>
        </p:blipFill>
        <p:spPr>
          <a:xfrm>
            <a:off x="0" y="1"/>
            <a:ext cx="1221551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384633"/>
            <a:ext cx="7482110" cy="1603823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5392058"/>
            <a:ext cx="7482110" cy="841826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D62C9-EF54-58CC-7EC5-230F74BC2C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84011" y="2465561"/>
            <a:ext cx="6120000" cy="1661541"/>
          </a:xfrm>
          <a:prstGeom prst="rect">
            <a:avLst/>
          </a:prstGeom>
        </p:spPr>
      </p:pic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242D117-30D8-3082-94C0-0C6F6F71B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3" y="6254752"/>
            <a:ext cx="7480800" cy="216000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3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CEA9AD-E5C2-3552-4125-C12999B37E0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14E9E"/>
              </a:gs>
              <a:gs pos="62000">
                <a:srgbClr val="09B396"/>
              </a:gs>
              <a:gs pos="40000">
                <a:srgbClr val="009BA0"/>
              </a:gs>
              <a:gs pos="83000">
                <a:srgbClr val="17B584"/>
              </a:gs>
              <a:gs pos="100000">
                <a:srgbClr val="7CC4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51EBAD9-882E-7042-1669-1668C03DC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4" b="17204"/>
          <a:stretch/>
        </p:blipFill>
        <p:spPr>
          <a:xfrm>
            <a:off x="8075419" y="59431"/>
            <a:ext cx="4116580" cy="6798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384633"/>
            <a:ext cx="7482110" cy="1603823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5392058"/>
            <a:ext cx="7482110" cy="841826"/>
          </a:xfrm>
        </p:spPr>
        <p:txBody>
          <a:bodyPr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1BD62C9-EF54-58CC-7EC5-230F74BC2C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84011" y="2465561"/>
            <a:ext cx="6120000" cy="1661541"/>
          </a:xfrm>
          <a:prstGeom prst="rect">
            <a:avLst/>
          </a:prstGeom>
        </p:spPr>
      </p:pic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242D117-30D8-3082-94C0-0C6F6F71BC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3" y="6254752"/>
            <a:ext cx="7480800" cy="216000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8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8D5B9A-4093-214A-41B4-4FDD1157D3C2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0">
                <a:srgbClr val="007C33"/>
              </a:gs>
              <a:gs pos="62000">
                <a:srgbClr val="3E9F19"/>
              </a:gs>
              <a:gs pos="40000">
                <a:srgbClr val="239025"/>
              </a:gs>
              <a:gs pos="83000">
                <a:srgbClr val="69B908"/>
              </a:gs>
              <a:gs pos="100000">
                <a:srgbClr val="7BC3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7CC7A73-524B-B699-FEC9-AD3AA360D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1554" y="5791649"/>
            <a:ext cx="2411997" cy="654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61E07-3CAC-3F8D-CD91-9504080B6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2344056"/>
            <a:ext cx="7482110" cy="139586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7DD6E-A2B5-FBA2-EC10-2659FDF4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3739922"/>
            <a:ext cx="7482110" cy="1655762"/>
          </a:xfrm>
        </p:spPr>
        <p:txBody>
          <a:bodyPr anchor="t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6DC1EF7-6782-9D04-1DB0-0E377D6FF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4" b="17204"/>
          <a:stretch/>
        </p:blipFill>
        <p:spPr>
          <a:xfrm>
            <a:off x="8075419" y="59431"/>
            <a:ext cx="4116580" cy="67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5134-ED96-C045-CADD-58D08816A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373F-50FB-4131-AEAF-0DD97AFD92BA}" type="datetime1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5134-ED96-C045-CADD-58D08816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2" y="1513393"/>
            <a:ext cx="5487368" cy="470597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5C1F-598A-4036-B36D-44EE6E0B7899}" type="datetime1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D201C9-8E67-076C-9A38-9BFA6A2B12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9202" y="1513393"/>
            <a:ext cx="5487368" cy="470597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6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5134-ED96-C045-CADD-58D08816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2" y="1513393"/>
            <a:ext cx="7534852" cy="470597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6680-D6E5-4724-8E21-D45D6C908BB5}" type="datetime1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D201C9-8E67-076C-9A38-9BFA6A2B12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45714" y="1513393"/>
            <a:ext cx="3440856" cy="470597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2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BED3-CCAE-4AED-A4C1-3871B8DD8396}" type="datetime1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Private &amp;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56C2-113D-466F-A9E6-BFB2DEE646A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976004-F10D-998E-AAE0-E0E9D8D2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2" y="1513393"/>
            <a:ext cx="7534852" cy="4705977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180975" indent="-180975">
              <a:defRPr>
                <a:solidFill>
                  <a:schemeClr val="tx1"/>
                </a:solidFill>
              </a:defRPr>
            </a:lvl3pPr>
            <a:lvl4pPr marL="536575" indent="-180975">
              <a:defRPr>
                <a:solidFill>
                  <a:schemeClr val="tx1"/>
                </a:solidFill>
              </a:defRPr>
            </a:lvl4pPr>
            <a:lvl5pPr marL="900113" indent="-180975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7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n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2FCB4D-1E3A-950C-C502-9D6A40A3E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695"/>
          <a:stretch/>
        </p:blipFill>
        <p:spPr>
          <a:xfrm>
            <a:off x="0" y="1"/>
            <a:ext cx="1221551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DE84A0-1A81-86AD-EC94-A7150F698A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95000"/>
                </a:schemeClr>
              </a:gs>
              <a:gs pos="99000">
                <a:schemeClr val="bg2">
                  <a:lumMod val="0"/>
                  <a:alpha val="7497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BB801-6662-1844-20B7-4D1D8639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BC9F-7037-F739-407F-82587767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39B0AD-751D-46CA-B7C6-1F9F8472E88C}" type="datetime1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191A8-6314-0641-57E0-21946CD2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3832" y="6291037"/>
            <a:ext cx="661037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&amp; 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7BA1-0371-011F-0E24-22CFE416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41D04-6DAD-6AB6-F0F6-3A860FF4D39E}"/>
              </a:ext>
            </a:extLst>
          </p:cNvPr>
          <p:cNvSpPr txBox="1"/>
          <p:nvPr userDrawn="1"/>
        </p:nvSpPr>
        <p:spPr>
          <a:xfrm>
            <a:off x="405432" y="6291037"/>
            <a:ext cx="1598400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National Gas Transmission </a:t>
            </a:r>
            <a:r>
              <a:rPr lang="en-GB" sz="1000" b="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68EB03-FA4F-65BF-CD87-9F1DC6C0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32" y="1513393"/>
            <a:ext cx="7534852" cy="4705977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80975" indent="-180975">
              <a:defRPr>
                <a:solidFill>
                  <a:schemeClr val="bg1"/>
                </a:solidFill>
              </a:defRPr>
            </a:lvl3pPr>
            <a:lvl4pPr marL="536575" indent="-180975">
              <a:defRPr>
                <a:solidFill>
                  <a:schemeClr val="bg1"/>
                </a:solidFill>
              </a:defRPr>
            </a:lvl4pPr>
            <a:lvl5pPr marL="9001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8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11D91-D3D1-8434-E85C-6DA061F6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32" y="387427"/>
            <a:ext cx="11383796" cy="112596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8FEB3-C8C8-0CE3-8961-8C27FC407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432" y="1513393"/>
            <a:ext cx="11383796" cy="47059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0628B-D995-E8D9-0BF3-536B5F1CB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4210" y="6291037"/>
            <a:ext cx="274225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A6DF73BD-195B-47D1-97CE-E42CD132008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A8C61-68ED-5785-FE80-BA4601690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3426" y="6291037"/>
            <a:ext cx="661078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GB"/>
              <a:t>Private &amp; Confidential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16D22-D33A-E64D-C5D9-5553B14E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460" y="6291037"/>
            <a:ext cx="43276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accent6"/>
                </a:solidFill>
              </a:defRPr>
            </a:lvl1pPr>
          </a:lstStyle>
          <a:p>
            <a:fld id="{22D356C2-113D-466F-A9E6-BFB2DEE646A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8DF38-629A-7182-2171-EE1DF6464E93}"/>
              </a:ext>
            </a:extLst>
          </p:cNvPr>
          <p:cNvSpPr txBox="1"/>
          <p:nvPr userDrawn="1"/>
        </p:nvSpPr>
        <p:spPr>
          <a:xfrm>
            <a:off x="405432" y="6291037"/>
            <a:ext cx="1597993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1" dirty="0">
                <a:solidFill>
                  <a:schemeClr val="accent6"/>
                </a:solidFill>
              </a:rPr>
              <a:t>National Gas Transmission </a:t>
            </a:r>
            <a:r>
              <a:rPr lang="en-GB" sz="1000" b="0" dirty="0">
                <a:solidFill>
                  <a:schemeClr val="accent6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7683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66" r:id="rId4"/>
    <p:sldLayoutId id="2147483650" r:id="rId5"/>
    <p:sldLayoutId id="2147483661" r:id="rId6"/>
    <p:sldLayoutId id="2147483662" r:id="rId7"/>
    <p:sldLayoutId id="2147483656" r:id="rId8"/>
    <p:sldLayoutId id="2147483664" r:id="rId9"/>
    <p:sldLayoutId id="2147483665" r:id="rId10"/>
    <p:sldLayoutId id="2147483651" r:id="rId11"/>
    <p:sldLayoutId id="2147483658" r:id="rId12"/>
    <p:sldLayoutId id="2147483659" r:id="rId13"/>
    <p:sldLayoutId id="2147483654" r:id="rId14"/>
    <p:sldLayoutId id="2147483655" r:id="rId15"/>
    <p:sldLayoutId id="214748366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482A-A667-5288-95B5-2A5F79F14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4" y="2344057"/>
            <a:ext cx="7482110" cy="1084944"/>
          </a:xfrm>
        </p:spPr>
        <p:txBody>
          <a:bodyPr>
            <a:normAutofit/>
          </a:bodyPr>
          <a:lstStyle/>
          <a:p>
            <a:r>
              <a:rPr lang="en-GB" dirty="0"/>
              <a:t>Overrun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8DAC6-16FC-FF30-4B0A-9ABF9C965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4" y="3739922"/>
            <a:ext cx="7482110" cy="1127806"/>
          </a:xfrm>
        </p:spPr>
        <p:txBody>
          <a:bodyPr>
            <a:normAutofit/>
          </a:bodyPr>
          <a:lstStyle/>
          <a:p>
            <a:r>
              <a:rPr lang="en-GB" sz="2600" dirty="0"/>
              <a:t>Transmission Workgroup</a:t>
            </a:r>
          </a:p>
          <a:p>
            <a:r>
              <a:rPr lang="en-GB" sz="2600" b="0" dirty="0"/>
              <a:t>04 May 2023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36D5589-7DAA-EDF7-86B4-BCF32828D44D}"/>
              </a:ext>
            </a:extLst>
          </p:cNvPr>
          <p:cNvSpPr txBox="1">
            <a:spLocks/>
          </p:cNvSpPr>
          <p:nvPr/>
        </p:nvSpPr>
        <p:spPr>
          <a:xfrm>
            <a:off x="2003426" y="6291037"/>
            <a:ext cx="661078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Private &amp; Confidential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6B52E-63E2-9B3A-72B6-1AEEEB0FCDB5}"/>
              </a:ext>
            </a:extLst>
          </p:cNvPr>
          <p:cNvSpPr txBox="1"/>
          <p:nvPr/>
        </p:nvSpPr>
        <p:spPr>
          <a:xfrm>
            <a:off x="405432" y="6291037"/>
            <a:ext cx="1597993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1" dirty="0">
                <a:solidFill>
                  <a:schemeClr val="accent6"/>
                </a:solidFill>
              </a:rPr>
              <a:t>National Gas Transmission </a:t>
            </a:r>
            <a:r>
              <a:rPr lang="en-GB" sz="1000" b="0" dirty="0">
                <a:solidFill>
                  <a:schemeClr val="accent6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1175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A214C3B-EE76-2C1E-ACFF-E36082AC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32" y="387427"/>
            <a:ext cx="11383796" cy="112596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Entry Overruns (Oct 22 –Feb 23*</a:t>
            </a:r>
            <a:r>
              <a:rPr lang="en-GB" baseline="30000" dirty="0"/>
              <a:t>†</a:t>
            </a:r>
            <a:r>
              <a:rPr lang="en-GB" dirty="0"/>
              <a:t>)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9CCB45D-D190-E936-BFE4-9EA228A4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3426" y="6291037"/>
            <a:ext cx="6610784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Private &amp;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D3E889-3E99-9F11-1339-5E3FD2E2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60" y="6291037"/>
            <a:ext cx="432768" cy="216000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2D356C2-113D-466F-A9E6-BFB2DEE646A5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25D8D3-5DDA-0280-A636-1D1B0DF14D62}"/>
              </a:ext>
            </a:extLst>
          </p:cNvPr>
          <p:cNvSpPr txBox="1"/>
          <p:nvPr/>
        </p:nvSpPr>
        <p:spPr>
          <a:xfrm>
            <a:off x="732004" y="5853088"/>
            <a:ext cx="4315125" cy="34916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>
              <a:buFont typeface="Arial" panose="020B0604020202020204" pitchFamily="34" charset="0"/>
            </a:pPr>
            <a:r>
              <a:rPr lang="en-GB" sz="1200" dirty="0"/>
              <a:t>*Adjustments not included.</a:t>
            </a:r>
          </a:p>
          <a:p>
            <a:pPr>
              <a:buFont typeface="Arial" panose="020B0604020202020204" pitchFamily="34" charset="0"/>
            </a:pPr>
            <a:r>
              <a:rPr lang="en-GB" sz="1200" baseline="30000" dirty="0"/>
              <a:t>†</a:t>
            </a:r>
            <a:r>
              <a:rPr lang="en-GB" sz="1200" dirty="0">
                <a:effectLst/>
              </a:rPr>
              <a:t>Largest User by Charge </a:t>
            </a:r>
            <a:r>
              <a:rPr lang="en-GB" sz="1200" dirty="0"/>
              <a:t>A</a:t>
            </a:r>
            <a:r>
              <a:rPr lang="en-GB" sz="1200" dirty="0">
                <a:effectLst/>
              </a:rPr>
              <a:t>mount </a:t>
            </a:r>
            <a:endParaRPr lang="en-GB" sz="1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6678A0-2021-D467-6A45-A07034707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264469"/>
              </p:ext>
            </p:extLst>
          </p:nvPr>
        </p:nvGraphicFramePr>
        <p:xfrm>
          <a:off x="420701" y="960124"/>
          <a:ext cx="9942498" cy="4706927"/>
        </p:xfrm>
        <a:graphic>
          <a:graphicData uri="http://schemas.openxmlformats.org/drawingml/2006/table">
            <a:tbl>
              <a:tblPr/>
              <a:tblGrid>
                <a:gridCol w="1459985">
                  <a:extLst>
                    <a:ext uri="{9D8B030D-6E8A-4147-A177-3AD203B41FA5}">
                      <a16:colId xmlns:a16="http://schemas.microsoft.com/office/drawing/2014/main" val="3144181056"/>
                    </a:ext>
                  </a:extLst>
                </a:gridCol>
                <a:gridCol w="773792">
                  <a:extLst>
                    <a:ext uri="{9D8B030D-6E8A-4147-A177-3AD203B41FA5}">
                      <a16:colId xmlns:a16="http://schemas.microsoft.com/office/drawing/2014/main" val="1249696727"/>
                    </a:ext>
                  </a:extLst>
                </a:gridCol>
                <a:gridCol w="715393">
                  <a:extLst>
                    <a:ext uri="{9D8B030D-6E8A-4147-A177-3AD203B41FA5}">
                      <a16:colId xmlns:a16="http://schemas.microsoft.com/office/drawing/2014/main" val="2038198972"/>
                    </a:ext>
                  </a:extLst>
                </a:gridCol>
                <a:gridCol w="817591">
                  <a:extLst>
                    <a:ext uri="{9D8B030D-6E8A-4147-A177-3AD203B41FA5}">
                      <a16:colId xmlns:a16="http://schemas.microsoft.com/office/drawing/2014/main" val="4240516971"/>
                    </a:ext>
                  </a:extLst>
                </a:gridCol>
                <a:gridCol w="1080388">
                  <a:extLst>
                    <a:ext uri="{9D8B030D-6E8A-4147-A177-3AD203B41FA5}">
                      <a16:colId xmlns:a16="http://schemas.microsoft.com/office/drawing/2014/main" val="1055329169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1950748276"/>
                    </a:ext>
                  </a:extLst>
                </a:gridCol>
                <a:gridCol w="729992">
                  <a:extLst>
                    <a:ext uri="{9D8B030D-6E8A-4147-A177-3AD203B41FA5}">
                      <a16:colId xmlns:a16="http://schemas.microsoft.com/office/drawing/2014/main" val="3703660302"/>
                    </a:ext>
                  </a:extLst>
                </a:gridCol>
                <a:gridCol w="1255588">
                  <a:extLst>
                    <a:ext uri="{9D8B030D-6E8A-4147-A177-3AD203B41FA5}">
                      <a16:colId xmlns:a16="http://schemas.microsoft.com/office/drawing/2014/main" val="2272933976"/>
                    </a:ext>
                  </a:extLst>
                </a:gridCol>
                <a:gridCol w="1255588">
                  <a:extLst>
                    <a:ext uri="{9D8B030D-6E8A-4147-A177-3AD203B41FA5}">
                      <a16:colId xmlns:a16="http://schemas.microsoft.com/office/drawing/2014/main" val="3077006868"/>
                    </a:ext>
                  </a:extLst>
                </a:gridCol>
                <a:gridCol w="1167988">
                  <a:extLst>
                    <a:ext uri="{9D8B030D-6E8A-4147-A177-3AD203B41FA5}">
                      <a16:colId xmlns:a16="http://schemas.microsoft.com/office/drawing/2014/main" val="3862605980"/>
                    </a:ext>
                  </a:extLst>
                </a:gridCol>
              </a:tblGrid>
              <a:tr h="2046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ENTRY</a:t>
                      </a:r>
                    </a:p>
                  </a:txBody>
                  <a:tcPr marL="5915" marR="5915" marT="5915" marB="4258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 of Overruns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Charge Quantity (mcm)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Charge Amount (£)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64488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22/23</a:t>
                      </a:r>
                    </a:p>
                  </a:txBody>
                  <a:tcPr marL="5915" marR="5915" marT="5915" marB="4258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21/22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20/21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22/23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21/22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20/21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22/23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21/22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20/21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740825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19.14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10.84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544,726.06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540,668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270,470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64359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largest (3)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F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95,641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24767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M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90,586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307097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F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18,533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47712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22.82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15.83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492,429.47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697,866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442,615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04284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largest (3)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N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26,706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539072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N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26,189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981438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N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25,903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77639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15.13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14.68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424,832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412,650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180,741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5722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largest (3)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O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24,485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143209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A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18,772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21085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F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15,882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857699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11.99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29.38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332,459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898,500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203,890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206605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largest (3)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M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13,153.26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847585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F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9,468.76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02270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F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9,340.59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48850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326,407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295,747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196,899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925116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largest (3)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P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14,689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756688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B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8,580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891071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B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8,311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10805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2648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2623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1880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75.37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94.20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51.34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2,120,854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2,845,432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1,294,616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60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68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A214C3B-EE76-2C1E-ACFF-E36082AC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32" y="387427"/>
            <a:ext cx="11383796" cy="112596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Entry Overruns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23DBEA2E-5456-BE95-E8E3-B0B6A8880C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431" y="1325461"/>
            <a:ext cx="8931515" cy="462242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D3E889-3E99-9F11-1339-5E3FD2E2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59" y="6291037"/>
            <a:ext cx="572685" cy="179536"/>
          </a:xfrm>
        </p:spPr>
        <p:txBody>
          <a:bodyPr vert="horz" lIns="0" tIns="0" rIns="0" bIns="0" rtlCol="0" anchor="ctr">
            <a:noAutofit/>
          </a:bodyPr>
          <a:lstStyle/>
          <a:p>
            <a:pPr>
              <a:spcAft>
                <a:spcPts val="600"/>
              </a:spcAft>
            </a:pPr>
            <a:fld id="{22D356C2-113D-466F-A9E6-BFB2DEE646A5}" type="slidenum">
              <a:rPr lang="en-GB" sz="1200" smtClean="0"/>
              <a:pPr>
                <a:spcAft>
                  <a:spcPts val="600"/>
                </a:spcAft>
              </a:pPr>
              <a:t>3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912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A214C3B-EE76-2C1E-ACFF-E36082AC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32" y="387427"/>
            <a:ext cx="11383796" cy="1125967"/>
          </a:xfrm>
        </p:spPr>
        <p:txBody>
          <a:bodyPr anchor="t">
            <a:normAutofit/>
          </a:bodyPr>
          <a:lstStyle/>
          <a:p>
            <a:r>
              <a:rPr lang="en-GB" dirty="0"/>
              <a:t>Exit Overruns (Oct 22 – Feb 23*</a:t>
            </a:r>
            <a:r>
              <a:rPr lang="en-GB" baseline="30000" dirty="0"/>
              <a:t>†</a:t>
            </a:r>
            <a:r>
              <a:rPr lang="en-GB" dirty="0"/>
              <a:t>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D3E889-3E99-9F11-1339-5E3FD2E2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6460" y="6291037"/>
            <a:ext cx="432768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2D356C2-113D-466F-A9E6-BFB2DEE646A5}" type="slidenum">
              <a:rPr lang="en-GB" sz="1200" smtClean="0"/>
              <a:pPr>
                <a:spcAft>
                  <a:spcPts val="600"/>
                </a:spcAft>
              </a:pPr>
              <a:t>4</a:t>
            </a:fld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02209-6107-EFEB-C34A-028FAF9D38F4}"/>
              </a:ext>
            </a:extLst>
          </p:cNvPr>
          <p:cNvSpPr txBox="1"/>
          <p:nvPr/>
        </p:nvSpPr>
        <p:spPr>
          <a:xfrm>
            <a:off x="499750" y="5782464"/>
            <a:ext cx="6484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*Adjustments not included.</a:t>
            </a:r>
          </a:p>
          <a:p>
            <a:r>
              <a:rPr lang="en-GB" baseline="30000" dirty="0"/>
              <a:t>†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Largest User by Charge </a:t>
            </a:r>
            <a:r>
              <a:rPr lang="en-GB" sz="1200" dirty="0">
                <a:ea typeface="Times New Roman" panose="02020603050405020304" pitchFamily="18" charset="0"/>
              </a:rPr>
              <a:t>A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mount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1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3A8B25-DBCB-7B57-43A9-5C3442D1E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694989"/>
              </p:ext>
            </p:extLst>
          </p:nvPr>
        </p:nvGraphicFramePr>
        <p:xfrm>
          <a:off x="599031" y="1075536"/>
          <a:ext cx="10570995" cy="4706927"/>
        </p:xfrm>
        <a:graphic>
          <a:graphicData uri="http://schemas.openxmlformats.org/drawingml/2006/table">
            <a:tbl>
              <a:tblPr/>
              <a:tblGrid>
                <a:gridCol w="1467800">
                  <a:extLst>
                    <a:ext uri="{9D8B030D-6E8A-4147-A177-3AD203B41FA5}">
                      <a16:colId xmlns:a16="http://schemas.microsoft.com/office/drawing/2014/main" val="1623895843"/>
                    </a:ext>
                  </a:extLst>
                </a:gridCol>
                <a:gridCol w="875036">
                  <a:extLst>
                    <a:ext uri="{9D8B030D-6E8A-4147-A177-3AD203B41FA5}">
                      <a16:colId xmlns:a16="http://schemas.microsoft.com/office/drawing/2014/main" val="2736580225"/>
                    </a:ext>
                  </a:extLst>
                </a:gridCol>
                <a:gridCol w="875036">
                  <a:extLst>
                    <a:ext uri="{9D8B030D-6E8A-4147-A177-3AD203B41FA5}">
                      <a16:colId xmlns:a16="http://schemas.microsoft.com/office/drawing/2014/main" val="3267262175"/>
                    </a:ext>
                  </a:extLst>
                </a:gridCol>
                <a:gridCol w="875036">
                  <a:extLst>
                    <a:ext uri="{9D8B030D-6E8A-4147-A177-3AD203B41FA5}">
                      <a16:colId xmlns:a16="http://schemas.microsoft.com/office/drawing/2014/main" val="708762799"/>
                    </a:ext>
                  </a:extLst>
                </a:gridCol>
                <a:gridCol w="875036">
                  <a:extLst>
                    <a:ext uri="{9D8B030D-6E8A-4147-A177-3AD203B41FA5}">
                      <a16:colId xmlns:a16="http://schemas.microsoft.com/office/drawing/2014/main" val="3348251203"/>
                    </a:ext>
                  </a:extLst>
                </a:gridCol>
                <a:gridCol w="875036">
                  <a:extLst>
                    <a:ext uri="{9D8B030D-6E8A-4147-A177-3AD203B41FA5}">
                      <a16:colId xmlns:a16="http://schemas.microsoft.com/office/drawing/2014/main" val="4040832468"/>
                    </a:ext>
                  </a:extLst>
                </a:gridCol>
                <a:gridCol w="875036">
                  <a:extLst>
                    <a:ext uri="{9D8B030D-6E8A-4147-A177-3AD203B41FA5}">
                      <a16:colId xmlns:a16="http://schemas.microsoft.com/office/drawing/2014/main" val="3218650380"/>
                    </a:ext>
                  </a:extLst>
                </a:gridCol>
                <a:gridCol w="1566597">
                  <a:extLst>
                    <a:ext uri="{9D8B030D-6E8A-4147-A177-3AD203B41FA5}">
                      <a16:colId xmlns:a16="http://schemas.microsoft.com/office/drawing/2014/main" val="215490209"/>
                    </a:ext>
                  </a:extLst>
                </a:gridCol>
                <a:gridCol w="1143191">
                  <a:extLst>
                    <a:ext uri="{9D8B030D-6E8A-4147-A177-3AD203B41FA5}">
                      <a16:colId xmlns:a16="http://schemas.microsoft.com/office/drawing/2014/main" val="4127324155"/>
                    </a:ext>
                  </a:extLst>
                </a:gridCol>
                <a:gridCol w="1143191">
                  <a:extLst>
                    <a:ext uri="{9D8B030D-6E8A-4147-A177-3AD203B41FA5}">
                      <a16:colId xmlns:a16="http://schemas.microsoft.com/office/drawing/2014/main" val="2180436059"/>
                    </a:ext>
                  </a:extLst>
                </a:gridCol>
              </a:tblGrid>
              <a:tr h="2046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Exit</a:t>
                      </a:r>
                    </a:p>
                  </a:txBody>
                  <a:tcPr marL="5915" marR="5915" marT="5915" marB="42586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 of Overruns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Charge Quantity (mcm)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Charge Amount (£)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055662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22/23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21/22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20/21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22/23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21/22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20/21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22/23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21/22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20/21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395589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866,740.11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104,048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111,795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02499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largest (3)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I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758,924.06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639690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F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31,001.76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89486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B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15,313.39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90922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16,259,847.42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104,048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111,795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922081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largest (3)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K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4,302,116.93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06109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K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3,851,882.22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91504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K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2,842,909.83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17678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130,468.18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125,350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96,008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930725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largest (3)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A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25,829.37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32461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A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20,537.05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108874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C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14,874.62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15170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25,038.50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85,106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131,627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449534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largest (3)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B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3,982.13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88146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F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3,736.30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56351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F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1,560.68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588717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35,379.25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83,295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92,832 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87828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largest (3)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C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15,819.39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765790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L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6,169.20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462206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D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1,586.63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5" marR="5915" marT="5915" marB="425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692521"/>
                  </a:ext>
                </a:extLst>
              </a:tr>
              <a:tr h="2046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920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980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53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27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27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17,317,473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501,848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544,055 </a:t>
                      </a:r>
                    </a:p>
                  </a:txBody>
                  <a:tcPr marL="5915" marR="5915" marT="5915" marB="42586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93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6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A214C3B-EE76-2C1E-ACFF-E36082AC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32" y="387427"/>
            <a:ext cx="11383796" cy="1125967"/>
          </a:xfrm>
        </p:spPr>
        <p:txBody>
          <a:bodyPr anchor="t">
            <a:normAutofit/>
          </a:bodyPr>
          <a:lstStyle/>
          <a:p>
            <a:r>
              <a:rPr lang="en-GB" dirty="0"/>
              <a:t>Exit Overruns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D3E889-3E99-9F11-1339-5E3FD2E2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9258" y="6291037"/>
            <a:ext cx="63361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2D356C2-113D-466F-A9E6-BFB2DEE646A5}" type="slidenum">
              <a:rPr lang="en-GB" sz="1200" smtClean="0"/>
              <a:pPr>
                <a:spcAft>
                  <a:spcPts val="600"/>
                </a:spcAft>
              </a:pPr>
              <a:t>5</a:t>
            </a:fld>
            <a:endParaRPr lang="en-GB" sz="1200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D8085894-F865-C618-D5A9-CDC4ED86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431" y="1558833"/>
            <a:ext cx="8293951" cy="461509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777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E17E4B-BF07-8846-BB4F-72CBBAE9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487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47">
      <a:dk1>
        <a:srgbClr val="575756"/>
      </a:dk1>
      <a:lt1>
        <a:sysClr val="window" lastClr="FFFFFF"/>
      </a:lt1>
      <a:dk2>
        <a:srgbClr val="878787"/>
      </a:dk2>
      <a:lt2>
        <a:srgbClr val="DADADA"/>
      </a:lt2>
      <a:accent1>
        <a:srgbClr val="7CC400"/>
      </a:accent1>
      <a:accent2>
        <a:srgbClr val="007B34"/>
      </a:accent2>
      <a:accent3>
        <a:srgbClr val="00857A"/>
      </a:accent3>
      <a:accent4>
        <a:srgbClr val="004C9D"/>
      </a:accent4>
      <a:accent5>
        <a:srgbClr val="32C8FA"/>
      </a:accent5>
      <a:accent6>
        <a:srgbClr val="00B2A1"/>
      </a:accent6>
      <a:hlink>
        <a:srgbClr val="007B34"/>
      </a:hlink>
      <a:folHlink>
        <a:srgbClr val="007B34"/>
      </a:folHlink>
    </a:clrScheme>
    <a:fontScheme name="Custom 60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GT_PowerPoint template" id="{9755FDE0-8C85-C243-87AC-6EAB5DD85B14}" vid="{2164221D-13D1-A347-92C5-850C313FD3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04B8B39E81A45BB23B658E64D401A" ma:contentTypeVersion="13" ma:contentTypeDescription="Create a new document." ma:contentTypeScope="" ma:versionID="ff4a58961154ee1b51b2e737ec6e234c">
  <xsd:schema xmlns:xsd="http://www.w3.org/2001/XMLSchema" xmlns:xs="http://www.w3.org/2001/XMLSchema" xmlns:p="http://schemas.microsoft.com/office/2006/metadata/properties" xmlns:ns2="fd3f14cf-c43e-4448-85f1-d3a36c181a0a" xmlns:ns3="cadce026-d35b-4a62-a2ee-1436bb44fb55" xmlns:ns4="a618e47c-7853-4507-a12e-9186dea01ba6" targetNamespace="http://schemas.microsoft.com/office/2006/metadata/properties" ma:root="true" ma:fieldsID="a7bd376d4979bb264ca192984eaa68b7" ns2:_="" ns3:_="" ns4:_="">
    <xsd:import namespace="fd3f14cf-c43e-4448-85f1-d3a36c181a0a"/>
    <xsd:import namespace="cadce026-d35b-4a62-a2ee-1436bb44fb55"/>
    <xsd:import namespace="a618e47c-7853-4507-a12e-9186dea01ba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4:SharedWithUsers" minOccurs="0"/>
                <xsd:element ref="ns4:SharedWithDetails" minOccurs="0"/>
                <xsd:element ref="ns2:befc8a1d9551445aa23483994debf5e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f14cf-c43e-4448-85f1-d3a36c181a0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571c05a-9bf0-4b0b-ad97-e13aed49ba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befc8a1d9551445aa23483994debf5e3" ma:index="20" nillable="true" ma:taxonomy="true" ma:internalName="befc8a1d9551445aa23483994debf5e3" ma:taxonomyFieldName="TEST" ma:displayName="TEST" ma:default="" ma:fieldId="{befc8a1d-9551-445a-a234-83994debf5e3}" ma:sspId="f571c05a-9bf0-4b0b-ad97-e13aed49ba31" ma:termSetId="386095d1-c68d-4c6d-b587-48ddaf1aecc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ce026-d35b-4a62-a2ee-1436bb44fb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620694-b4ce-47f1-a80c-9b741e226940}" ma:internalName="TaxCatchAll" ma:showField="CatchAllData" ma:web="a618e47c-7853-4507-a12e-9186dea01b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8e47c-7853-4507-a12e-9186dea01b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dce026-d35b-4a62-a2ee-1436bb44fb55" xsi:nil="true"/>
    <lcf76f155ced4ddcb4097134ff3c332f xmlns="fd3f14cf-c43e-4448-85f1-d3a36c181a0a">
      <Terms xmlns="http://schemas.microsoft.com/office/infopath/2007/PartnerControls"/>
    </lcf76f155ced4ddcb4097134ff3c332f>
    <befc8a1d9551445aa23483994debf5e3 xmlns="fd3f14cf-c43e-4448-85f1-d3a36c181a0a">
      <Terms xmlns="http://schemas.microsoft.com/office/infopath/2007/PartnerControls"/>
    </befc8a1d9551445aa23483994debf5e3>
  </documentManagement>
</p:properties>
</file>

<file path=customXml/itemProps1.xml><?xml version="1.0" encoding="utf-8"?>
<ds:datastoreItem xmlns:ds="http://schemas.openxmlformats.org/officeDocument/2006/customXml" ds:itemID="{01A826C3-D190-4917-A9A8-24B0F31023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921CF5-99A1-4458-9F99-0FA26DFC5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f14cf-c43e-4448-85f1-d3a36c181a0a"/>
    <ds:schemaRef ds:uri="cadce026-d35b-4a62-a2ee-1436bb44fb55"/>
    <ds:schemaRef ds:uri="a618e47c-7853-4507-a12e-9186dea01b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6C0955-E97B-47AD-82BE-44B64AC7AB55}">
  <ds:schemaRefs>
    <ds:schemaRef ds:uri="http://schemas.microsoft.com/office/2006/metadata/properties"/>
    <ds:schemaRef ds:uri="cadce026-d35b-4a62-a2ee-1436bb44fb5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d3f14cf-c43e-4448-85f1-d3a36c181a0a"/>
    <ds:schemaRef ds:uri="http://purl.org/dc/elements/1.1/"/>
    <ds:schemaRef ds:uri="a618e47c-7853-4507-a12e-9186dea01ba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NGT_PowerPoint template</Template>
  <TotalTime>181</TotalTime>
  <Words>419</Words>
  <Application>Microsoft Office PowerPoint</Application>
  <PresentationFormat>Widescreen</PresentationFormat>
  <Paragraphs>261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Tenorite</vt:lpstr>
      <vt:lpstr>Calibri</vt:lpstr>
      <vt:lpstr>Arial</vt:lpstr>
      <vt:lpstr>Office Theme</vt:lpstr>
      <vt:lpstr>Overrun Reporting</vt:lpstr>
      <vt:lpstr>Entry Overruns (Oct 22 –Feb 23*†)</vt:lpstr>
      <vt:lpstr>Entry Overruns</vt:lpstr>
      <vt:lpstr>Exit Overruns (Oct 22 – Feb 23*†)</vt:lpstr>
      <vt:lpstr>Exit Overruns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runs here</dc:title>
  <dc:creator>Nabokei, Ofordi</dc:creator>
  <cp:lastModifiedBy>Nabokei, Ofordi</cp:lastModifiedBy>
  <cp:revision>3</cp:revision>
  <dcterms:created xsi:type="dcterms:W3CDTF">2023-04-21T14:07:43Z</dcterms:created>
  <dcterms:modified xsi:type="dcterms:W3CDTF">2023-04-26T12:57:50Z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0x01010082C04B8B39E81A45BB23B658E64D401A</vt:lpwstr>
  </property>
  <property fmtid="{D5CDD505-2E9C-101B-9397-08002B2CF9AE}" pid="3" name="MediaServiceImageTags">
    <vt:lpwstr/>
  </property>
</Properties>
</file>