
<file path=[Content_Types].xml><?xml version="1.0" encoding="utf-8"?>
<Types xmlns="http://schemas.openxmlformats.org/package/2006/content-types">
  <Default Extension="docx" ContentType="application/vnd.openxmlformats-officedocument.wordprocessingml.documen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4"/>
  </p:sldMasterIdLst>
  <p:notesMasterIdLst>
    <p:notesMasterId r:id="rId14"/>
  </p:notesMasterIdLst>
  <p:handoutMasterIdLst>
    <p:handoutMasterId r:id="rId15"/>
  </p:handoutMasterIdLst>
  <p:sldIdLst>
    <p:sldId id="3690" r:id="rId5"/>
    <p:sldId id="3769" r:id="rId6"/>
    <p:sldId id="3778" r:id="rId7"/>
    <p:sldId id="3785" r:id="rId8"/>
    <p:sldId id="3779" r:id="rId9"/>
    <p:sldId id="3782" r:id="rId10"/>
    <p:sldId id="3784" r:id="rId11"/>
    <p:sldId id="3770" r:id="rId12"/>
    <p:sldId id="3787" r:id="rId13"/>
  </p:sldIdLst>
  <p:sldSz cx="9144000" cy="5143500" type="screen16x9"/>
  <p:notesSz cx="6858000" cy="9144000"/>
  <p:embeddedFontLst>
    <p:embeddedFont>
      <p:font typeface="Avenir Next LT Pro" panose="020B0504020202020204" pitchFamily="3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Nunito Sans" pitchFamily="2"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E5AA8"/>
    <a:srgbClr val="B1D6E8"/>
    <a:srgbClr val="40D1F5"/>
    <a:srgbClr val="D75733"/>
    <a:srgbClr val="F5835D"/>
    <a:srgbClr val="84B8DA"/>
    <a:srgbClr val="FFFFFF"/>
    <a:srgbClr val="9C4877"/>
    <a:srgbClr val="2B80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9CA551-71F5-4B20-A19B-9AD525CBB101}" v="43" dt="2023-04-26T12:55:44.9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23" autoAdjust="0"/>
    <p:restoredTop sz="94660"/>
  </p:normalViewPr>
  <p:slideViewPr>
    <p:cSldViewPr>
      <p:cViewPr varScale="1">
        <p:scale>
          <a:sx n="77" d="100"/>
          <a:sy n="77" d="100"/>
        </p:scale>
        <p:origin x="1048" y="60"/>
      </p:cViewPr>
      <p:guideLst>
        <p:guide orient="horz" pos="1620"/>
        <p:guide pos="2880"/>
      </p:guideLst>
    </p:cSldViewPr>
  </p:slideViewPr>
  <p:notesTextViewPr>
    <p:cViewPr>
      <p:scale>
        <a:sx n="1" d="1"/>
        <a:sy n="1" d="1"/>
      </p:scale>
      <p:origin x="0" y="0"/>
    </p:cViewPr>
  </p:notesTextViewPr>
  <p:notesViewPr>
    <p:cSldViewPr>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098731788373811E-2"/>
          <c:y val="3.5756609341766124E-2"/>
          <c:w val="0.95249082905551874"/>
          <c:h val="0.84878204849282179"/>
        </c:manualLayout>
      </c:layout>
      <c:barChart>
        <c:barDir val="col"/>
        <c:grouping val="clustered"/>
        <c:varyColors val="0"/>
        <c:ser>
          <c:idx val="0"/>
          <c:order val="0"/>
          <c:tx>
            <c:strRef>
              <c:f>Sheet1!$B$1</c:f>
              <c:strCache>
                <c:ptCount val="1"/>
                <c:pt idx="0">
                  <c:v>In Progress</c:v>
                </c:pt>
              </c:strCache>
            </c:strRef>
          </c:tx>
          <c:spPr>
            <a:solidFill>
              <a:schemeClr val="accent1"/>
            </a:solidFill>
            <a:ln>
              <a:noFill/>
            </a:ln>
            <a:effectLst/>
          </c:spPr>
          <c:invertIfNegative val="0"/>
          <c:dPt>
            <c:idx val="1"/>
            <c:invertIfNegative val="0"/>
            <c:bubble3D val="0"/>
            <c:spPr>
              <a:solidFill>
                <a:srgbClr val="0070C0"/>
              </a:solidFill>
              <a:ln>
                <a:noFill/>
              </a:ln>
              <a:effectLst/>
            </c:spPr>
            <c:extLst>
              <c:ext xmlns:c16="http://schemas.microsoft.com/office/drawing/2014/chart" uri="{C3380CC4-5D6E-409C-BE32-E72D297353CC}">
                <c16:uniqueId val="{00000004-41E5-44C5-8074-F95A5E605475}"/>
              </c:ext>
            </c:extLst>
          </c:dPt>
          <c:dPt>
            <c:idx val="3"/>
            <c:invertIfNegative val="0"/>
            <c:bubble3D val="0"/>
            <c:spPr>
              <a:solidFill>
                <a:srgbClr val="0070C0"/>
              </a:solidFill>
              <a:ln>
                <a:noFill/>
              </a:ln>
              <a:effectLst/>
            </c:spPr>
            <c:extLst>
              <c:ext xmlns:c16="http://schemas.microsoft.com/office/drawing/2014/chart" uri="{C3380CC4-5D6E-409C-BE32-E72D297353CC}">
                <c16:uniqueId val="{00000005-41E5-44C5-8074-F95A5E605475}"/>
              </c:ext>
            </c:extLst>
          </c:dPt>
          <c:dPt>
            <c:idx val="5"/>
            <c:invertIfNegative val="0"/>
            <c:bubble3D val="0"/>
            <c:spPr>
              <a:solidFill>
                <a:srgbClr val="0070C0"/>
              </a:solidFill>
              <a:ln>
                <a:noFill/>
              </a:ln>
              <a:effectLst/>
            </c:spPr>
            <c:extLst>
              <c:ext xmlns:c16="http://schemas.microsoft.com/office/drawing/2014/chart" uri="{C3380CC4-5D6E-409C-BE32-E72D297353CC}">
                <c16:uniqueId val="{00000006-41E5-44C5-8074-F95A5E605475}"/>
              </c:ext>
            </c:extLst>
          </c:dPt>
          <c:dPt>
            <c:idx val="7"/>
            <c:invertIfNegative val="0"/>
            <c:bubble3D val="0"/>
            <c:spPr>
              <a:solidFill>
                <a:srgbClr val="0070C0"/>
              </a:solidFill>
              <a:ln>
                <a:noFill/>
              </a:ln>
              <a:effectLst/>
            </c:spPr>
            <c:extLst>
              <c:ext xmlns:c16="http://schemas.microsoft.com/office/drawing/2014/chart" uri="{C3380CC4-5D6E-409C-BE32-E72D297353CC}">
                <c16:uniqueId val="{00000007-41E5-44C5-8074-F95A5E60547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Approved awaiting implementation</c:v>
                </c:pt>
                <c:pt idx="1">
                  <c:v>Solution development </c:v>
                </c:pt>
                <c:pt idx="2">
                  <c:v>Party Impact Assessment</c:v>
                </c:pt>
                <c:pt idx="3">
                  <c:v>Approved awaiting implementation</c:v>
                </c:pt>
              </c:strCache>
            </c:strRef>
          </c:cat>
          <c:val>
            <c:numRef>
              <c:f>Sheet1!$B$2:$B$5</c:f>
              <c:numCache>
                <c:formatCode>General</c:formatCode>
                <c:ptCount val="4"/>
                <c:pt idx="0">
                  <c:v>1</c:v>
                </c:pt>
                <c:pt idx="1">
                  <c:v>2</c:v>
                </c:pt>
                <c:pt idx="2">
                  <c:v>3</c:v>
                </c:pt>
                <c:pt idx="3">
                  <c:v>1</c:v>
                </c:pt>
              </c:numCache>
            </c:numRef>
          </c:val>
          <c:extLst>
            <c:ext xmlns:c16="http://schemas.microsoft.com/office/drawing/2014/chart" uri="{C3380CC4-5D6E-409C-BE32-E72D297353CC}">
              <c16:uniqueId val="{00000000-41E5-44C5-8074-F95A5E605475}"/>
            </c:ext>
          </c:extLst>
        </c:ser>
        <c:dLbls>
          <c:dLblPos val="outEnd"/>
          <c:showLegendKey val="0"/>
          <c:showVal val="1"/>
          <c:showCatName val="0"/>
          <c:showSerName val="0"/>
          <c:showPercent val="0"/>
          <c:showBubbleSize val="0"/>
        </c:dLbls>
        <c:gapWidth val="219"/>
        <c:overlap val="-27"/>
        <c:axId val="430946960"/>
        <c:axId val="430951120"/>
      </c:barChart>
      <c:catAx>
        <c:axId val="430946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30951120"/>
        <c:crosses val="autoZero"/>
        <c:auto val="1"/>
        <c:lblAlgn val="ctr"/>
        <c:lblOffset val="100"/>
        <c:noMultiLvlLbl val="0"/>
      </c:catAx>
      <c:valAx>
        <c:axId val="43095112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30946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a:solidFill>
                  <a:srgbClr val="024C90"/>
                </a:solidFill>
              </a:rPr>
              <a:t>All Change</a:t>
            </a:r>
          </a:p>
        </c:rich>
      </c:tx>
      <c:layout>
        <c:manualLayout>
          <c:xMode val="edge"/>
          <c:yMode val="edge"/>
          <c:x val="0.36759902661792604"/>
          <c:y val="2.143113882596734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All Change</c:v>
                </c:pt>
              </c:strCache>
            </c:strRef>
          </c:tx>
          <c:dPt>
            <c:idx val="0"/>
            <c:bubble3D val="0"/>
            <c:spPr>
              <a:solidFill>
                <a:schemeClr val="tx2">
                  <a:lumMod val="20000"/>
                  <a:lumOff val="80000"/>
                </a:schemeClr>
              </a:solidFill>
              <a:ln w="19050">
                <a:solidFill>
                  <a:schemeClr val="lt1"/>
                </a:solidFill>
              </a:ln>
              <a:effectLst/>
            </c:spPr>
            <c:extLst>
              <c:ext xmlns:c16="http://schemas.microsoft.com/office/drawing/2014/chart" uri="{C3380CC4-5D6E-409C-BE32-E72D297353CC}">
                <c16:uniqueId val="{00000001-87BD-412D-B66A-2EDE4342A948}"/>
              </c:ext>
            </c:extLst>
          </c:dPt>
          <c:dPt>
            <c:idx val="1"/>
            <c:bubble3D val="0"/>
            <c:spPr>
              <a:solidFill>
                <a:schemeClr val="accent3">
                  <a:lumMod val="20000"/>
                  <a:lumOff val="80000"/>
                </a:schemeClr>
              </a:solidFill>
              <a:ln w="19050">
                <a:solidFill>
                  <a:schemeClr val="lt1"/>
                </a:solidFill>
              </a:ln>
              <a:effectLst/>
            </c:spPr>
            <c:extLst>
              <c:ext xmlns:c16="http://schemas.microsoft.com/office/drawing/2014/chart" uri="{C3380CC4-5D6E-409C-BE32-E72D297353CC}">
                <c16:uniqueId val="{00000003-87BD-412D-B66A-2EDE4342A948}"/>
              </c:ext>
            </c:extLst>
          </c:dPt>
          <c:dPt>
            <c:idx val="2"/>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2-434A-4A6A-BFE5-A816150DF8F4}"/>
              </c:ext>
            </c:extLst>
          </c:dPt>
          <c:dPt>
            <c:idx val="3"/>
            <c:bubble3D val="0"/>
            <c:spPr>
              <a:solidFill>
                <a:schemeClr val="accent1">
                  <a:lumMod val="90000"/>
                </a:schemeClr>
              </a:solidFill>
              <a:ln w="19050">
                <a:solidFill>
                  <a:schemeClr val="lt1"/>
                </a:solidFill>
              </a:ln>
              <a:effectLst/>
            </c:spPr>
            <c:extLst>
              <c:ext xmlns:c16="http://schemas.microsoft.com/office/drawing/2014/chart" uri="{C3380CC4-5D6E-409C-BE32-E72D297353CC}">
                <c16:uniqueId val="{00000007-87BD-412D-B66A-2EDE4342A948}"/>
              </c:ext>
            </c:extLst>
          </c:dPt>
          <c:dLbls>
            <c:dLbl>
              <c:idx val="0"/>
              <c:layout>
                <c:manualLayout>
                  <c:x val="-0.14844934232389609"/>
                  <c:y val="0.16377355667467478"/>
                </c:manualLayout>
              </c:layout>
              <c:tx>
                <c:rich>
                  <a:bodyPr/>
                  <a:lstStyle/>
                  <a:p>
                    <a:fld id="{D57A350C-DC3F-43F7-A38D-B5878CB09688}" type="CATEGORYNAME">
                      <a:rPr lang="en-US" b="1" smtClean="0">
                        <a:solidFill>
                          <a:schemeClr val="tx1"/>
                        </a:solidFill>
                      </a:rPr>
                      <a:pPr/>
                      <a:t>[CATEGORY NAME]</a:t>
                    </a:fld>
                    <a:endParaRPr lang="en-GB"/>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7BD-412D-B66A-2EDE4342A948}"/>
                </c:ext>
              </c:extLst>
            </c:dLbl>
            <c:dLbl>
              <c:idx val="1"/>
              <c:layout>
                <c:manualLayout>
                  <c:x val="-0.22711147797562256"/>
                  <c:y val="-0.21587231766235213"/>
                </c:manualLayout>
              </c:layout>
              <c:tx>
                <c:rich>
                  <a:bodyPr/>
                  <a:lstStyle/>
                  <a:p>
                    <a:fld id="{975E759A-AB59-46B2-8E71-393F8737D466}" type="CATEGORYNAME">
                      <a:rPr lang="en-US" b="1" smtClean="0">
                        <a:solidFill>
                          <a:schemeClr val="tx1"/>
                        </a:solidFill>
                      </a:rPr>
                      <a:pPr/>
                      <a:t>[CATEGORY NAME]</a:t>
                    </a:fld>
                    <a:endParaRPr lang="en-GB"/>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7BD-412D-B66A-2EDE4342A948}"/>
                </c:ext>
              </c:extLst>
            </c:dLbl>
            <c:dLbl>
              <c:idx val="2"/>
              <c:layout>
                <c:manualLayout>
                  <c:x val="0.23137763579644738"/>
                  <c:y val="-7.1944783036438004E-2"/>
                </c:manualLayout>
              </c:layout>
              <c:tx>
                <c:rich>
                  <a:bodyPr/>
                  <a:lstStyle/>
                  <a:p>
                    <a:fld id="{C275349B-CFEA-4D05-B40E-0549AEF16452}" type="CATEGORYNAME">
                      <a:rPr lang="en-US" b="1" smtClean="0">
                        <a:solidFill>
                          <a:schemeClr val="tx1"/>
                        </a:solidFill>
                      </a:rPr>
                      <a:pPr/>
                      <a:t>[CATEGORY NAME]</a:t>
                    </a:fld>
                    <a:endParaRPr lang="en-GB"/>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34A-4A6A-BFE5-A816150DF8F4}"/>
                </c:ext>
              </c:extLst>
            </c:dLbl>
            <c:dLbl>
              <c:idx val="3"/>
              <c:layout>
                <c:manualLayout>
                  <c:x val="0.12965063301995"/>
                  <c:y val="0.1852750076358978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fld id="{3CB61721-A43D-446A-AC7E-1C31508B5151}" type="CATEGORYNAME">
                      <a:rPr lang="en-US" b="1" smtClean="0">
                        <a:solidFill>
                          <a:schemeClr val="tx1"/>
                        </a:solidFill>
                      </a:rPr>
                      <a:pPr>
                        <a:defRPr b="1">
                          <a:solidFill>
                            <a:schemeClr val="tx1"/>
                          </a:solidFill>
                        </a:defRPr>
                      </a:pPr>
                      <a:t>[CATEGORY NAME]</a:t>
                    </a:fld>
                    <a:endParaRPr lang="en-GB"/>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7BD-412D-B66A-2EDE4342A94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Monitoring</c:v>
                </c:pt>
                <c:pt idx="1">
                  <c:v>Currently working on</c:v>
                </c:pt>
                <c:pt idx="2">
                  <c:v>Upcoming activity</c:v>
                </c:pt>
                <c:pt idx="3">
                  <c:v>XRN Changes</c:v>
                </c:pt>
              </c:strCache>
            </c:strRef>
          </c:cat>
          <c:val>
            <c:numRef>
              <c:f>Sheet1!$B$2:$B$5</c:f>
              <c:numCache>
                <c:formatCode>General</c:formatCode>
                <c:ptCount val="4"/>
                <c:pt idx="0">
                  <c:v>2</c:v>
                </c:pt>
                <c:pt idx="1">
                  <c:v>5</c:v>
                </c:pt>
                <c:pt idx="2">
                  <c:v>3</c:v>
                </c:pt>
                <c:pt idx="3">
                  <c:v>2</c:v>
                </c:pt>
              </c:numCache>
            </c:numRef>
          </c:val>
          <c:extLst>
            <c:ext xmlns:c16="http://schemas.microsoft.com/office/drawing/2014/chart" uri="{C3380CC4-5D6E-409C-BE32-E72D297353CC}">
              <c16:uniqueId val="{00000000-434A-4A6A-BFE5-A816150DF8F4}"/>
            </c:ext>
          </c:extLst>
        </c:ser>
        <c:dLbls>
          <c:dLblPos val="in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0.5652</cdr:x>
      <cdr:y>0.34136</cdr:y>
    </cdr:from>
    <cdr:to>
      <cdr:x>0.61955</cdr:x>
      <cdr:y>0.41011</cdr:y>
    </cdr:to>
    <cdr:sp macro="" textlink="">
      <cdr:nvSpPr>
        <cdr:cNvPr id="2" name="TextBox 1">
          <a:extLst xmlns:a="http://schemas.openxmlformats.org/drawingml/2006/main">
            <a:ext uri="{FF2B5EF4-FFF2-40B4-BE49-F238E27FC236}">
              <a16:creationId xmlns:a16="http://schemas.microsoft.com/office/drawing/2014/main" id="{233E2470-38A2-472C-8831-301D37D5C2A1}"/>
            </a:ext>
          </a:extLst>
        </cdr:cNvPr>
        <cdr:cNvSpPr txBox="1"/>
      </cdr:nvSpPr>
      <cdr:spPr>
        <a:xfrm xmlns:a="http://schemas.openxmlformats.org/drawingml/2006/main">
          <a:off x="2636178" y="1213721"/>
          <a:ext cx="253497" cy="2444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dirty="0">
              <a:solidFill>
                <a:schemeClr val="tx1"/>
              </a:solidFill>
            </a:rPr>
            <a:t>1</a:t>
          </a:r>
          <a:endParaRPr lang="en-GB" sz="1100" dirty="0">
            <a:solidFill>
              <a:schemeClr val="tx1"/>
            </a:solidFill>
          </a:endParaRPr>
        </a:p>
      </cdr:txBody>
    </cdr:sp>
  </cdr:relSizeAnchor>
  <cdr:relSizeAnchor xmlns:cdr="http://schemas.openxmlformats.org/drawingml/2006/chartDrawing">
    <cdr:from>
      <cdr:x>0.5652</cdr:x>
      <cdr:y>0.75127</cdr:y>
    </cdr:from>
    <cdr:to>
      <cdr:x>0.6199</cdr:x>
      <cdr:y>0.8272</cdr:y>
    </cdr:to>
    <cdr:sp macro="" textlink="">
      <cdr:nvSpPr>
        <cdr:cNvPr id="3" name="TextBox 2">
          <a:extLst xmlns:a="http://schemas.openxmlformats.org/drawingml/2006/main">
            <a:ext uri="{FF2B5EF4-FFF2-40B4-BE49-F238E27FC236}">
              <a16:creationId xmlns:a16="http://schemas.microsoft.com/office/drawing/2014/main" id="{7A96E089-8C77-4176-86B3-8A93D3A0A374}"/>
            </a:ext>
          </a:extLst>
        </cdr:cNvPr>
        <cdr:cNvSpPr txBox="1"/>
      </cdr:nvSpPr>
      <cdr:spPr>
        <a:xfrm xmlns:a="http://schemas.openxmlformats.org/drawingml/2006/main">
          <a:off x="2636178" y="2671188"/>
          <a:ext cx="255146" cy="2699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dirty="0">
              <a:solidFill>
                <a:schemeClr val="tx1"/>
              </a:solidFill>
            </a:rPr>
            <a:t>4</a:t>
          </a:r>
          <a:endParaRPr lang="en-GB" sz="1100" dirty="0">
            <a:solidFill>
              <a:schemeClr val="tx1"/>
            </a:solidFill>
          </a:endParaRPr>
        </a:p>
      </cdr:txBody>
    </cdr:sp>
  </cdr:relSizeAnchor>
  <cdr:relSizeAnchor xmlns:cdr="http://schemas.openxmlformats.org/drawingml/2006/chartDrawing">
    <cdr:from>
      <cdr:x>0.30331</cdr:x>
      <cdr:y>0.67145</cdr:y>
    </cdr:from>
    <cdr:to>
      <cdr:x>0.35572</cdr:x>
      <cdr:y>0.73693</cdr:y>
    </cdr:to>
    <cdr:sp macro="" textlink="">
      <cdr:nvSpPr>
        <cdr:cNvPr id="4" name="TextBox 3">
          <a:extLst xmlns:a="http://schemas.openxmlformats.org/drawingml/2006/main">
            <a:ext uri="{FF2B5EF4-FFF2-40B4-BE49-F238E27FC236}">
              <a16:creationId xmlns:a16="http://schemas.microsoft.com/office/drawing/2014/main" id="{4DF0D442-90BD-40F7-8CCD-44156E06394A}"/>
            </a:ext>
          </a:extLst>
        </cdr:cNvPr>
        <cdr:cNvSpPr txBox="1"/>
      </cdr:nvSpPr>
      <cdr:spPr>
        <a:xfrm xmlns:a="http://schemas.openxmlformats.org/drawingml/2006/main">
          <a:off x="1414672" y="2387387"/>
          <a:ext cx="244444" cy="2328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dirty="0">
              <a:solidFill>
                <a:schemeClr val="tx1"/>
              </a:solidFill>
            </a:rPr>
            <a:t>2</a:t>
          </a:r>
          <a:endParaRPr lang="en-GB" sz="1100"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58AE68-B2C4-407B-A853-67ABA7BBDB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A2F355C-8E16-4484-8D33-9BD23C2FD2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FE0485-080A-4727-9301-4C8F7C1A81A4}" type="datetimeFigureOut">
              <a:rPr lang="en-GB" smtClean="0"/>
              <a:t>26/04/2023</a:t>
            </a:fld>
            <a:endParaRPr lang="en-GB"/>
          </a:p>
        </p:txBody>
      </p:sp>
      <p:sp>
        <p:nvSpPr>
          <p:cNvPr id="4" name="Footer Placeholder 3">
            <a:extLst>
              <a:ext uri="{FF2B5EF4-FFF2-40B4-BE49-F238E27FC236}">
                <a16:creationId xmlns:a16="http://schemas.microsoft.com/office/drawing/2014/main" id="{CE12E68C-3A87-4053-9F42-3E9448407B2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0181A81-4B97-4D4A-9BBA-92EDE09D3E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89CC6B-C00A-48E6-B507-224DD12FC6A4}" type="slidenum">
              <a:rPr lang="en-GB" smtClean="0"/>
              <a:t>‹#›</a:t>
            </a:fld>
            <a:endParaRPr lang="en-GB"/>
          </a:p>
        </p:txBody>
      </p:sp>
    </p:spTree>
    <p:extLst>
      <p:ext uri="{BB962C8B-B14F-4D97-AF65-F5344CB8AC3E}">
        <p14:creationId xmlns:p14="http://schemas.microsoft.com/office/powerpoint/2010/main" val="4114038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26/04/2023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a:t>
            </a:fld>
            <a:endParaRPr lang="en-GB"/>
          </a:p>
        </p:txBody>
      </p:sp>
    </p:spTree>
    <p:extLst>
      <p:ext uri="{BB962C8B-B14F-4D97-AF65-F5344CB8AC3E}">
        <p14:creationId xmlns:p14="http://schemas.microsoft.com/office/powerpoint/2010/main" val="2922016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a:t>
            </a:fld>
            <a:endParaRPr lang="en-GB"/>
          </a:p>
        </p:txBody>
      </p:sp>
    </p:spTree>
    <p:extLst>
      <p:ext uri="{BB962C8B-B14F-4D97-AF65-F5344CB8AC3E}">
        <p14:creationId xmlns:p14="http://schemas.microsoft.com/office/powerpoint/2010/main" val="2053834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4</a:t>
            </a:fld>
            <a:endParaRPr lang="en-GB"/>
          </a:p>
        </p:txBody>
      </p:sp>
    </p:spTree>
    <p:extLst>
      <p:ext uri="{BB962C8B-B14F-4D97-AF65-F5344CB8AC3E}">
        <p14:creationId xmlns:p14="http://schemas.microsoft.com/office/powerpoint/2010/main" val="820224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5</a:t>
            </a:fld>
            <a:endParaRPr lang="en-GB"/>
          </a:p>
        </p:txBody>
      </p:sp>
    </p:spTree>
    <p:extLst>
      <p:ext uri="{BB962C8B-B14F-4D97-AF65-F5344CB8AC3E}">
        <p14:creationId xmlns:p14="http://schemas.microsoft.com/office/powerpoint/2010/main" val="2246061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6</a:t>
            </a:fld>
            <a:endParaRPr lang="en-GB"/>
          </a:p>
        </p:txBody>
      </p:sp>
    </p:spTree>
    <p:extLst>
      <p:ext uri="{BB962C8B-B14F-4D97-AF65-F5344CB8AC3E}">
        <p14:creationId xmlns:p14="http://schemas.microsoft.com/office/powerpoint/2010/main" val="1140445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7</a:t>
            </a:fld>
            <a:endParaRPr lang="en-GB"/>
          </a:p>
        </p:txBody>
      </p:sp>
    </p:spTree>
    <p:extLst>
      <p:ext uri="{BB962C8B-B14F-4D97-AF65-F5344CB8AC3E}">
        <p14:creationId xmlns:p14="http://schemas.microsoft.com/office/powerpoint/2010/main" val="3716345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8</a:t>
            </a:fld>
            <a:endParaRPr lang="en-GB"/>
          </a:p>
        </p:txBody>
      </p:sp>
    </p:spTree>
    <p:extLst>
      <p:ext uri="{BB962C8B-B14F-4D97-AF65-F5344CB8AC3E}">
        <p14:creationId xmlns:p14="http://schemas.microsoft.com/office/powerpoint/2010/main" val="2703574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9</a:t>
            </a:fld>
            <a:endParaRPr lang="en-GB"/>
          </a:p>
        </p:txBody>
      </p:sp>
    </p:spTree>
    <p:extLst>
      <p:ext uri="{BB962C8B-B14F-4D97-AF65-F5344CB8AC3E}">
        <p14:creationId xmlns:p14="http://schemas.microsoft.com/office/powerpoint/2010/main" val="8528117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a:latin typeface="+mj-lt"/>
              </a:defRPr>
            </a:lvl1p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b="1">
                <a:solidFill>
                  <a:srgbClr val="B1D6E8"/>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6" name="Picture 5">
            <a:extLst>
              <a:ext uri="{FF2B5EF4-FFF2-40B4-BE49-F238E27FC236}">
                <a16:creationId xmlns:a16="http://schemas.microsoft.com/office/drawing/2014/main" id="{4DD740E7-5DD5-F9E8-309A-E335A2456B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35217" y="495035"/>
            <a:ext cx="3130547" cy="492539"/>
          </a:xfrm>
          <a:prstGeom prst="rect">
            <a:avLst/>
          </a:prstGeom>
        </p:spPr>
      </p:pic>
    </p:spTree>
    <p:extLst>
      <p:ext uri="{BB962C8B-B14F-4D97-AF65-F5344CB8AC3E}">
        <p14:creationId xmlns:p14="http://schemas.microsoft.com/office/powerpoint/2010/main" val="313039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rgbClr val="000000"/>
                </a:solidFill>
                <a:latin typeface="+mj-lt"/>
              </a:defRPr>
            </a:lvl1pPr>
            <a:lvl2pPr>
              <a:defRPr>
                <a:solidFill>
                  <a:srgbClr val="000000"/>
                </a:solidFill>
                <a:latin typeface="+mj-lt"/>
              </a:defRPr>
            </a:lvl2pPr>
            <a:lvl3pPr>
              <a:defRPr>
                <a:solidFill>
                  <a:srgbClr val="000000"/>
                </a:solidFill>
                <a:latin typeface="+mj-lt"/>
              </a:defRPr>
            </a:lvl3pPr>
            <a:lvl4pPr>
              <a:defRPr>
                <a:solidFill>
                  <a:srgbClr val="000000"/>
                </a:solidFill>
                <a:latin typeface="+mj-lt"/>
              </a:defRPr>
            </a:lvl4pPr>
            <a:lvl5pPr>
              <a:defRPr>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3119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atin typeface="+mj-lt"/>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900113"/>
            <a:ext cx="4038600" cy="2545556"/>
          </a:xfrm>
        </p:spPr>
        <p:txBody>
          <a:bodyPr/>
          <a:lstStyle>
            <a:lvl1pPr>
              <a:defRPr sz="2800">
                <a:solidFill>
                  <a:srgbClr val="000000"/>
                </a:solidFill>
                <a:latin typeface="+mj-lt"/>
              </a:defRPr>
            </a:lvl1pPr>
            <a:lvl2pPr>
              <a:defRPr sz="2400">
                <a:solidFill>
                  <a:srgbClr val="000000"/>
                </a:solidFill>
                <a:latin typeface="+mj-lt"/>
              </a:defRPr>
            </a:lvl2pPr>
            <a:lvl3pPr>
              <a:defRPr sz="2000">
                <a:solidFill>
                  <a:srgbClr val="000000"/>
                </a:solidFill>
                <a:latin typeface="+mj-lt"/>
              </a:defRPr>
            </a:lvl3pPr>
            <a:lvl4pPr>
              <a:defRPr sz="1800">
                <a:solidFill>
                  <a:srgbClr val="000000"/>
                </a:solidFill>
                <a:latin typeface="+mj-lt"/>
              </a:defRPr>
            </a:lvl4pPr>
            <a:lvl5pPr>
              <a:defRPr sz="1800">
                <a:solidFill>
                  <a:srgbClr val="000000"/>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900113"/>
            <a:ext cx="4038600" cy="2545556"/>
          </a:xfrm>
        </p:spPr>
        <p:txBody>
          <a:bodyPr/>
          <a:lstStyle>
            <a:lvl1pPr>
              <a:defRPr sz="2800">
                <a:solidFill>
                  <a:srgbClr val="000000"/>
                </a:solidFill>
                <a:latin typeface="+mj-lt"/>
              </a:defRPr>
            </a:lvl1pPr>
            <a:lvl2pPr>
              <a:defRPr sz="2400">
                <a:solidFill>
                  <a:srgbClr val="000000"/>
                </a:solidFill>
                <a:latin typeface="+mj-lt"/>
              </a:defRPr>
            </a:lvl2pPr>
            <a:lvl3pPr>
              <a:defRPr sz="2000">
                <a:solidFill>
                  <a:srgbClr val="000000"/>
                </a:solidFill>
                <a:latin typeface="+mj-lt"/>
              </a:defRPr>
            </a:lvl3pPr>
            <a:lvl4pPr>
              <a:defRPr sz="1800">
                <a:solidFill>
                  <a:srgbClr val="000000"/>
                </a:solidFill>
                <a:latin typeface="+mj-lt"/>
              </a:defRPr>
            </a:lvl4pPr>
            <a:lvl5pPr>
              <a:defRPr sz="1800">
                <a:solidFill>
                  <a:srgbClr val="000000"/>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solidFill>
                  <a:srgbClr val="000000"/>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solidFill>
                  <a:srgbClr val="000000"/>
                </a:solidFill>
                <a:latin typeface="+mj-lt"/>
              </a:defRPr>
            </a:lvl1pPr>
            <a:lvl2pPr>
              <a:defRPr sz="2000">
                <a:solidFill>
                  <a:srgbClr val="000000"/>
                </a:solidFill>
                <a:latin typeface="+mj-lt"/>
              </a:defRPr>
            </a:lvl2pPr>
            <a:lvl3pPr>
              <a:defRPr sz="18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solidFill>
                  <a:srgbClr val="000000"/>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solidFill>
                  <a:srgbClr val="000000"/>
                </a:solidFill>
                <a:latin typeface="+mj-lt"/>
              </a:defRPr>
            </a:lvl1pPr>
            <a:lvl2pPr>
              <a:defRPr sz="2000">
                <a:solidFill>
                  <a:srgbClr val="000000"/>
                </a:solidFill>
                <a:latin typeface="+mj-lt"/>
              </a:defRPr>
            </a:lvl2pPr>
            <a:lvl3pPr>
              <a:defRPr sz="18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lvl1pPr>
              <a:defRPr>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atin typeface="+mj-lt"/>
              </a:defRPr>
            </a:lvl1pPr>
          </a:lstStyle>
          <a:p>
            <a:r>
              <a:rPr lang="en-US" dirty="0"/>
              <a:t>Click to edit Master title style</a:t>
            </a:r>
            <a:endParaRPr lang="en-GB" dirty="0"/>
          </a:p>
        </p:txBody>
      </p:sp>
      <p:sp>
        <p:nvSpPr>
          <p:cNvPr id="3" name="Content Placeholder 2"/>
          <p:cNvSpPr>
            <a:spLocks noGrp="1"/>
          </p:cNvSpPr>
          <p:nvPr>
            <p:ph idx="1"/>
          </p:nvPr>
        </p:nvSpPr>
        <p:spPr>
          <a:xfrm>
            <a:off x="3575050" y="204788"/>
            <a:ext cx="5111750" cy="4389835"/>
          </a:xfrm>
        </p:spPr>
        <p:txBody>
          <a:bodyPr/>
          <a:lstStyle>
            <a:lvl1pPr>
              <a:defRPr sz="3200">
                <a:solidFill>
                  <a:srgbClr val="000000"/>
                </a:solidFill>
                <a:latin typeface="+mj-lt"/>
              </a:defRPr>
            </a:lvl1pPr>
            <a:lvl2pPr>
              <a:defRPr sz="2800">
                <a:solidFill>
                  <a:srgbClr val="000000"/>
                </a:solidFill>
                <a:latin typeface="+mj-lt"/>
              </a:defRPr>
            </a:lvl2pPr>
            <a:lvl3pPr>
              <a:defRPr sz="2400">
                <a:solidFill>
                  <a:srgbClr val="000000"/>
                </a:solidFill>
                <a:latin typeface="+mj-lt"/>
              </a:defRPr>
            </a:lvl3pPr>
            <a:lvl4pPr>
              <a:defRPr sz="2000">
                <a:solidFill>
                  <a:srgbClr val="000000"/>
                </a:solidFill>
                <a:latin typeface="+mj-lt"/>
              </a:defRPr>
            </a:lvl4pPr>
            <a:lvl5pPr>
              <a:defRPr sz="2000">
                <a:solidFill>
                  <a:srgbClr val="000000"/>
                </a:solidFill>
                <a:latin typeface="+mj-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solidFill>
                  <a:srgbClr val="000000"/>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atin typeface="+mj-lt"/>
              </a:defRPr>
            </a:lvl1pPr>
          </a:lstStyle>
          <a:p>
            <a:r>
              <a:rPr lang="en-US" dirty="0"/>
              <a:t>Click to edit Master title style</a:t>
            </a:r>
            <a:endParaRPr lang="en-GB"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solidFill>
                  <a:srgbClr val="000000"/>
                </a:solidFill>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2800" b="1" kern="1200">
          <a:solidFill>
            <a:srgbClr val="3E5AA8"/>
          </a:solidFill>
          <a:latin typeface="Avenir Next LT Pro" panose="020B05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venir Next LT Pro" panose="020B05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venir Next LT Pro" panose="020B05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venir Next LT Pro" panose="020B05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venir Next LT Pro" panose="020B05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venir Next LT Pro" panose="020B05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recportal.co.uk/recporta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hyperlink" Target="https://recportal.co.uk/group/guest/-/addition-of-key-information-to-all-service-now-tickets" TargetMode="External"/><Relationship Id="rId7"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package" Target="../embeddings/Microsoft_Word_Document.docx"/><Relationship Id="rId5" Type="http://schemas.openxmlformats.org/officeDocument/2006/relationships/hyperlink" Target="https://www.xoserve.com/change/change-proposals/xrn-5567-implementation-of-resend-functionality-for-messages-from-css-to-grda-rec-cp-r0067/" TargetMode="External"/><Relationship Id="rId4" Type="http://schemas.openxmlformats.org/officeDocument/2006/relationships/hyperlink" Target="https://recportal.co.uk/group/guest/-/introduction-of-css-refresh-functionality"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recportal.co.uk/group/guest/-/release-of-community-view-data-items-to-mems?p_l_back_url=%2Fsearch%3Fq%3DR0074" TargetMode="External"/><Relationship Id="rId7"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package" Target="../embeddings/Microsoft_Word_Document2.docx"/><Relationship Id="rId5" Type="http://schemas.openxmlformats.org/officeDocument/2006/relationships/hyperlink" Target="https://www.xoserve.com/change/customer-change-register/xrn-5186-modification-0701-aligning-capacity-booking-under-the-unc-and-arrangements-set-out-in-relevant-nexas/" TargetMode="External"/><Relationship Id="rId4" Type="http://schemas.openxmlformats.org/officeDocument/2006/relationships/hyperlink" Target="https://recportal.co.uk/group/guest/-/make-shipper-nexa-values-available-on-the-ges-portal?p_l_back_url=%2Fsearch%3Fq%3Dr0088"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recportal.co.uk/group/guest/-/dcc-service-organisation-control-2-soc2-assessments?p_l_back_url=%2Fsearch%3Fp_l_back_url%3D%252Fsearch%253Fp_l_back_url%253D%25252Fsearch%25253Fq%25253Dr0088%2526q%253Dr0070%26q%3Dr0048"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s://recportal.co.uk/group/guest/-/provision-of-enduring-test-environment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xoserve.com/change/customer-change-register/xrn-5546-resolution-of-address-interactions-between-dcc-and-cdsp/"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hyperlink" Target="https://recportal.co.uk/group/guest/-/dcc-access-to-ees-and-ges" TargetMode="External"/><Relationship Id="rId13" Type="http://schemas.openxmlformats.org/officeDocument/2006/relationships/hyperlink" Target="https://recportal.co.uk/group/guest/-/switching-programme-designation-of-the-steady-state-commencement-date" TargetMode="External"/><Relationship Id="rId3" Type="http://schemas.openxmlformats.org/officeDocument/2006/relationships/hyperlink" Target="https://recportal.co.uk/group/guest/-/intellectual-property-rights-and-services-data-main-body-changes" TargetMode="External"/><Relationship Id="rId7" Type="http://schemas.openxmlformats.org/officeDocument/2006/relationships/hyperlink" Target="https://recportal.co.uk/group/guest/-/amendments-to-sample-access-agreement-appended-to-the-qualification-and-maintenance-schedule-9-to-the-code" TargetMode="External"/><Relationship Id="rId12" Type="http://schemas.openxmlformats.org/officeDocument/2006/relationships/hyperlink" Target="https://recportal.co.uk/group/guest/-/formalising-the-submission-of-ppmip-unallocated-transaction-report-utr-files" TargetMode="External"/><Relationship Id="rId17" Type="http://schemas.openxmlformats.org/officeDocument/2006/relationships/hyperlink" Target="https://recportal.co.uk/group/guest/-/clarify-obligations-on-meter-exchanges-that-occur-close-to-cos-gas-only" TargetMode="External"/><Relationship Id="rId2" Type="http://schemas.openxmlformats.org/officeDocument/2006/relationships/notesSlide" Target="../notesSlides/notesSlide7.xml"/><Relationship Id="rId16" Type="http://schemas.openxmlformats.org/officeDocument/2006/relationships/hyperlink" Target="https://recportal.co.uk/group/guest/-/dcc-service-level-agreements-for-the-switching-incentive-regime" TargetMode="External"/><Relationship Id="rId1" Type="http://schemas.openxmlformats.org/officeDocument/2006/relationships/slideLayout" Target="../slideLayouts/slideLayout6.xml"/><Relationship Id="rId6" Type="http://schemas.openxmlformats.org/officeDocument/2006/relationships/hyperlink" Target="https://recportal.co.uk/group/guest/-/rec-main-body-data-protection-changes-and-development-of-a-rec-data-protection-schedule." TargetMode="External"/><Relationship Id="rId11" Type="http://schemas.openxmlformats.org/officeDocument/2006/relationships/hyperlink" Target="https://recportal.co.uk/group/guest/-/css-market-message-retry-strategy?p_l_back_url=%2Fsearch%3Fp_l_back_url%3D%252Fsearch%253Fp_l_back_url%253D%25252Fsearch%25253Fp_l_back_url%25253D%2525252Fsearch%2525253Fp_l_back_url%2525253D%252525252Fsearch%252525253Fp_l_back_url%252525253D%25252525252Fsearch%25252525253Fp_l_back_url%25252525253D%2525252525252Fsearch%2525252525253Fp_l_back_url%2525252525253D%252525252525252Fsearch%252525252525253Fp_l_back_url%252525252525253D%25252525252525252Fsearch%25252525252525253Fp_l_back_url%25252525252525253D%2525252525252525252Fsearch%2525252525252525253Fq%2525252525252525253DR0030%252525252525252526q%25252525252525253DR0025%2525252525252526q%252525252525253DR0016%25252525252526q%2525252525253DR0052%252525252526q%25252525253DR0055%2525252526q%252525253DR0067%25252526q%2525253DR0070%252526q%25253DR0074%2526q%253DR0080%26q%3DR0081" TargetMode="External"/><Relationship Id="rId5" Type="http://schemas.openxmlformats.org/officeDocument/2006/relationships/hyperlink" Target="https://recportal.co.uk/group/guest/-/ees/ges-additional-service-request-for-housing-associations-to-be-added-to-the-data-access-matrix" TargetMode="External"/><Relationship Id="rId15" Type="http://schemas.openxmlformats.org/officeDocument/2006/relationships/hyperlink" Target="https://recportal.co.uk/group/guest/-/removal-of-pre-covid-aq-value-from-data-access-matrix?p_l_back_url=%2Fsearch%3Fp_l_back_url%3D%252Fsearch%253Fq%253DR0088%26q%3DR0089" TargetMode="External"/><Relationship Id="rId10" Type="http://schemas.openxmlformats.org/officeDocument/2006/relationships/hyperlink" Target="https://recportal.co.uk/group/guest/-/improvements-to-failed-to-deliver-css-messages?p_l_back_url=%2Fsearch%3Fp_l_back_url%3D%252Fsearch%253Fp_l_back_url%253D%25252Fsearch%25253Fp_l_back_url%25253D%2525252Fsearch%2525253Fp_l_back_url%2525253D%252525252Fsearch%252525253Fp_l_back_url%252525253D%25252525252Fsearch%25252525253Fp_l_back_url%25252525253D%2525252525252Fsearch%2525252525253Fp_l_back_url%2525252525253D%252525252525252Fsearch%252525252525253Fp_l_back_url%252525252525253D%25252525252525252Fsearch%25252525252525253Fq%25252525252525253DR0030%2525252525252526q%252525252525253DR0025%25252525252526q%2525252525253DR0016%252525252526q%25252525253DR0052%2525252526q%252525253DR0055%25252526q%2525253DR0067%252526q%25253DR0070%2526q%253DR0074%26q%3DR0080" TargetMode="External"/><Relationship Id="rId4" Type="http://schemas.openxmlformats.org/officeDocument/2006/relationships/hyperlink" Target="https://recportal.co.uk/group/guest/-/switch-request-objections-additional" TargetMode="External"/><Relationship Id="rId9" Type="http://schemas.openxmlformats.org/officeDocument/2006/relationships/hyperlink" Target="https://recportal.co.uk/group/guest/-/enabling-software-product-qualification?p_l_back_url=%2Fsearch%3Fq%3DR0075" TargetMode="External"/><Relationship Id="rId14" Type="http://schemas.openxmlformats.org/officeDocument/2006/relationships/hyperlink" Target="https://recportal.co.uk/group/guest/-/map-gas-portfolio-dashboard"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recportal.co.uk/group/guest/-/clarifying-requirement-for-continuous-billing-following-an-erroneous-wwitch" TargetMode="External"/><Relationship Id="rId13" Type="http://schemas.openxmlformats.org/officeDocument/2006/relationships/hyperlink" Target="https://recportal.co.uk/group/guest/-/a-review-of-supplier-access-to-data-on-ges" TargetMode="External"/><Relationship Id="rId3" Type="http://schemas.openxmlformats.org/officeDocument/2006/relationships/hyperlink" Target="https://recportal.co.uk/group/guest/-/changes-to-allow-dnos/-to-reinstate-disconnected-mpans" TargetMode="External"/><Relationship Id="rId7" Type="http://schemas.openxmlformats.org/officeDocument/2006/relationships/hyperlink" Target="https://recportal.co.uk/group/guest/-/central-provision-of-dcc-technical-contacts-for-requesting-test-certificates" TargetMode="External"/><Relationship Id="rId12" Type="http://schemas.openxmlformats.org/officeDocument/2006/relationships/hyperlink" Target="https://recportal.co.uk/group/guest/-/aligning-electricity-and-gas-timescale-requirements-for-sharing-meter-technical-detail-information" TargetMode="External"/><Relationship Id="rId17" Type="http://schemas.openxmlformats.org/officeDocument/2006/relationships/hyperlink" Target="https://recportal.co.uk/group/guest/-/housekeeping-amendments-1" TargetMode="External"/><Relationship Id="rId2" Type="http://schemas.openxmlformats.org/officeDocument/2006/relationships/notesSlide" Target="../notesSlides/notesSlide8.xml"/><Relationship Id="rId16" Type="http://schemas.openxmlformats.org/officeDocument/2006/relationships/hyperlink" Target="https://recportal.co.uk/group/guest/-/data-specification-housekeeping-and-clarifications" TargetMode="External"/><Relationship Id="rId1" Type="http://schemas.openxmlformats.org/officeDocument/2006/relationships/slideLayout" Target="../slideLayouts/slideLayout6.xml"/><Relationship Id="rId6" Type="http://schemas.openxmlformats.org/officeDocument/2006/relationships/hyperlink" Target="https://recportal.co.uk/group/guest/-/update-to-error-handling-documents?p_l_back_url=%2Fsearch%3Fp_l_back_url%3D%252Fsearch%253Fp_l_back_url%253D%25252Fsearch%25253Fq%25253Dr0098%2526q%253DR0099%26q%3Dr0100" TargetMode="External"/><Relationship Id="rId11" Type="http://schemas.openxmlformats.org/officeDocument/2006/relationships/hyperlink" Target="https://recportal.co.uk/group/guest/-/css-message-time-stamping" TargetMode="External"/><Relationship Id="rId5" Type="http://schemas.openxmlformats.org/officeDocument/2006/relationships/hyperlink" Target="https://recportal.co.uk/group/guest/-/css-end-user-obligations?p_l_back_url=%2Fsearch%3Fp_l_back_url%3D%252Fsearch%253Fq%253Dr0098%26q%3DR0099" TargetMode="External"/><Relationship Id="rId15" Type="http://schemas.openxmlformats.org/officeDocument/2006/relationships/hyperlink" Target="https://recportal.co.uk/group/guest/-/supplier-compensation-for-network-party-driven-mpxn-or-gsp-group-changes" TargetMode="External"/><Relationship Id="rId10" Type="http://schemas.openxmlformats.org/officeDocument/2006/relationships/hyperlink" Target="https://recportal.co.uk/group/guest/-/performance-assurance-report-catalogue-v5.1" TargetMode="External"/><Relationship Id="rId4" Type="http://schemas.openxmlformats.org/officeDocument/2006/relationships/hyperlink" Target="https://recportal.co.uk/group/guest/-/css-message-regeneration-functionality" TargetMode="External"/><Relationship Id="rId9" Type="http://schemas.openxmlformats.org/officeDocument/2006/relationships/hyperlink" Target="https://recportal.co.uk/group/guest/-/review-of-onage-slas" TargetMode="External"/><Relationship Id="rId14" Type="http://schemas.openxmlformats.org/officeDocument/2006/relationships/hyperlink" Target="https://recportal.co.uk/group/guest/-/provision-of-grid-supply-point-group-id-from-a-postcode-searc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1329" y="1812131"/>
            <a:ext cx="7772400" cy="1102519"/>
          </a:xfrm>
        </p:spPr>
        <p:txBody>
          <a:bodyPr>
            <a:normAutofit/>
          </a:bodyPr>
          <a:lstStyle/>
          <a:p>
            <a:r>
              <a:rPr lang="en-GB" sz="3200" dirty="0">
                <a:latin typeface="Calibri" panose="020F0502020204030204" pitchFamily="34" charset="0"/>
                <a:cs typeface="Calibri" panose="020F0502020204030204" pitchFamily="34" charset="0"/>
              </a:rPr>
              <a:t>REC</a:t>
            </a:r>
            <a:r>
              <a:rPr lang="en-GB" dirty="0">
                <a:latin typeface="Calibri" panose="020F0502020204030204" pitchFamily="34" charset="0"/>
                <a:cs typeface="Calibri" panose="020F0502020204030204" pitchFamily="34" charset="0"/>
              </a:rPr>
              <a:t> </a:t>
            </a:r>
            <a:r>
              <a:rPr lang="en-GB" sz="3200" dirty="0">
                <a:latin typeface="Calibri" panose="020F0502020204030204" pitchFamily="34" charset="0"/>
                <a:cs typeface="Calibri" panose="020F0502020204030204" pitchFamily="34" charset="0"/>
              </a:rPr>
              <a:t>Change</a:t>
            </a:r>
            <a:endParaRPr lang="en-GB"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1237129" y="2926612"/>
            <a:ext cx="6400800" cy="1314450"/>
          </a:xfrm>
        </p:spPr>
        <p:txBody>
          <a:bodyPr vert="horz" lIns="91440" tIns="45720" rIns="91440" bIns="45720" rtlCol="0" anchor="t">
            <a:normAutofit/>
          </a:bodyPr>
          <a:lstStyle/>
          <a:p>
            <a:r>
              <a:rPr lang="en-GB" dirty="0">
                <a:latin typeface="Calibri" panose="020F0502020204030204" pitchFamily="34" charset="0"/>
                <a:cs typeface="Calibri" panose="020F0502020204030204" pitchFamily="34" charset="0"/>
              </a:rPr>
              <a:t> 10</a:t>
            </a:r>
            <a:r>
              <a:rPr lang="en-GB" baseline="30000" dirty="0">
                <a:latin typeface="Calibri" panose="020F0502020204030204" pitchFamily="34" charset="0"/>
                <a:cs typeface="Calibri" panose="020F0502020204030204" pitchFamily="34" charset="0"/>
              </a:rPr>
              <a:t>th</a:t>
            </a:r>
            <a:r>
              <a:rPr lang="en-GB" dirty="0">
                <a:latin typeface="Calibri" panose="020F0502020204030204" pitchFamily="34" charset="0"/>
                <a:cs typeface="Calibri" panose="020F0502020204030204" pitchFamily="34" charset="0"/>
              </a:rPr>
              <a:t> May 2023</a:t>
            </a:r>
          </a:p>
        </p:txBody>
      </p:sp>
    </p:spTree>
    <p:extLst>
      <p:ext uri="{BB962C8B-B14F-4D97-AF65-F5344CB8AC3E}">
        <p14:creationId xmlns:p14="http://schemas.microsoft.com/office/powerpoint/2010/main" val="2398315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4F50-C3A8-447A-86DD-194FD7E20010}"/>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id="{0B85589B-786C-4948-887F-E4E01ED20321}"/>
              </a:ext>
            </a:extLst>
          </p:cNvPr>
          <p:cNvSpPr>
            <a:spLocks noGrp="1"/>
          </p:cNvSpPr>
          <p:nvPr>
            <p:ph idx="1"/>
          </p:nvPr>
        </p:nvSpPr>
        <p:spPr>
          <a:xfrm>
            <a:off x="457200" y="715781"/>
            <a:ext cx="8229600" cy="4186864"/>
          </a:xfrm>
        </p:spPr>
        <p:txBody>
          <a:bodyPr>
            <a:normAutofit/>
          </a:bodyPr>
          <a:lstStyle/>
          <a:p>
            <a:pPr marL="0" indent="0">
              <a:buNone/>
            </a:pPr>
            <a:r>
              <a:rPr lang="en-GB" sz="1600" b="1" dirty="0"/>
              <a:t>The following 7 slides have been included in this months </a:t>
            </a:r>
            <a:r>
              <a:rPr lang="en-GB" sz="1600" b="1" dirty="0" err="1"/>
              <a:t>ChMC</a:t>
            </a:r>
            <a:r>
              <a:rPr lang="en-GB" sz="1600" b="1" dirty="0"/>
              <a:t> pack to give you an overview of the ongoing REC Changes, we have broken these down into the following sections:</a:t>
            </a:r>
          </a:p>
          <a:p>
            <a:pPr marL="0" indent="0">
              <a:buNone/>
            </a:pPr>
            <a:endParaRPr lang="en-GB" sz="1600" b="1" dirty="0"/>
          </a:p>
          <a:p>
            <a:r>
              <a:rPr lang="en-GB" sz="1600" dirty="0"/>
              <a:t>In progress – we are currently progressing through the Change journey</a:t>
            </a:r>
          </a:p>
          <a:p>
            <a:r>
              <a:rPr lang="en-GB" sz="1600" dirty="0"/>
              <a:t>Under Prioritisation Review by REC Code Managers – due to CM workload/prioritisation</a:t>
            </a:r>
          </a:p>
          <a:p>
            <a:r>
              <a:rPr lang="en-GB" sz="1600" dirty="0"/>
              <a:t>Expected incoming Impact Assessments</a:t>
            </a:r>
          </a:p>
          <a:p>
            <a:pPr marL="0" indent="0">
              <a:buNone/>
            </a:pPr>
            <a:endParaRPr lang="en-GB" sz="1600" dirty="0"/>
          </a:p>
          <a:p>
            <a:pPr marL="0" indent="0">
              <a:buNone/>
            </a:pPr>
            <a:r>
              <a:rPr lang="en-GB" sz="1600" b="1" dirty="0"/>
              <a:t>Note: We are currently undertaking a review of all REC Change and have began removing Changes which we have confirmed have no impact to Gas services. In the coming months, we will continue to monitor the Changes listed and add/remove from this pack as required. </a:t>
            </a:r>
          </a:p>
          <a:p>
            <a:pPr marL="0" indent="0">
              <a:buNone/>
            </a:pPr>
            <a:endParaRPr lang="en-GB" sz="1600" dirty="0"/>
          </a:p>
          <a:p>
            <a:pPr marL="0" indent="0">
              <a:buNone/>
            </a:pPr>
            <a:r>
              <a:rPr lang="en-GB" sz="1600" dirty="0"/>
              <a:t>Further information on the Changes can be found on the </a:t>
            </a:r>
            <a:r>
              <a:rPr lang="en-GB" sz="1600" dirty="0">
                <a:hlinkClick r:id="rId3"/>
              </a:rPr>
              <a:t>REC Portal</a:t>
            </a:r>
            <a:endParaRPr lang="en-GB" sz="1600" dirty="0"/>
          </a:p>
        </p:txBody>
      </p:sp>
    </p:spTree>
    <p:extLst>
      <p:ext uri="{BB962C8B-B14F-4D97-AF65-F5344CB8AC3E}">
        <p14:creationId xmlns:p14="http://schemas.microsoft.com/office/powerpoint/2010/main" val="2931624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93162-1D16-42B2-9678-78E75C5422DF}"/>
              </a:ext>
            </a:extLst>
          </p:cNvPr>
          <p:cNvSpPr>
            <a:spLocks noGrp="1"/>
          </p:cNvSpPr>
          <p:nvPr>
            <p:ph type="title"/>
          </p:nvPr>
        </p:nvSpPr>
        <p:spPr>
          <a:xfrm>
            <a:off x="457200" y="109249"/>
            <a:ext cx="8229600" cy="637580"/>
          </a:xfrm>
        </p:spPr>
        <p:txBody>
          <a:bodyPr>
            <a:normAutofit/>
          </a:bodyPr>
          <a:lstStyle/>
          <a:p>
            <a:r>
              <a:rPr lang="en-GB" sz="2400"/>
              <a:t>Overview of In Progress REC Changes (high level)</a:t>
            </a:r>
          </a:p>
        </p:txBody>
      </p:sp>
      <p:graphicFrame>
        <p:nvGraphicFramePr>
          <p:cNvPr id="7" name="Content Placeholder 6">
            <a:extLst>
              <a:ext uri="{FF2B5EF4-FFF2-40B4-BE49-F238E27FC236}">
                <a16:creationId xmlns:a16="http://schemas.microsoft.com/office/drawing/2014/main" id="{8B24F045-44C9-49AF-8EDA-7F69CEF0770E}"/>
              </a:ext>
            </a:extLst>
          </p:cNvPr>
          <p:cNvGraphicFramePr>
            <a:graphicFrameLocks noGrp="1"/>
          </p:cNvGraphicFramePr>
          <p:nvPr>
            <p:ph idx="1"/>
            <p:extLst>
              <p:ext uri="{D42A27DB-BD31-4B8C-83A1-F6EECF244321}">
                <p14:modId xmlns:p14="http://schemas.microsoft.com/office/powerpoint/2010/main" val="2294859958"/>
              </p:ext>
            </p:extLst>
          </p:nvPr>
        </p:nvGraphicFramePr>
        <p:xfrm>
          <a:off x="3403600" y="982530"/>
          <a:ext cx="5613653" cy="39069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41E992CA-2BDE-4DFD-82D1-5771A0E55B44}"/>
              </a:ext>
            </a:extLst>
          </p:cNvPr>
          <p:cNvGraphicFramePr/>
          <p:nvPr>
            <p:extLst>
              <p:ext uri="{D42A27DB-BD31-4B8C-83A1-F6EECF244321}">
                <p14:modId xmlns:p14="http://schemas.microsoft.com/office/powerpoint/2010/main" val="2333294491"/>
              </p:ext>
            </p:extLst>
          </p:nvPr>
        </p:nvGraphicFramePr>
        <p:xfrm>
          <a:off x="-641983" y="980273"/>
          <a:ext cx="4664150" cy="3555574"/>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8EE43A57-D497-41DF-A109-AA9F5AF0CB81}"/>
              </a:ext>
            </a:extLst>
          </p:cNvPr>
          <p:cNvSpPr txBox="1"/>
          <p:nvPr/>
        </p:nvSpPr>
        <p:spPr>
          <a:xfrm>
            <a:off x="5326172" y="795607"/>
            <a:ext cx="2354075" cy="369332"/>
          </a:xfrm>
          <a:prstGeom prst="rect">
            <a:avLst/>
          </a:prstGeom>
          <a:noFill/>
        </p:spPr>
        <p:txBody>
          <a:bodyPr wrap="square" rtlCol="0">
            <a:spAutoFit/>
          </a:bodyPr>
          <a:lstStyle/>
          <a:p>
            <a:r>
              <a:rPr lang="en-GB" b="1" dirty="0">
                <a:solidFill>
                  <a:srgbClr val="024C90"/>
                </a:solidFill>
              </a:rPr>
              <a:t>In Progress Change</a:t>
            </a:r>
          </a:p>
        </p:txBody>
      </p:sp>
      <p:cxnSp>
        <p:nvCxnSpPr>
          <p:cNvPr id="8" name="Straight Connector 7">
            <a:extLst>
              <a:ext uri="{FF2B5EF4-FFF2-40B4-BE49-F238E27FC236}">
                <a16:creationId xmlns:a16="http://schemas.microsoft.com/office/drawing/2014/main" id="{4DF62E1B-9D74-4B9C-867A-41E8F3BDFBB7}"/>
              </a:ext>
            </a:extLst>
          </p:cNvPr>
          <p:cNvCxnSpPr>
            <a:cxnSpLocks/>
          </p:cNvCxnSpPr>
          <p:nvPr/>
        </p:nvCxnSpPr>
        <p:spPr>
          <a:xfrm>
            <a:off x="3314700" y="718961"/>
            <a:ext cx="0" cy="4170539"/>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5457DBA9-C98A-4828-94F6-575F345223E1}"/>
              </a:ext>
            </a:extLst>
          </p:cNvPr>
          <p:cNvSpPr txBox="1"/>
          <p:nvPr/>
        </p:nvSpPr>
        <p:spPr>
          <a:xfrm>
            <a:off x="1244599" y="2310140"/>
            <a:ext cx="254000" cy="261610"/>
          </a:xfrm>
          <a:prstGeom prst="rect">
            <a:avLst/>
          </a:prstGeom>
          <a:noFill/>
        </p:spPr>
        <p:txBody>
          <a:bodyPr wrap="square" rtlCol="0">
            <a:spAutoFit/>
          </a:bodyPr>
          <a:lstStyle/>
          <a:p>
            <a:r>
              <a:rPr lang="en-GB" sz="1100" dirty="0"/>
              <a:t>3</a:t>
            </a:r>
          </a:p>
        </p:txBody>
      </p:sp>
    </p:spTree>
    <p:extLst>
      <p:ext uri="{BB962C8B-B14F-4D97-AF65-F5344CB8AC3E}">
        <p14:creationId xmlns:p14="http://schemas.microsoft.com/office/powerpoint/2010/main" val="2697205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8C3F-E0FA-4B29-9B87-B69AD5F7FFB6}"/>
              </a:ext>
            </a:extLst>
          </p:cNvPr>
          <p:cNvSpPr>
            <a:spLocks noGrp="1"/>
          </p:cNvSpPr>
          <p:nvPr>
            <p:ph type="title"/>
          </p:nvPr>
        </p:nvSpPr>
        <p:spPr>
          <a:xfrm>
            <a:off x="314076" y="181032"/>
            <a:ext cx="8515847" cy="320060"/>
          </a:xfrm>
        </p:spPr>
        <p:txBody>
          <a:bodyPr>
            <a:noAutofit/>
          </a:bodyPr>
          <a:lstStyle/>
          <a:p>
            <a:r>
              <a:rPr lang="en-GB" sz="2000" dirty="0"/>
              <a:t>REC Change Pipeline – In progress</a:t>
            </a:r>
          </a:p>
        </p:txBody>
      </p:sp>
      <p:graphicFrame>
        <p:nvGraphicFramePr>
          <p:cNvPr id="4" name="Table 4">
            <a:extLst>
              <a:ext uri="{FF2B5EF4-FFF2-40B4-BE49-F238E27FC236}">
                <a16:creationId xmlns:a16="http://schemas.microsoft.com/office/drawing/2014/main" id="{ECD16D18-8AA7-4A8A-B537-7FD016093441}"/>
              </a:ext>
            </a:extLst>
          </p:cNvPr>
          <p:cNvGraphicFramePr>
            <a:graphicFrameLocks noGrp="1"/>
          </p:cNvGraphicFramePr>
          <p:nvPr>
            <p:extLst>
              <p:ext uri="{D42A27DB-BD31-4B8C-83A1-F6EECF244321}">
                <p14:modId xmlns:p14="http://schemas.microsoft.com/office/powerpoint/2010/main" val="919888467"/>
              </p:ext>
            </p:extLst>
          </p:nvPr>
        </p:nvGraphicFramePr>
        <p:xfrm>
          <a:off x="111420" y="511401"/>
          <a:ext cx="8853070" cy="3600777"/>
        </p:xfrm>
        <a:graphic>
          <a:graphicData uri="http://schemas.openxmlformats.org/drawingml/2006/table">
            <a:tbl>
              <a:tblPr firstRow="1" bandRow="1">
                <a:tableStyleId>{5C22544A-7EE6-4342-B048-85BDC9FD1C3A}</a:tableStyleId>
              </a:tblPr>
              <a:tblGrid>
                <a:gridCol w="710697">
                  <a:extLst>
                    <a:ext uri="{9D8B030D-6E8A-4147-A177-3AD203B41FA5}">
                      <a16:colId xmlns:a16="http://schemas.microsoft.com/office/drawing/2014/main" val="4027058344"/>
                    </a:ext>
                  </a:extLst>
                </a:gridCol>
                <a:gridCol w="1088537">
                  <a:extLst>
                    <a:ext uri="{9D8B030D-6E8A-4147-A177-3AD203B41FA5}">
                      <a16:colId xmlns:a16="http://schemas.microsoft.com/office/drawing/2014/main" val="3770982699"/>
                    </a:ext>
                  </a:extLst>
                </a:gridCol>
                <a:gridCol w="770253">
                  <a:extLst>
                    <a:ext uri="{9D8B030D-6E8A-4147-A177-3AD203B41FA5}">
                      <a16:colId xmlns:a16="http://schemas.microsoft.com/office/drawing/2014/main" val="3779861357"/>
                    </a:ext>
                  </a:extLst>
                </a:gridCol>
                <a:gridCol w="928087">
                  <a:extLst>
                    <a:ext uri="{9D8B030D-6E8A-4147-A177-3AD203B41FA5}">
                      <a16:colId xmlns:a16="http://schemas.microsoft.com/office/drawing/2014/main" val="2574131077"/>
                    </a:ext>
                  </a:extLst>
                </a:gridCol>
                <a:gridCol w="714584">
                  <a:extLst>
                    <a:ext uri="{9D8B030D-6E8A-4147-A177-3AD203B41FA5}">
                      <a16:colId xmlns:a16="http://schemas.microsoft.com/office/drawing/2014/main" val="2694436197"/>
                    </a:ext>
                  </a:extLst>
                </a:gridCol>
                <a:gridCol w="1000418">
                  <a:extLst>
                    <a:ext uri="{9D8B030D-6E8A-4147-A177-3AD203B41FA5}">
                      <a16:colId xmlns:a16="http://schemas.microsoft.com/office/drawing/2014/main" val="1066845839"/>
                    </a:ext>
                  </a:extLst>
                </a:gridCol>
                <a:gridCol w="1000418">
                  <a:extLst>
                    <a:ext uri="{9D8B030D-6E8A-4147-A177-3AD203B41FA5}">
                      <a16:colId xmlns:a16="http://schemas.microsoft.com/office/drawing/2014/main" val="1454540478"/>
                    </a:ext>
                  </a:extLst>
                </a:gridCol>
                <a:gridCol w="857502">
                  <a:extLst>
                    <a:ext uri="{9D8B030D-6E8A-4147-A177-3AD203B41FA5}">
                      <a16:colId xmlns:a16="http://schemas.microsoft.com/office/drawing/2014/main" val="3975561179"/>
                    </a:ext>
                  </a:extLst>
                </a:gridCol>
                <a:gridCol w="838004">
                  <a:extLst>
                    <a:ext uri="{9D8B030D-6E8A-4147-A177-3AD203B41FA5}">
                      <a16:colId xmlns:a16="http://schemas.microsoft.com/office/drawing/2014/main" val="2949849523"/>
                    </a:ext>
                  </a:extLst>
                </a:gridCol>
                <a:gridCol w="944570">
                  <a:extLst>
                    <a:ext uri="{9D8B030D-6E8A-4147-A177-3AD203B41FA5}">
                      <a16:colId xmlns:a16="http://schemas.microsoft.com/office/drawing/2014/main" val="195784657"/>
                    </a:ext>
                  </a:extLst>
                </a:gridCol>
              </a:tblGrid>
              <a:tr h="454659">
                <a:tc>
                  <a:txBody>
                    <a:bodyPr/>
                    <a:lstStyle/>
                    <a:p>
                      <a:pPr algn="ctr"/>
                      <a:r>
                        <a:rPr lang="en-GB" sz="1000" dirty="0">
                          <a:latin typeface="+mn-lt"/>
                        </a:rPr>
                        <a:t>Title </a:t>
                      </a:r>
                    </a:p>
                  </a:txBody>
                  <a:tcPr>
                    <a:solidFill>
                      <a:srgbClr val="3E5AA8"/>
                    </a:solidFill>
                  </a:tcPr>
                </a:tc>
                <a:tc>
                  <a:txBody>
                    <a:bodyPr/>
                    <a:lstStyle/>
                    <a:p>
                      <a:pPr algn="ctr"/>
                      <a:r>
                        <a:rPr lang="en-GB" sz="1000">
                          <a:latin typeface="+mn-lt"/>
                        </a:rPr>
                        <a:t>Description</a:t>
                      </a:r>
                      <a:endParaRPr lang="en-GB" sz="1000" dirty="0">
                        <a:latin typeface="+mn-lt"/>
                      </a:endParaRPr>
                    </a:p>
                  </a:txBody>
                  <a:tcPr>
                    <a:solidFill>
                      <a:srgbClr val="3E5AA8"/>
                    </a:solidFill>
                  </a:tcPr>
                </a:tc>
                <a:tc>
                  <a:txBody>
                    <a:bodyPr/>
                    <a:lstStyle/>
                    <a:p>
                      <a:pPr algn="ctr"/>
                      <a:r>
                        <a:rPr lang="en-GB" sz="1000" dirty="0">
                          <a:latin typeface="+mn-lt"/>
                        </a:rPr>
                        <a:t>XRN / </a:t>
                      </a:r>
                      <a:r>
                        <a:rPr lang="en-GB" sz="1000" dirty="0">
                          <a:solidFill>
                            <a:schemeClr val="bg1"/>
                          </a:solidFill>
                          <a:latin typeface="+mn-lt"/>
                        </a:rPr>
                        <a:t>UNC Mod</a:t>
                      </a:r>
                    </a:p>
                  </a:txBody>
                  <a:tcPr>
                    <a:solidFill>
                      <a:srgbClr val="3E5AA8"/>
                    </a:solidFill>
                  </a:tcPr>
                </a:tc>
                <a:tc>
                  <a:txBody>
                    <a:bodyPr/>
                    <a:lstStyle/>
                    <a:p>
                      <a:pPr algn="ctr"/>
                      <a:r>
                        <a:rPr lang="en-GB" sz="1000" dirty="0">
                          <a:latin typeface="+mn-lt"/>
                        </a:rPr>
                        <a:t>Proposer</a:t>
                      </a:r>
                    </a:p>
                  </a:txBody>
                  <a:tcPr>
                    <a:solidFill>
                      <a:srgbClr val="3E5AA8"/>
                    </a:solidFill>
                  </a:tcPr>
                </a:tc>
                <a:tc>
                  <a:txBody>
                    <a:bodyPr/>
                    <a:lstStyle/>
                    <a:p>
                      <a:pPr algn="ctr"/>
                      <a:r>
                        <a:rPr lang="en-GB" sz="1000">
                          <a:latin typeface="+mn-lt"/>
                        </a:rPr>
                        <a:t>Impact/</a:t>
                      </a:r>
                    </a:p>
                    <a:p>
                      <a:pPr algn="ctr"/>
                      <a:r>
                        <a:rPr lang="en-GB" sz="1000">
                          <a:latin typeface="+mn-lt"/>
                        </a:rPr>
                        <a:t>Funding</a:t>
                      </a:r>
                      <a:endParaRPr lang="en-GB" sz="1000" dirty="0">
                        <a:latin typeface="+mn-lt"/>
                      </a:endParaRPr>
                    </a:p>
                  </a:txBody>
                  <a:tcPr>
                    <a:solidFill>
                      <a:srgbClr val="3E5AA8"/>
                    </a:solidFill>
                  </a:tcPr>
                </a:tc>
                <a:tc>
                  <a:txBody>
                    <a:bodyPr/>
                    <a:lstStyle/>
                    <a:p>
                      <a:pPr algn="ctr"/>
                      <a:r>
                        <a:rPr lang="en-GB" sz="1000">
                          <a:latin typeface="+mn-lt"/>
                        </a:rPr>
                        <a:t>Status</a:t>
                      </a:r>
                      <a:endParaRPr lang="en-GB" sz="1000" dirty="0">
                        <a:latin typeface="+mn-lt"/>
                      </a:endParaRPr>
                    </a:p>
                  </a:txBody>
                  <a:tcPr>
                    <a:solidFill>
                      <a:srgbClr val="3E5AA8"/>
                    </a:solidFill>
                  </a:tcPr>
                </a:tc>
                <a:tc>
                  <a:txBody>
                    <a:bodyPr/>
                    <a:lstStyle/>
                    <a:p>
                      <a:pPr marL="0" algn="ctr" defTabSz="914400" rtl="0" eaLnBrk="1" latinLnBrk="0" hangingPunct="1"/>
                      <a:r>
                        <a:rPr lang="en-GB" sz="1000" b="1" kern="1200">
                          <a:solidFill>
                            <a:schemeClr val="lt1"/>
                          </a:solidFill>
                          <a:latin typeface="+mn-lt"/>
                          <a:ea typeface="+mn-ea"/>
                          <a:cs typeface="+mn-cs"/>
                        </a:rPr>
                        <a:t>Next Action date</a:t>
                      </a:r>
                      <a:endParaRPr lang="en-GB" sz="1000" b="1" kern="1200" dirty="0">
                        <a:solidFill>
                          <a:schemeClr val="lt1"/>
                        </a:solidFill>
                        <a:latin typeface="+mn-lt"/>
                        <a:ea typeface="+mn-ea"/>
                        <a:cs typeface="+mn-cs"/>
                      </a:endParaRPr>
                    </a:p>
                  </a:txBody>
                  <a:tcPr>
                    <a:solidFill>
                      <a:srgbClr val="3E5AA8"/>
                    </a:solidFill>
                  </a:tcPr>
                </a:tc>
                <a:tc>
                  <a:txBody>
                    <a:bodyPr/>
                    <a:lstStyle/>
                    <a:p>
                      <a:pPr marL="0" algn="ctr" defTabSz="914400" rtl="0" eaLnBrk="1" latinLnBrk="0" hangingPunct="1"/>
                      <a:r>
                        <a:rPr lang="en-GB" sz="1000" b="1" kern="1200">
                          <a:solidFill>
                            <a:schemeClr val="lt1"/>
                          </a:solidFill>
                          <a:latin typeface="+mn-lt"/>
                          <a:ea typeface="+mn-ea"/>
                          <a:cs typeface="+mn-cs"/>
                        </a:rPr>
                        <a:t>Release Type</a:t>
                      </a:r>
                      <a:endParaRPr lang="en-GB" sz="1000" b="1" kern="1200" dirty="0">
                        <a:solidFill>
                          <a:schemeClr val="lt1"/>
                        </a:solidFill>
                        <a:latin typeface="+mn-lt"/>
                        <a:ea typeface="+mn-ea"/>
                        <a:cs typeface="+mn-cs"/>
                      </a:endParaRPr>
                    </a:p>
                  </a:txBody>
                  <a:tcPr>
                    <a:solidFill>
                      <a:srgbClr val="3E5AA8"/>
                    </a:solidFill>
                  </a:tcPr>
                </a:tc>
                <a:tc>
                  <a:txBody>
                    <a:bodyPr/>
                    <a:lstStyle/>
                    <a:p>
                      <a:pPr marL="0" algn="ctr" defTabSz="914400" rtl="0" eaLnBrk="1" latinLnBrk="0" hangingPunct="1"/>
                      <a:r>
                        <a:rPr lang="en-GB" sz="1000" b="1" kern="1200" dirty="0">
                          <a:solidFill>
                            <a:schemeClr val="bg1"/>
                          </a:solidFill>
                          <a:latin typeface="+mn-lt"/>
                          <a:ea typeface="+mn-ea"/>
                          <a:cs typeface="+mn-cs"/>
                        </a:rPr>
                        <a:t>REC Priority</a:t>
                      </a:r>
                      <a:endParaRPr lang="en-GB" sz="1000" b="1" kern="1200" dirty="0">
                        <a:solidFill>
                          <a:schemeClr val="lt1"/>
                        </a:solidFill>
                        <a:latin typeface="+mn-lt"/>
                        <a:ea typeface="+mn-ea"/>
                        <a:cs typeface="+mn-cs"/>
                      </a:endParaRPr>
                    </a:p>
                  </a:txBody>
                  <a:tcPr>
                    <a:solidFill>
                      <a:srgbClr val="3E5AA8"/>
                    </a:solidFill>
                  </a:tcPr>
                </a:tc>
                <a:tc>
                  <a:txBody>
                    <a:bodyPr/>
                    <a:lstStyle/>
                    <a:p>
                      <a:pPr marL="0" algn="ctr" defTabSz="914400" rtl="0" eaLnBrk="1" latinLnBrk="0" hangingPunct="1"/>
                      <a:r>
                        <a:rPr lang="en-GB" sz="1000" b="1" kern="1200" dirty="0">
                          <a:solidFill>
                            <a:schemeClr val="lt1"/>
                          </a:solidFill>
                          <a:latin typeface="+mn-lt"/>
                          <a:ea typeface="+mn-ea"/>
                          <a:cs typeface="+mn-cs"/>
                        </a:rPr>
                        <a:t>Attachments</a:t>
                      </a:r>
                    </a:p>
                  </a:txBody>
                  <a:tcPr>
                    <a:solidFill>
                      <a:srgbClr val="3E5AA8"/>
                    </a:solidFill>
                  </a:tcPr>
                </a:tc>
                <a:extLst>
                  <a:ext uri="{0D108BD9-81ED-4DB2-BD59-A6C34878D82A}">
                    <a16:rowId xmlns:a16="http://schemas.microsoft.com/office/drawing/2014/main" val="135677372"/>
                  </a:ext>
                </a:extLst>
              </a:tr>
              <a:tr h="738827">
                <a:tc>
                  <a:txBody>
                    <a:bodyPr/>
                    <a:lstStyle/>
                    <a:p>
                      <a:r>
                        <a:rPr lang="en-GB" sz="1000" kern="1200" dirty="0">
                          <a:solidFill>
                            <a:srgbClr val="3E5AA8"/>
                          </a:solidFill>
                          <a:latin typeface="+mn-lt"/>
                          <a:ea typeface="+mn-ea"/>
                          <a:cs typeface="+mn-cs"/>
                          <a:hlinkClick r:id="rId3">
                            <a:extLst>
                              <a:ext uri="{A12FA001-AC4F-418D-AE19-62706E023703}">
                                <ahyp:hlinkClr xmlns:ahyp="http://schemas.microsoft.com/office/drawing/2018/hyperlinkcolor" val="tx"/>
                              </a:ext>
                            </a:extLst>
                          </a:hlinkClick>
                        </a:rPr>
                        <a:t>R0063</a:t>
                      </a:r>
                      <a:endParaRPr lang="en-GB" sz="1000" kern="1200" dirty="0">
                        <a:solidFill>
                          <a:srgbClr val="3E5AA8"/>
                        </a:solidFill>
                        <a:latin typeface="+mn-lt"/>
                        <a:ea typeface="+mn-ea"/>
                        <a:cs typeface="+mn-cs"/>
                      </a:endParaRPr>
                    </a:p>
                  </a:txBody>
                  <a:tcPr>
                    <a:solidFill>
                      <a:schemeClr val="tx2">
                        <a:lumMod val="20000"/>
                        <a:lumOff val="80000"/>
                      </a:schemeClr>
                    </a:solidFill>
                  </a:tcPr>
                </a:tc>
                <a:tc>
                  <a:txBody>
                    <a:bodyPr/>
                    <a:lstStyle/>
                    <a:p>
                      <a:pPr marL="0" algn="l" defTabSz="914400" rtl="0" eaLnBrk="1" latinLnBrk="0" hangingPunct="1"/>
                      <a:r>
                        <a:rPr lang="en-US" sz="1000" kern="1200" dirty="0">
                          <a:solidFill>
                            <a:srgbClr val="000000"/>
                          </a:solidFill>
                          <a:latin typeface="+mn-lt"/>
                          <a:ea typeface="+mn-ea"/>
                          <a:cs typeface="+mn-cs"/>
                        </a:rPr>
                        <a:t>Addition of key information to all Service Now tickets</a:t>
                      </a:r>
                      <a:endParaRPr lang="en-GB" sz="1000" kern="1200" dirty="0">
                        <a:solidFill>
                          <a:srgbClr val="000000"/>
                        </a:solidFill>
                        <a:latin typeface="+mn-lt"/>
                        <a:ea typeface="+mn-ea"/>
                        <a:cs typeface="+mn-cs"/>
                      </a:endParaRP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N/A</a:t>
                      </a:r>
                    </a:p>
                  </a:txBody>
                  <a:tcPr>
                    <a:solidFill>
                      <a:schemeClr val="tx2">
                        <a:lumMod val="20000"/>
                        <a:lumOff val="80000"/>
                      </a:schemeClr>
                    </a:solidFill>
                  </a:tcPr>
                </a:tc>
                <a:tc>
                  <a:txBody>
                    <a:bodyPr/>
                    <a:lstStyle/>
                    <a:p>
                      <a:r>
                        <a:rPr lang="en-US" sz="1000" b="0" i="0" kern="1200" dirty="0">
                          <a:solidFill>
                            <a:srgbClr val="000000"/>
                          </a:solidFill>
                          <a:effectLst/>
                          <a:latin typeface="+mn-lt"/>
                          <a:ea typeface="+mn-ea"/>
                          <a:cs typeface="+mn-cs"/>
                        </a:rPr>
                        <a:t>St Clements Ltd (on behalf of DNOs)</a:t>
                      </a:r>
                      <a:endParaRPr lang="en-GB" sz="1000" b="0" i="0" kern="1200" dirty="0">
                        <a:solidFill>
                          <a:srgbClr val="000000"/>
                        </a:solidFill>
                        <a:effectLst/>
                        <a:latin typeface="+mn-lt"/>
                        <a:ea typeface="+mn-ea"/>
                        <a:cs typeface="+mn-cs"/>
                      </a:endParaRPr>
                    </a:p>
                  </a:txBody>
                  <a:tcPr>
                    <a:solidFill>
                      <a:schemeClr val="tx2">
                        <a:lumMod val="20000"/>
                        <a:lumOff val="80000"/>
                      </a:schemeClr>
                    </a:solidFill>
                  </a:tcPr>
                </a:tc>
                <a:tc>
                  <a:txBody>
                    <a:bodyPr/>
                    <a:lstStyle/>
                    <a:p>
                      <a:r>
                        <a:rPr lang="en-GB" sz="1000" b="0" kern="1200" dirty="0">
                          <a:solidFill>
                            <a:srgbClr val="000000"/>
                          </a:solidFill>
                          <a:latin typeface="+mn-lt"/>
                          <a:ea typeface="+mn-ea"/>
                          <a:cs typeface="+mn-cs"/>
                        </a:rPr>
                        <a: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rgbClr val="000000"/>
                          </a:solidFill>
                          <a:latin typeface="+mn-lt"/>
                          <a:ea typeface="+mn-ea"/>
                          <a:cs typeface="+mn-cs"/>
                        </a:rPr>
                        <a:t>Party Impact assessment </a:t>
                      </a:r>
                    </a:p>
                  </a:txBody>
                  <a:tcPr>
                    <a:solidFill>
                      <a:schemeClr val="tx2">
                        <a:lumMod val="20000"/>
                        <a:lumOff val="80000"/>
                      </a:schemeClr>
                    </a:solidFill>
                  </a:tcPr>
                </a:tc>
                <a:tc>
                  <a:txBody>
                    <a:bodyPr/>
                    <a:lstStyle/>
                    <a:p>
                      <a:r>
                        <a:rPr lang="en-GB" sz="1000" kern="1200" dirty="0">
                          <a:solidFill>
                            <a:srgbClr val="000000"/>
                          </a:solidFill>
                          <a:latin typeface="+mn-lt"/>
                          <a:ea typeface="+mn-ea"/>
                          <a:cs typeface="+mn-cs"/>
                        </a:rPr>
                        <a:t>10/07/2023 – Party IA period ends</a:t>
                      </a:r>
                    </a:p>
                  </a:txBody>
                  <a:tcPr>
                    <a:solidFill>
                      <a:schemeClr val="tx2">
                        <a:lumMod val="20000"/>
                        <a:lumOff val="80000"/>
                      </a:schemeClr>
                    </a:solidFill>
                  </a:tcPr>
                </a:tc>
                <a:tc>
                  <a:txBody>
                    <a:bodyPr/>
                    <a:lstStyle/>
                    <a:p>
                      <a:r>
                        <a:rPr lang="en-GB" sz="1000" kern="1200" dirty="0">
                          <a:solidFill>
                            <a:srgbClr val="000000"/>
                          </a:solidFill>
                          <a:latin typeface="+mn-lt"/>
                          <a:ea typeface="+mn-ea"/>
                          <a:cs typeface="+mn-cs"/>
                        </a:rPr>
                        <a:t>TBC</a:t>
                      </a:r>
                    </a:p>
                  </a:txBody>
                  <a:tcPr>
                    <a:solidFill>
                      <a:schemeClr val="tx2">
                        <a:lumMod val="20000"/>
                        <a:lumOff val="80000"/>
                      </a:schemeClr>
                    </a:solidFill>
                  </a:tcPr>
                </a:tc>
                <a:tc>
                  <a:txBody>
                    <a:bodyPr/>
                    <a:lstStyle/>
                    <a:p>
                      <a:r>
                        <a:rPr lang="en-GB" sz="1000" kern="1200" dirty="0">
                          <a:solidFill>
                            <a:srgbClr val="000000"/>
                          </a:solidFill>
                          <a:latin typeface="+mn-lt"/>
                          <a:ea typeface="+mn-ea"/>
                          <a:cs typeface="+mn-cs"/>
                        </a:rPr>
                        <a:t>Medium</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N/A</a:t>
                      </a:r>
                    </a:p>
                  </a:txBody>
                  <a:tcPr>
                    <a:solidFill>
                      <a:schemeClr val="tx2">
                        <a:lumMod val="20000"/>
                        <a:lumOff val="80000"/>
                      </a:schemeClr>
                    </a:solidFill>
                  </a:tcPr>
                </a:tc>
                <a:extLst>
                  <a:ext uri="{0D108BD9-81ED-4DB2-BD59-A6C34878D82A}">
                    <a16:rowId xmlns:a16="http://schemas.microsoft.com/office/drawing/2014/main" val="3870375072"/>
                  </a:ext>
                </a:extLst>
              </a:tr>
              <a:tr h="447795">
                <a:tc gridSpan="10">
                  <a:txBody>
                    <a:bodyPr/>
                    <a:lstStyle/>
                    <a:p>
                      <a:r>
                        <a:rPr lang="en-GB" sz="1000" kern="1200" dirty="0">
                          <a:solidFill>
                            <a:srgbClr val="000000"/>
                          </a:solidFill>
                          <a:latin typeface="+mn-lt"/>
                          <a:ea typeface="+mn-ea"/>
                          <a:cs typeface="+mn-cs"/>
                        </a:rPr>
                        <a:t>This Change was raised to improve the information that’s included on DCC’s Service Now Tickets which have been asynchronously rejected. We interact with DCC via </a:t>
                      </a:r>
                      <a:r>
                        <a:rPr lang="en-GB" sz="1000" kern="1200" dirty="0" err="1">
                          <a:solidFill>
                            <a:srgbClr val="000000"/>
                          </a:solidFill>
                          <a:latin typeface="+mn-lt"/>
                          <a:ea typeface="+mn-ea"/>
                          <a:cs typeface="+mn-cs"/>
                        </a:rPr>
                        <a:t>SNow</a:t>
                      </a:r>
                      <a:r>
                        <a:rPr lang="en-GB" sz="1000" kern="1200" dirty="0">
                          <a:solidFill>
                            <a:srgbClr val="000000"/>
                          </a:solidFill>
                          <a:latin typeface="+mn-lt"/>
                          <a:ea typeface="+mn-ea"/>
                          <a:cs typeface="+mn-cs"/>
                        </a:rPr>
                        <a:t> so we need to monitor and input into development.</a:t>
                      </a:r>
                    </a:p>
                  </a:txBody>
                  <a:tcPr>
                    <a:solidFill>
                      <a:schemeClr val="tx2">
                        <a:lumMod val="20000"/>
                        <a:lumOff val="80000"/>
                      </a:schemeClr>
                    </a:solidFill>
                  </a:tcPr>
                </a:tc>
                <a:tc hMerge="1">
                  <a:txBody>
                    <a:bodyPr/>
                    <a:lstStyle/>
                    <a:p>
                      <a:endParaRPr lang="en-GB"/>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noProof="0">
                        <a:ln>
                          <a:noFill/>
                        </a:ln>
                        <a:solidFill>
                          <a:prstClr val="black"/>
                        </a:solidFill>
                        <a:effectLst/>
                        <a:uLnTx/>
                        <a:uFillTx/>
                        <a:latin typeface="+mn-lt"/>
                        <a:ea typeface="+mn-ea"/>
                        <a:cs typeface="+mn-cs"/>
                      </a:endParaRPr>
                    </a:p>
                  </a:txBody>
                  <a:tcPr/>
                </a:tc>
                <a:tc hMerge="1">
                  <a:txBody>
                    <a:bodyPr/>
                    <a:lstStyle/>
                    <a:p>
                      <a:endParaRPr lang="en-GB" sz="950" b="0" i="0" kern="1200">
                        <a:solidFill>
                          <a:srgbClr val="272833"/>
                        </a:solidFill>
                        <a:effectLst/>
                        <a:latin typeface="+mn-lt"/>
                        <a:ea typeface="+mn-ea"/>
                        <a:cs typeface="+mn-cs"/>
                      </a:endParaRP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noProof="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345971290"/>
                  </a:ext>
                </a:extLst>
              </a:tr>
              <a:tr h="1060055">
                <a:tc>
                  <a:txBody>
                    <a:bodyPr/>
                    <a:lstStyle/>
                    <a:p>
                      <a:r>
                        <a:rPr lang="en-GB" sz="1000" kern="1200" dirty="0">
                          <a:solidFill>
                            <a:srgbClr val="3E5AA8"/>
                          </a:solidFill>
                          <a:latin typeface="+mn-lt"/>
                          <a:ea typeface="+mn-ea"/>
                          <a:cs typeface="+mn-cs"/>
                          <a:hlinkClick r:id="rId4">
                            <a:extLst>
                              <a:ext uri="{A12FA001-AC4F-418D-AE19-62706E023703}">
                                <ahyp:hlinkClr xmlns:ahyp="http://schemas.microsoft.com/office/drawing/2018/hyperlinkcolor" val="tx"/>
                              </a:ext>
                            </a:extLst>
                          </a:hlinkClick>
                        </a:rPr>
                        <a:t>R0067</a:t>
                      </a:r>
                      <a:endParaRPr lang="en-GB" sz="1000" kern="1200" dirty="0">
                        <a:solidFill>
                          <a:srgbClr val="3E5AA8"/>
                        </a:solidFill>
                        <a:latin typeface="+mn-lt"/>
                        <a:ea typeface="+mn-ea"/>
                        <a:cs typeface="+mn-cs"/>
                      </a:endParaRP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Introduction of CSS refresh functionality</a:t>
                      </a:r>
                    </a:p>
                  </a:txBody>
                  <a:tcPr>
                    <a:solidFill>
                      <a:schemeClr val="accent3">
                        <a:lumMod val="20000"/>
                        <a:lumOff val="80000"/>
                      </a:schemeClr>
                    </a:solidFill>
                  </a:tcPr>
                </a:tc>
                <a:tc>
                  <a:txBody>
                    <a:bodyPr/>
                    <a:lstStyle/>
                    <a:p>
                      <a:r>
                        <a:rPr lang="en-GB" sz="1000" kern="1200" dirty="0">
                          <a:solidFill>
                            <a:srgbClr val="3E5AA8"/>
                          </a:solidFill>
                          <a:latin typeface="+mn-lt"/>
                          <a:ea typeface="+mn-ea"/>
                          <a:cs typeface="+mn-cs"/>
                          <a:hlinkClick r:id="rId5">
                            <a:extLst>
                              <a:ext uri="{A12FA001-AC4F-418D-AE19-62706E023703}">
                                <ahyp:hlinkClr xmlns:ahyp="http://schemas.microsoft.com/office/drawing/2018/hyperlinkcolor" val="tx"/>
                              </a:ext>
                            </a:extLst>
                          </a:hlinkClick>
                        </a:rPr>
                        <a:t>XRN 5567</a:t>
                      </a:r>
                      <a:r>
                        <a:rPr lang="en-GB" sz="1000" kern="1200" dirty="0">
                          <a:solidFill>
                            <a:srgbClr val="3E5AA8"/>
                          </a:solidFill>
                          <a:latin typeface="+mn-lt"/>
                          <a:ea typeface="+mn-ea"/>
                          <a:cs typeface="+mn-cs"/>
                        </a:rPr>
                        <a:t> </a:t>
                      </a:r>
                      <a:r>
                        <a:rPr lang="en-GB" sz="1000" kern="1200" dirty="0">
                          <a:solidFill>
                            <a:schemeClr val="dk1"/>
                          </a:solidFill>
                          <a:latin typeface="+mn-lt"/>
                          <a:ea typeface="+mn-ea"/>
                          <a:cs typeface="+mn-cs"/>
                        </a:rPr>
                        <a:t>/ </a:t>
                      </a:r>
                      <a:r>
                        <a:rPr lang="en-GB" sz="1000" kern="1200" dirty="0">
                          <a:solidFill>
                            <a:srgbClr val="000000"/>
                          </a:solidFill>
                          <a:latin typeface="+mn-lt"/>
                          <a:ea typeface="+mn-ea"/>
                          <a:cs typeface="+mn-cs"/>
                        </a:rPr>
                        <a:t>UNC Mod expected</a:t>
                      </a:r>
                    </a:p>
                  </a:txBody>
                  <a:tcPr>
                    <a:solidFill>
                      <a:schemeClr val="accent3">
                        <a:lumMod val="20000"/>
                        <a:lumOff val="80000"/>
                      </a:schemeClr>
                    </a:solidFill>
                  </a:tcPr>
                </a:tc>
                <a:tc>
                  <a:txBody>
                    <a:bodyPr/>
                    <a:lstStyle/>
                    <a:p>
                      <a:r>
                        <a:rPr lang="en-GB" sz="1000" b="0" kern="1200" dirty="0">
                          <a:solidFill>
                            <a:srgbClr val="000000"/>
                          </a:solidFill>
                          <a:latin typeface="+mn-lt"/>
                          <a:ea typeface="+mn-ea"/>
                          <a:cs typeface="+mn-cs"/>
                        </a:rPr>
                        <a:t>Capgemini (RTS)</a:t>
                      </a:r>
                    </a:p>
                  </a:txBody>
                  <a:tcPr>
                    <a:solidFill>
                      <a:schemeClr val="accent3">
                        <a:lumMod val="20000"/>
                        <a:lumOff val="80000"/>
                      </a:schemeClr>
                    </a:solidFill>
                  </a:tcPr>
                </a:tc>
                <a:tc>
                  <a:txBody>
                    <a:bodyPr/>
                    <a:lstStyle/>
                    <a:p>
                      <a:r>
                        <a:rPr lang="en-GB" sz="1000" b="0" kern="1200" dirty="0">
                          <a:solidFill>
                            <a:srgbClr val="000000"/>
                          </a:solidFill>
                          <a:latin typeface="+mn-lt"/>
                          <a:ea typeface="+mn-ea"/>
                          <a:cs typeface="+mn-cs"/>
                        </a:rPr>
                        <a:t>GRDS</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Party Impact Assessment</a:t>
                      </a:r>
                      <a:endParaRPr lang="en-GB" sz="1000" b="0" kern="1200" dirty="0">
                        <a:solidFill>
                          <a:srgbClr val="000000"/>
                        </a:solidFill>
                        <a:latin typeface="+mn-lt"/>
                        <a:ea typeface="+mn-ea"/>
                        <a:cs typeface="+mn-cs"/>
                      </a:endParaRP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Ongoing discussions around design. </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mn-lt"/>
                          <a:ea typeface="+mn-ea"/>
                          <a:cs typeface="+mn-cs"/>
                        </a:rPr>
                        <a:t>Legal text – TBC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mn-lt"/>
                          <a:ea typeface="+mn-ea"/>
                          <a:cs typeface="+mn-cs"/>
                        </a:rPr>
                        <a:t>Technical Change -TBC</a:t>
                      </a:r>
                      <a:endParaRPr lang="en-GB" sz="1000" kern="1200" dirty="0">
                        <a:solidFill>
                          <a:srgbClr val="000000"/>
                        </a:solidFill>
                        <a:latin typeface="+mn-lt"/>
                        <a:ea typeface="+mn-ea"/>
                        <a:cs typeface="+mn-cs"/>
                      </a:endParaRPr>
                    </a:p>
                  </a:txBody>
                  <a:tcPr>
                    <a:solidFill>
                      <a:schemeClr val="accent3">
                        <a:lumMod val="20000"/>
                        <a:lumOff val="8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mn-lt"/>
                          <a:ea typeface="+mn-ea"/>
                          <a:cs typeface="+mn-cs"/>
                        </a:rPr>
                        <a:t>High</a:t>
                      </a:r>
                      <a:endParaRPr lang="en-GB" sz="1000" kern="1200" dirty="0">
                        <a:solidFill>
                          <a:srgbClr val="000000"/>
                        </a:solidFill>
                        <a:latin typeface="+mn-lt"/>
                        <a:ea typeface="+mn-ea"/>
                        <a:cs typeface="+mn-cs"/>
                      </a:endParaRPr>
                    </a:p>
                  </a:txBody>
                  <a:tcPr>
                    <a:solidFill>
                      <a:schemeClr val="accent3">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mn-lt"/>
                          <a:ea typeface="+mn-ea"/>
                          <a:cs typeface="+mn-cs"/>
                        </a:rPr>
                        <a:t>High</a:t>
                      </a:r>
                    </a:p>
                  </a:txBody>
                  <a:tcPr>
                    <a:solidFill>
                      <a:schemeClr val="accent3">
                        <a:lumMod val="20000"/>
                        <a:lumOff val="80000"/>
                      </a:schemeClr>
                    </a:solidFill>
                  </a:tcPr>
                </a:tc>
                <a:extLst>
                  <a:ext uri="{0D108BD9-81ED-4DB2-BD59-A6C34878D82A}">
                    <a16:rowId xmlns:a16="http://schemas.microsoft.com/office/drawing/2014/main" val="222415573"/>
                  </a:ext>
                </a:extLst>
              </a:tr>
              <a:tr h="899441">
                <a:tc gridSpan="10">
                  <a:txBody>
                    <a:bodyPr/>
                    <a:lstStyle/>
                    <a:p>
                      <a:r>
                        <a:rPr lang="en-GB" sz="1000" kern="1200" dirty="0">
                          <a:solidFill>
                            <a:srgbClr val="000000"/>
                          </a:solidFill>
                          <a:latin typeface="+mn-lt"/>
                          <a:ea typeface="+mn-ea"/>
                          <a:cs typeface="+mn-cs"/>
                        </a:rPr>
                        <a:t>This Change will introduce a resend and refresh functionality to help with the message interactions between the CSS and Switching Data Service Providers. Currently, there are cases where messages are being received after Gate Closure or not being received at all. We are one of the impacted Service Providers which means this Change is very important to us so that we are able to complete customer switches successfully.</a:t>
                      </a:r>
                    </a:p>
                    <a:p>
                      <a:r>
                        <a:rPr lang="en-US" sz="1000" b="1" dirty="0">
                          <a:solidFill>
                            <a:srgbClr val="000000"/>
                          </a:solidFill>
                        </a:rPr>
                        <a:t>The change of design by the DCC requires new IAs to be conducted by the GRDA - and in all probability will amend the approved funding which has already been provided by </a:t>
                      </a:r>
                      <a:r>
                        <a:rPr lang="en-US" sz="1000" b="1" dirty="0" err="1">
                          <a:solidFill>
                            <a:srgbClr val="000000"/>
                          </a:solidFill>
                        </a:rPr>
                        <a:t>ChMC</a:t>
                      </a:r>
                      <a:r>
                        <a:rPr lang="en-US" sz="1000" b="1" dirty="0">
                          <a:solidFill>
                            <a:srgbClr val="000000"/>
                          </a:solidFill>
                        </a:rPr>
                        <a:t> for XRN5567.</a:t>
                      </a:r>
                      <a:endParaRPr lang="en-GB" sz="1000" b="1" kern="1200" dirty="0">
                        <a:solidFill>
                          <a:srgbClr val="000000"/>
                        </a:solidFill>
                        <a:latin typeface="+mn-lt"/>
                        <a:ea typeface="+mn-ea"/>
                        <a:cs typeface="+mn-cs"/>
                      </a:endParaRPr>
                    </a:p>
                  </a:txBody>
                  <a:tcPr>
                    <a:solidFill>
                      <a:schemeClr val="accent3">
                        <a:lumMod val="20000"/>
                        <a:lumOff val="80000"/>
                      </a:schemeClr>
                    </a:solidFill>
                  </a:tcPr>
                </a:tc>
                <a:tc hMerge="1">
                  <a:txBody>
                    <a:bodyPr/>
                    <a:lstStyle/>
                    <a:p>
                      <a:endParaRPr lang="en-GB"/>
                    </a:p>
                  </a:txBody>
                  <a:tcPr/>
                </a:tc>
                <a:tc hMerge="1">
                  <a:txBody>
                    <a:bodyPr/>
                    <a:lstStyle/>
                    <a:p>
                      <a:endParaRPr lang="en-GB" sz="950" kern="1200">
                        <a:solidFill>
                          <a:schemeClr val="tx1"/>
                        </a:solidFill>
                        <a:latin typeface="+mn-lt"/>
                        <a:ea typeface="+mn-ea"/>
                        <a:cs typeface="+mn-cs"/>
                      </a:endParaRPr>
                    </a:p>
                  </a:txBody>
                  <a:tcPr/>
                </a:tc>
                <a:tc hMerge="1">
                  <a:txBody>
                    <a:bodyPr/>
                    <a:lstStyle/>
                    <a:p>
                      <a:endParaRPr lang="en-GB" sz="950" b="0" kern="1200">
                        <a:solidFill>
                          <a:schemeClr val="dk1"/>
                        </a:solidFill>
                        <a:latin typeface="+mn-lt"/>
                        <a:ea typeface="+mn-ea"/>
                        <a:cs typeface="+mn-cs"/>
                      </a:endParaRP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3809324931"/>
                  </a:ext>
                </a:extLst>
              </a:tr>
            </a:tbl>
          </a:graphicData>
        </a:graphic>
      </p:graphicFrame>
      <p:sp>
        <p:nvSpPr>
          <p:cNvPr id="3" name="TextBox 2">
            <a:extLst>
              <a:ext uri="{FF2B5EF4-FFF2-40B4-BE49-F238E27FC236}">
                <a16:creationId xmlns:a16="http://schemas.microsoft.com/office/drawing/2014/main" id="{B358F2B0-C8E2-4395-BF68-2184BB17B799}"/>
              </a:ext>
            </a:extLst>
          </p:cNvPr>
          <p:cNvSpPr txBox="1"/>
          <p:nvPr/>
        </p:nvSpPr>
        <p:spPr>
          <a:xfrm>
            <a:off x="4238624" y="4486792"/>
            <a:ext cx="4793955" cy="507831"/>
          </a:xfrm>
          <a:prstGeom prst="rect">
            <a:avLst/>
          </a:prstGeom>
          <a:noFill/>
        </p:spPr>
        <p:txBody>
          <a:bodyPr wrap="square" rtlCol="0">
            <a:spAutoFit/>
          </a:bodyPr>
          <a:lstStyle/>
          <a:p>
            <a:pPr algn="r"/>
            <a:r>
              <a:rPr lang="en-GB" sz="900" dirty="0"/>
              <a:t>Please note that we have provided our view of the Change summary and impacts however we recommend that </a:t>
            </a:r>
            <a:r>
              <a:rPr lang="en-US" sz="900" dirty="0"/>
              <a:t>DSC Customers monitor the REC Portal to form their own opinion regarding the impact to their organisation</a:t>
            </a:r>
            <a:endParaRPr lang="en-GB" sz="900" dirty="0"/>
          </a:p>
        </p:txBody>
      </p:sp>
      <p:grpSp>
        <p:nvGrpSpPr>
          <p:cNvPr id="23" name="Group 22">
            <a:extLst>
              <a:ext uri="{FF2B5EF4-FFF2-40B4-BE49-F238E27FC236}">
                <a16:creationId xmlns:a16="http://schemas.microsoft.com/office/drawing/2014/main" id="{2B65E98F-543F-45F7-A57F-D7D1B2EE63C9}"/>
              </a:ext>
            </a:extLst>
          </p:cNvPr>
          <p:cNvGrpSpPr/>
          <p:nvPr/>
        </p:nvGrpSpPr>
        <p:grpSpPr>
          <a:xfrm>
            <a:off x="111420" y="4357022"/>
            <a:ext cx="3450505" cy="475676"/>
            <a:chOff x="188250" y="4480964"/>
            <a:chExt cx="3450505" cy="475676"/>
          </a:xfrm>
        </p:grpSpPr>
        <p:grpSp>
          <p:nvGrpSpPr>
            <p:cNvPr id="24" name="Group 23">
              <a:extLst>
                <a:ext uri="{FF2B5EF4-FFF2-40B4-BE49-F238E27FC236}">
                  <a16:creationId xmlns:a16="http://schemas.microsoft.com/office/drawing/2014/main" id="{AABC3B2C-A51D-4875-A732-3293618C159F}"/>
                </a:ext>
              </a:extLst>
            </p:cNvPr>
            <p:cNvGrpSpPr/>
            <p:nvPr/>
          </p:nvGrpSpPr>
          <p:grpSpPr>
            <a:xfrm>
              <a:off x="188250" y="4480964"/>
              <a:ext cx="2377134" cy="475676"/>
              <a:chOff x="66502" y="4450261"/>
              <a:chExt cx="2377134" cy="475676"/>
            </a:xfrm>
          </p:grpSpPr>
          <p:grpSp>
            <p:nvGrpSpPr>
              <p:cNvPr id="27" name="Group 26">
                <a:extLst>
                  <a:ext uri="{FF2B5EF4-FFF2-40B4-BE49-F238E27FC236}">
                    <a16:creationId xmlns:a16="http://schemas.microsoft.com/office/drawing/2014/main" id="{BB917D70-5FC7-4BAF-88E9-E5EE963D6385}"/>
                  </a:ext>
                </a:extLst>
              </p:cNvPr>
              <p:cNvGrpSpPr/>
              <p:nvPr/>
            </p:nvGrpSpPr>
            <p:grpSpPr>
              <a:xfrm>
                <a:off x="66502" y="4450261"/>
                <a:ext cx="1577167" cy="475676"/>
                <a:chOff x="0" y="4426024"/>
                <a:chExt cx="1577167" cy="475676"/>
              </a:xfrm>
            </p:grpSpPr>
            <p:grpSp>
              <p:nvGrpSpPr>
                <p:cNvPr id="30" name="Group 29">
                  <a:extLst>
                    <a:ext uri="{FF2B5EF4-FFF2-40B4-BE49-F238E27FC236}">
                      <a16:creationId xmlns:a16="http://schemas.microsoft.com/office/drawing/2014/main" id="{CC23CA11-5622-48CA-B2C3-D13A09FDB743}"/>
                    </a:ext>
                  </a:extLst>
                </p:cNvPr>
                <p:cNvGrpSpPr/>
                <p:nvPr/>
              </p:nvGrpSpPr>
              <p:grpSpPr>
                <a:xfrm>
                  <a:off x="0" y="4650688"/>
                  <a:ext cx="1577167" cy="251012"/>
                  <a:chOff x="233082" y="4628585"/>
                  <a:chExt cx="1577167" cy="251012"/>
                </a:xfrm>
              </p:grpSpPr>
              <p:sp>
                <p:nvSpPr>
                  <p:cNvPr id="32" name="Rectangle 31">
                    <a:extLst>
                      <a:ext uri="{FF2B5EF4-FFF2-40B4-BE49-F238E27FC236}">
                        <a16:creationId xmlns:a16="http://schemas.microsoft.com/office/drawing/2014/main" id="{83B20F74-13E2-4AEA-9B3B-69552F5FDFE0}"/>
                      </a:ext>
                    </a:extLst>
                  </p:cNvPr>
                  <p:cNvSpPr/>
                  <p:nvPr/>
                </p:nvSpPr>
                <p:spPr>
                  <a:xfrm>
                    <a:off x="233082" y="4628585"/>
                    <a:ext cx="250701" cy="251012"/>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1DEF7165-E8FD-4FB8-80F3-C0FA6049B6CC}"/>
                      </a:ext>
                    </a:extLst>
                  </p:cNvPr>
                  <p:cNvSpPr txBox="1"/>
                  <p:nvPr/>
                </p:nvSpPr>
                <p:spPr>
                  <a:xfrm>
                    <a:off x="483783" y="4646369"/>
                    <a:ext cx="1326466" cy="215444"/>
                  </a:xfrm>
                  <a:prstGeom prst="rect">
                    <a:avLst/>
                  </a:prstGeom>
                  <a:noFill/>
                </p:spPr>
                <p:txBody>
                  <a:bodyPr wrap="square" rtlCol="0">
                    <a:spAutoFit/>
                  </a:bodyPr>
                  <a:lstStyle/>
                  <a:p>
                    <a:r>
                      <a:rPr lang="en-GB" sz="800" dirty="0"/>
                      <a:t>Currently working on</a:t>
                    </a:r>
                  </a:p>
                </p:txBody>
              </p:sp>
            </p:grpSp>
            <p:sp>
              <p:nvSpPr>
                <p:cNvPr id="31" name="TextBox 30">
                  <a:extLst>
                    <a:ext uri="{FF2B5EF4-FFF2-40B4-BE49-F238E27FC236}">
                      <a16:creationId xmlns:a16="http://schemas.microsoft.com/office/drawing/2014/main" id="{017029E3-CCC0-4198-8DEB-5D69D333DCA9}"/>
                    </a:ext>
                  </a:extLst>
                </p:cNvPr>
                <p:cNvSpPr txBox="1"/>
                <p:nvPr/>
              </p:nvSpPr>
              <p:spPr>
                <a:xfrm>
                  <a:off x="0" y="4426024"/>
                  <a:ext cx="806823" cy="230832"/>
                </a:xfrm>
                <a:prstGeom prst="rect">
                  <a:avLst/>
                </a:prstGeom>
                <a:noFill/>
              </p:spPr>
              <p:txBody>
                <a:bodyPr wrap="square" rtlCol="0">
                  <a:spAutoFit/>
                </a:bodyPr>
                <a:lstStyle/>
                <a:p>
                  <a:r>
                    <a:rPr lang="en-GB" sz="900" b="1"/>
                    <a:t>Key:</a:t>
                  </a:r>
                </a:p>
              </p:txBody>
            </p:sp>
          </p:grpSp>
          <p:sp>
            <p:nvSpPr>
              <p:cNvPr id="28" name="Rectangle 27">
                <a:extLst>
                  <a:ext uri="{FF2B5EF4-FFF2-40B4-BE49-F238E27FC236}">
                    <a16:creationId xmlns:a16="http://schemas.microsoft.com/office/drawing/2014/main" id="{E9C91F00-6F7C-4340-B398-C4AE12EA3407}"/>
                  </a:ext>
                </a:extLst>
              </p:cNvPr>
              <p:cNvSpPr/>
              <p:nvPr/>
            </p:nvSpPr>
            <p:spPr>
              <a:xfrm>
                <a:off x="1468967" y="4674925"/>
                <a:ext cx="250701" cy="251012"/>
              </a:xfrm>
              <a:prstGeom prst="rect">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813E1648-805E-4E70-9B8E-7D49DAC5E77E}"/>
                  </a:ext>
                </a:extLst>
              </p:cNvPr>
              <p:cNvSpPr txBox="1"/>
              <p:nvPr/>
            </p:nvSpPr>
            <p:spPr>
              <a:xfrm>
                <a:off x="1719668" y="4693017"/>
                <a:ext cx="723968" cy="215444"/>
              </a:xfrm>
              <a:prstGeom prst="rect">
                <a:avLst/>
              </a:prstGeom>
              <a:noFill/>
            </p:spPr>
            <p:txBody>
              <a:bodyPr wrap="square" rtlCol="0">
                <a:spAutoFit/>
              </a:bodyPr>
              <a:lstStyle/>
              <a:p>
                <a:r>
                  <a:rPr lang="en-GB" sz="800" dirty="0"/>
                  <a:t>Upcoming</a:t>
                </a:r>
              </a:p>
            </p:txBody>
          </p:sp>
        </p:grpSp>
        <p:sp>
          <p:nvSpPr>
            <p:cNvPr id="25" name="Rectangle 24">
              <a:extLst>
                <a:ext uri="{FF2B5EF4-FFF2-40B4-BE49-F238E27FC236}">
                  <a16:creationId xmlns:a16="http://schemas.microsoft.com/office/drawing/2014/main" id="{A909EA35-5B65-4868-9515-65C702C4395D}"/>
                </a:ext>
              </a:extLst>
            </p:cNvPr>
            <p:cNvSpPr/>
            <p:nvPr/>
          </p:nvSpPr>
          <p:spPr>
            <a:xfrm>
              <a:off x="2614735" y="4705628"/>
              <a:ext cx="250701" cy="251012"/>
            </a:xfrm>
            <a:prstGeom prst="rect">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48FC131E-2CC5-4F73-ACA6-50FC0989B2B8}"/>
                </a:ext>
              </a:extLst>
            </p:cNvPr>
            <p:cNvSpPr txBox="1"/>
            <p:nvPr/>
          </p:nvSpPr>
          <p:spPr>
            <a:xfrm>
              <a:off x="2914787" y="4723412"/>
              <a:ext cx="723968" cy="215444"/>
            </a:xfrm>
            <a:prstGeom prst="rect">
              <a:avLst/>
            </a:prstGeom>
            <a:noFill/>
          </p:spPr>
          <p:txBody>
            <a:bodyPr wrap="square" rtlCol="0">
              <a:spAutoFit/>
            </a:bodyPr>
            <a:lstStyle/>
            <a:p>
              <a:r>
                <a:rPr lang="en-GB" sz="800" dirty="0"/>
                <a:t>Monitoring</a:t>
              </a:r>
            </a:p>
          </p:txBody>
        </p:sp>
      </p:grpSp>
      <p:graphicFrame>
        <p:nvGraphicFramePr>
          <p:cNvPr id="5" name="Object 4">
            <a:extLst>
              <a:ext uri="{FF2B5EF4-FFF2-40B4-BE49-F238E27FC236}">
                <a16:creationId xmlns:a16="http://schemas.microsoft.com/office/drawing/2014/main" id="{5D39CEBD-374A-50E5-8C15-CFC7E1FA906B}"/>
              </a:ext>
            </a:extLst>
          </p:cNvPr>
          <p:cNvGraphicFramePr>
            <a:graphicFrameLocks noChangeAspect="1"/>
          </p:cNvGraphicFramePr>
          <p:nvPr>
            <p:extLst>
              <p:ext uri="{D42A27DB-BD31-4B8C-83A1-F6EECF244321}">
                <p14:modId xmlns:p14="http://schemas.microsoft.com/office/powerpoint/2010/main" val="390033253"/>
              </p:ext>
            </p:extLst>
          </p:nvPr>
        </p:nvGraphicFramePr>
        <p:xfrm>
          <a:off x="8050090" y="2311789"/>
          <a:ext cx="914400" cy="806450"/>
        </p:xfrm>
        <a:graphic>
          <a:graphicData uri="http://schemas.openxmlformats.org/presentationml/2006/ole">
            <mc:AlternateContent xmlns:mc="http://schemas.openxmlformats.org/markup-compatibility/2006">
              <mc:Choice xmlns:v="urn:schemas-microsoft-com:vml" Requires="v">
                <p:oleObj name="Document" showAsIcon="1" r:id="rId6" imgW="914400" imgH="806400" progId="Word.Document.12">
                  <p:embed/>
                </p:oleObj>
              </mc:Choice>
              <mc:Fallback>
                <p:oleObj name="Document" showAsIcon="1" r:id="rId6" imgW="914400" imgH="806400" progId="Word.Document.12">
                  <p:embed/>
                  <p:pic>
                    <p:nvPicPr>
                      <p:cNvPr id="5" name="Object 4">
                        <a:extLst>
                          <a:ext uri="{FF2B5EF4-FFF2-40B4-BE49-F238E27FC236}">
                            <a16:creationId xmlns:a16="http://schemas.microsoft.com/office/drawing/2014/main" id="{5D39CEBD-374A-50E5-8C15-CFC7E1FA906B}"/>
                          </a:ext>
                        </a:extLst>
                      </p:cNvPr>
                      <p:cNvPicPr/>
                      <p:nvPr/>
                    </p:nvPicPr>
                    <p:blipFill>
                      <a:blip r:embed="rId7"/>
                      <a:stretch>
                        <a:fillRect/>
                      </a:stretch>
                    </p:blipFill>
                    <p:spPr>
                      <a:xfrm>
                        <a:off x="8050090" y="2311789"/>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6167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CD16D18-8AA7-4A8A-B537-7FD016093441}"/>
              </a:ext>
            </a:extLst>
          </p:cNvPr>
          <p:cNvGraphicFramePr>
            <a:graphicFrameLocks noGrp="1"/>
          </p:cNvGraphicFramePr>
          <p:nvPr>
            <p:extLst>
              <p:ext uri="{D42A27DB-BD31-4B8C-83A1-F6EECF244321}">
                <p14:modId xmlns:p14="http://schemas.microsoft.com/office/powerpoint/2010/main" val="3433861341"/>
              </p:ext>
            </p:extLst>
          </p:nvPr>
        </p:nvGraphicFramePr>
        <p:xfrm>
          <a:off x="111418" y="181033"/>
          <a:ext cx="8925078" cy="3989078"/>
        </p:xfrm>
        <a:graphic>
          <a:graphicData uri="http://schemas.openxmlformats.org/drawingml/2006/table">
            <a:tbl>
              <a:tblPr firstRow="1" bandRow="1">
                <a:tableStyleId>{5C22544A-7EE6-4342-B048-85BDC9FD1C3A}</a:tableStyleId>
              </a:tblPr>
              <a:tblGrid>
                <a:gridCol w="734260">
                  <a:extLst>
                    <a:ext uri="{9D8B030D-6E8A-4147-A177-3AD203B41FA5}">
                      <a16:colId xmlns:a16="http://schemas.microsoft.com/office/drawing/2014/main" val="4027058344"/>
                    </a:ext>
                  </a:extLst>
                </a:gridCol>
                <a:gridCol w="1124622">
                  <a:extLst>
                    <a:ext uri="{9D8B030D-6E8A-4147-A177-3AD203B41FA5}">
                      <a16:colId xmlns:a16="http://schemas.microsoft.com/office/drawing/2014/main" val="2162668323"/>
                    </a:ext>
                  </a:extLst>
                </a:gridCol>
                <a:gridCol w="795788">
                  <a:extLst>
                    <a:ext uri="{9D8B030D-6E8A-4147-A177-3AD203B41FA5}">
                      <a16:colId xmlns:a16="http://schemas.microsoft.com/office/drawing/2014/main" val="3779861357"/>
                    </a:ext>
                  </a:extLst>
                </a:gridCol>
                <a:gridCol w="776562">
                  <a:extLst>
                    <a:ext uri="{9D8B030D-6E8A-4147-A177-3AD203B41FA5}">
                      <a16:colId xmlns:a16="http://schemas.microsoft.com/office/drawing/2014/main" val="2574131077"/>
                    </a:ext>
                  </a:extLst>
                </a:gridCol>
                <a:gridCol w="699086">
                  <a:extLst>
                    <a:ext uri="{9D8B030D-6E8A-4147-A177-3AD203B41FA5}">
                      <a16:colId xmlns:a16="http://schemas.microsoft.com/office/drawing/2014/main" val="1331661363"/>
                    </a:ext>
                  </a:extLst>
                </a:gridCol>
                <a:gridCol w="1033583">
                  <a:extLst>
                    <a:ext uri="{9D8B030D-6E8A-4147-A177-3AD203B41FA5}">
                      <a16:colId xmlns:a16="http://schemas.microsoft.com/office/drawing/2014/main" val="103300918"/>
                    </a:ext>
                  </a:extLst>
                </a:gridCol>
                <a:gridCol w="1062905">
                  <a:extLst>
                    <a:ext uri="{9D8B030D-6E8A-4147-A177-3AD203B41FA5}">
                      <a16:colId xmlns:a16="http://schemas.microsoft.com/office/drawing/2014/main" val="3430488934"/>
                    </a:ext>
                  </a:extLst>
                </a:gridCol>
                <a:gridCol w="1013810">
                  <a:extLst>
                    <a:ext uri="{9D8B030D-6E8A-4147-A177-3AD203B41FA5}">
                      <a16:colId xmlns:a16="http://schemas.microsoft.com/office/drawing/2014/main" val="1779344861"/>
                    </a:ext>
                  </a:extLst>
                </a:gridCol>
                <a:gridCol w="708578">
                  <a:extLst>
                    <a:ext uri="{9D8B030D-6E8A-4147-A177-3AD203B41FA5}">
                      <a16:colId xmlns:a16="http://schemas.microsoft.com/office/drawing/2014/main" val="1065136424"/>
                    </a:ext>
                  </a:extLst>
                </a:gridCol>
                <a:gridCol w="975884">
                  <a:extLst>
                    <a:ext uri="{9D8B030D-6E8A-4147-A177-3AD203B41FA5}">
                      <a16:colId xmlns:a16="http://schemas.microsoft.com/office/drawing/2014/main" val="195784657"/>
                    </a:ext>
                  </a:extLst>
                </a:gridCol>
              </a:tblGrid>
              <a:tr h="498775">
                <a:tc>
                  <a:txBody>
                    <a:bodyPr/>
                    <a:lstStyle/>
                    <a:p>
                      <a:pPr algn="ctr"/>
                      <a:r>
                        <a:rPr lang="en-GB" sz="1000" dirty="0"/>
                        <a:t>Title </a:t>
                      </a:r>
                    </a:p>
                  </a:txBody>
                  <a:tcPr>
                    <a:solidFill>
                      <a:srgbClr val="3E5AA8"/>
                    </a:solidFill>
                  </a:tcPr>
                </a:tc>
                <a:tc>
                  <a:txBody>
                    <a:bodyPr/>
                    <a:lstStyle/>
                    <a:p>
                      <a:pPr algn="ctr"/>
                      <a:r>
                        <a:rPr lang="en-GB" sz="1000" dirty="0"/>
                        <a:t>Description</a:t>
                      </a:r>
                    </a:p>
                  </a:txBody>
                  <a:tcPr>
                    <a:solidFill>
                      <a:srgbClr val="3E5AA8"/>
                    </a:solidFill>
                  </a:tcPr>
                </a:tc>
                <a:tc>
                  <a:txBody>
                    <a:bodyPr/>
                    <a:lstStyle/>
                    <a:p>
                      <a:pPr algn="ctr"/>
                      <a:r>
                        <a:rPr lang="en-GB" sz="1000" dirty="0"/>
                        <a:t>XRN / </a:t>
                      </a:r>
                      <a:r>
                        <a:rPr lang="en-GB" sz="1000" dirty="0">
                          <a:solidFill>
                            <a:schemeClr val="bg1"/>
                          </a:solidFill>
                        </a:rPr>
                        <a:t>UNC Mod</a:t>
                      </a:r>
                    </a:p>
                  </a:txBody>
                  <a:tcPr>
                    <a:solidFill>
                      <a:srgbClr val="3E5AA8"/>
                    </a:solidFill>
                  </a:tcPr>
                </a:tc>
                <a:tc>
                  <a:txBody>
                    <a:bodyPr/>
                    <a:lstStyle/>
                    <a:p>
                      <a:pPr algn="ctr"/>
                      <a:r>
                        <a:rPr lang="en-GB" sz="1000" dirty="0"/>
                        <a:t>Proposer</a:t>
                      </a:r>
                    </a:p>
                  </a:txBody>
                  <a:tcPr>
                    <a:solidFill>
                      <a:srgbClr val="3E5AA8"/>
                    </a:solidFill>
                  </a:tcPr>
                </a:tc>
                <a:tc>
                  <a:txBody>
                    <a:bodyPr/>
                    <a:lstStyle/>
                    <a:p>
                      <a:pPr algn="ctr"/>
                      <a:r>
                        <a:rPr lang="en-GB" sz="1000" dirty="0"/>
                        <a:t>Impact/</a:t>
                      </a:r>
                    </a:p>
                    <a:p>
                      <a:pPr algn="ctr"/>
                      <a:r>
                        <a:rPr lang="en-GB" sz="1000" dirty="0"/>
                        <a:t>Funding</a:t>
                      </a:r>
                    </a:p>
                  </a:txBody>
                  <a:tcPr>
                    <a:solidFill>
                      <a:srgbClr val="3E5AA8"/>
                    </a:solidFill>
                  </a:tcPr>
                </a:tc>
                <a:tc>
                  <a:txBody>
                    <a:bodyPr/>
                    <a:lstStyle/>
                    <a:p>
                      <a:pPr algn="ctr"/>
                      <a:r>
                        <a:rPr lang="en-GB" sz="1000"/>
                        <a:t>Status</a:t>
                      </a:r>
                      <a:endParaRPr lang="en-GB" sz="1000" dirty="0"/>
                    </a:p>
                  </a:txBody>
                  <a:tcPr>
                    <a:solidFill>
                      <a:srgbClr val="3E5AA8"/>
                    </a:solidFill>
                  </a:tcPr>
                </a:tc>
                <a:tc>
                  <a:txBody>
                    <a:bodyPr/>
                    <a:lstStyle/>
                    <a:p>
                      <a:pPr algn="ctr"/>
                      <a:r>
                        <a:rPr lang="en-GB" sz="1000" b="1" kern="1200">
                          <a:solidFill>
                            <a:schemeClr val="lt1"/>
                          </a:solidFill>
                          <a:latin typeface="+mn-lt"/>
                          <a:ea typeface="+mn-ea"/>
                          <a:cs typeface="+mn-cs"/>
                        </a:rPr>
                        <a:t>Next Action date</a:t>
                      </a:r>
                      <a:endParaRPr lang="en-GB" sz="1000" dirty="0"/>
                    </a:p>
                  </a:txBody>
                  <a:tcPr>
                    <a:solidFill>
                      <a:srgbClr val="3E5AA8"/>
                    </a:solidFill>
                  </a:tcPr>
                </a:tc>
                <a:tc>
                  <a:txBody>
                    <a:bodyPr/>
                    <a:lstStyle/>
                    <a:p>
                      <a:pPr algn="ctr"/>
                      <a:r>
                        <a:rPr lang="en-GB" sz="1000" b="1" kern="1200" dirty="0">
                          <a:solidFill>
                            <a:schemeClr val="lt1"/>
                          </a:solidFill>
                          <a:latin typeface="+mn-lt"/>
                          <a:ea typeface="+mn-ea"/>
                          <a:cs typeface="+mn-cs"/>
                        </a:rPr>
                        <a:t>Release Type</a:t>
                      </a:r>
                      <a:endParaRPr lang="en-GB" sz="1000" dirty="0"/>
                    </a:p>
                  </a:txBody>
                  <a:tcPr>
                    <a:solidFill>
                      <a:srgbClr val="3E5AA8"/>
                    </a:solidFill>
                  </a:tcPr>
                </a:tc>
                <a:tc>
                  <a:txBody>
                    <a:bodyPr/>
                    <a:lstStyle/>
                    <a:p>
                      <a:pPr marL="0" algn="ctr" defTabSz="914400" rtl="0" eaLnBrk="1" latinLnBrk="0" hangingPunct="1"/>
                      <a:r>
                        <a:rPr lang="en-GB" sz="1000" b="1" kern="1200" dirty="0">
                          <a:solidFill>
                            <a:schemeClr val="bg1"/>
                          </a:solidFill>
                          <a:latin typeface="+mn-lt"/>
                          <a:ea typeface="+mn-ea"/>
                          <a:cs typeface="+mn-cs"/>
                        </a:rPr>
                        <a:t>REC Priority</a:t>
                      </a:r>
                    </a:p>
                  </a:txBody>
                  <a:tcPr>
                    <a:solidFill>
                      <a:srgbClr val="3E5AA8"/>
                    </a:solidFill>
                  </a:tcPr>
                </a:tc>
                <a:tc>
                  <a:txBody>
                    <a:bodyPr/>
                    <a:lstStyle/>
                    <a:p>
                      <a:pPr marL="0" algn="ctr" defTabSz="914400" rtl="0" eaLnBrk="1" latinLnBrk="0" hangingPunct="1"/>
                      <a:r>
                        <a:rPr lang="en-GB" sz="950" b="1" kern="1200" dirty="0">
                          <a:solidFill>
                            <a:schemeClr val="lt1"/>
                          </a:solidFill>
                          <a:latin typeface="+mn-lt"/>
                          <a:ea typeface="+mn-ea"/>
                          <a:cs typeface="+mn-cs"/>
                        </a:rPr>
                        <a:t>Attachments</a:t>
                      </a:r>
                    </a:p>
                  </a:txBody>
                  <a:tcPr>
                    <a:solidFill>
                      <a:srgbClr val="3E5AA8"/>
                    </a:solidFill>
                  </a:tcPr>
                </a:tc>
                <a:extLst>
                  <a:ext uri="{0D108BD9-81ED-4DB2-BD59-A6C34878D82A}">
                    <a16:rowId xmlns:a16="http://schemas.microsoft.com/office/drawing/2014/main" val="135677372"/>
                  </a:ext>
                </a:extLst>
              </a:tr>
              <a:tr h="1122304">
                <a:tc>
                  <a:txBody>
                    <a:bodyPr/>
                    <a:lstStyle/>
                    <a:p>
                      <a:r>
                        <a:rPr lang="en-GB" sz="1000" kern="1200" dirty="0">
                          <a:solidFill>
                            <a:srgbClr val="3E5AA8"/>
                          </a:solidFill>
                          <a:latin typeface="+mn-lt"/>
                          <a:ea typeface="+mn-ea"/>
                          <a:cs typeface="+mn-cs"/>
                          <a:hlinkClick r:id="rId3">
                            <a:extLst>
                              <a:ext uri="{A12FA001-AC4F-418D-AE19-62706E023703}">
                                <ahyp:hlinkClr xmlns:ahyp="http://schemas.microsoft.com/office/drawing/2018/hyperlinkcolor" val="tx"/>
                              </a:ext>
                            </a:extLst>
                          </a:hlinkClick>
                        </a:rPr>
                        <a:t>R0074</a:t>
                      </a:r>
                      <a:endParaRPr lang="en-GB" sz="1000" kern="1200" dirty="0">
                        <a:solidFill>
                          <a:srgbClr val="3E5AA8"/>
                        </a:solidFill>
                        <a:latin typeface="+mn-lt"/>
                        <a:ea typeface="+mn-ea"/>
                        <a:cs typeface="+mn-cs"/>
                      </a:endParaRP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Release of Community View Data Items to MEMs in GES</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N/A</a:t>
                      </a:r>
                    </a:p>
                  </a:txBody>
                  <a:tcPr>
                    <a:solidFill>
                      <a:schemeClr val="accent3">
                        <a:lumMod val="20000"/>
                        <a:lumOff val="80000"/>
                      </a:schemeClr>
                    </a:solidFill>
                  </a:tcPr>
                </a:tc>
                <a:tc>
                  <a:txBody>
                    <a:bodyPr/>
                    <a:lstStyle/>
                    <a:p>
                      <a:pPr marL="0" algn="l" defTabSz="914400" rtl="0" eaLnBrk="1" latinLnBrk="0" hangingPunct="1"/>
                      <a:r>
                        <a:rPr lang="en-GB" sz="1000" b="0" i="0" kern="1200" dirty="0">
                          <a:solidFill>
                            <a:srgbClr val="000000"/>
                          </a:solidFill>
                          <a:effectLst/>
                          <a:latin typeface="+mn-lt"/>
                          <a:ea typeface="+mn-ea"/>
                          <a:cs typeface="+mn-cs"/>
                        </a:rPr>
                        <a:t>Xoserve</a:t>
                      </a:r>
                    </a:p>
                  </a:txBody>
                  <a:tcPr>
                    <a:solidFill>
                      <a:schemeClr val="accent3">
                        <a:lumMod val="20000"/>
                        <a:lumOff val="80000"/>
                      </a:schemeClr>
                    </a:solidFill>
                  </a:tcPr>
                </a:tc>
                <a:tc>
                  <a:txBody>
                    <a:bodyPr/>
                    <a:lstStyle/>
                    <a:p>
                      <a:pPr marL="0" algn="l" defTabSz="914400" rtl="0" eaLnBrk="1" latinLnBrk="0" hangingPunct="1"/>
                      <a:r>
                        <a:rPr lang="en-GB" sz="1000" b="0" i="0" kern="1200" dirty="0">
                          <a:solidFill>
                            <a:srgbClr val="000000"/>
                          </a:solidFill>
                          <a:effectLst/>
                          <a:latin typeface="+mn-lt"/>
                          <a:ea typeface="+mn-ea"/>
                          <a:cs typeface="+mn-cs"/>
                        </a:rPr>
                        <a:t>GES</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Approved – awaiting implementation </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27/03/2023 – Change moved to in delivery</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Changes to the DAM – Feb 23</a:t>
                      </a:r>
                    </a:p>
                    <a:p>
                      <a:endParaRPr lang="en-GB" sz="1000" kern="1200" dirty="0">
                        <a:solidFill>
                          <a:srgbClr val="000000"/>
                        </a:solidFill>
                        <a:latin typeface="+mn-lt"/>
                        <a:ea typeface="+mn-ea"/>
                        <a:cs typeface="+mn-cs"/>
                      </a:endParaRPr>
                    </a:p>
                    <a:p>
                      <a:r>
                        <a:rPr lang="en-GB" sz="1000" kern="1200" dirty="0">
                          <a:solidFill>
                            <a:srgbClr val="000000"/>
                          </a:solidFill>
                          <a:latin typeface="+mn-lt"/>
                          <a:ea typeface="+mn-ea"/>
                          <a:cs typeface="+mn-cs"/>
                        </a:rPr>
                        <a:t>Functional Change –  w/c 29/05</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High</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mn-lt"/>
                        <a:ea typeface="+mn-ea"/>
                        <a:cs typeface="+mn-cs"/>
                      </a:endParaRPr>
                    </a:p>
                  </a:txBody>
                  <a:tcPr>
                    <a:solidFill>
                      <a:schemeClr val="accent3">
                        <a:lumMod val="20000"/>
                        <a:lumOff val="80000"/>
                      </a:schemeClr>
                    </a:solidFill>
                  </a:tcPr>
                </a:tc>
                <a:extLst>
                  <a:ext uri="{0D108BD9-81ED-4DB2-BD59-A6C34878D82A}">
                    <a16:rowId xmlns:a16="http://schemas.microsoft.com/office/drawing/2014/main" val="425344984"/>
                  </a:ext>
                </a:extLst>
              </a:tr>
              <a:tr h="517678">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rgbClr val="000000"/>
                          </a:solidFill>
                          <a:latin typeface="+mn-lt"/>
                          <a:ea typeface="+mn-ea"/>
                          <a:cs typeface="+mn-cs"/>
                        </a:rPr>
                        <a:t>This Change was raised to </a:t>
                      </a:r>
                      <a:r>
                        <a:rPr lang="en-US" sz="1000" kern="1200" dirty="0">
                          <a:solidFill>
                            <a:srgbClr val="000000"/>
                          </a:solidFill>
                          <a:latin typeface="+mn-lt"/>
                          <a:ea typeface="+mn-ea"/>
                          <a:cs typeface="+mn-cs"/>
                        </a:rPr>
                        <a:t>enable MEMs to ‘Community View’ access to a limited set of data in the GES, for sites where they are not the appointed MEM. As the GES Provider we are heavily involved in the planning and delivery of this Change.</a:t>
                      </a:r>
                      <a:endParaRPr lang="en-GB" sz="1000" kern="1200" dirty="0">
                        <a:solidFill>
                          <a:srgbClr val="000000"/>
                        </a:solidFill>
                        <a:latin typeface="+mn-lt"/>
                        <a:ea typeface="+mn-ea"/>
                        <a:cs typeface="+mn-cs"/>
                      </a:endParaRPr>
                    </a:p>
                  </a:txBody>
                  <a:tcPr>
                    <a:solidFill>
                      <a:schemeClr val="accent3">
                        <a:lumMod val="20000"/>
                        <a:lumOff val="80000"/>
                      </a:schemeClr>
                    </a:solidFill>
                  </a:tcPr>
                </a:tc>
                <a:tc hMerge="1">
                  <a:txBody>
                    <a:bodyPr/>
                    <a:lstStyle/>
                    <a:p>
                      <a:endParaRPr lang="en-GB" sz="1000" kern="1200" dirty="0">
                        <a:solidFill>
                          <a:srgbClr val="000000"/>
                        </a:solidFill>
                        <a:latin typeface="+mn-lt"/>
                        <a:ea typeface="+mn-ea"/>
                        <a:cs typeface="+mn-cs"/>
                      </a:endParaRPr>
                    </a:p>
                  </a:txBody>
                  <a:tcPr/>
                </a:tc>
                <a:tc hMerge="1">
                  <a:txBody>
                    <a:bodyPr/>
                    <a:lstStyle/>
                    <a:p>
                      <a:endParaRPr lang="en-GB" sz="1000" kern="1200" dirty="0">
                        <a:solidFill>
                          <a:srgbClr val="000000"/>
                        </a:solidFill>
                        <a:latin typeface="+mn-lt"/>
                        <a:ea typeface="+mn-ea"/>
                        <a:cs typeface="+mn-cs"/>
                      </a:endParaRPr>
                    </a:p>
                  </a:txBody>
                  <a:tcPr/>
                </a:tc>
                <a:tc hMerge="1">
                  <a:txBody>
                    <a:bodyPr/>
                    <a:lstStyle/>
                    <a:p>
                      <a:pPr marL="0" algn="l" defTabSz="914400" rtl="0" eaLnBrk="1" latinLnBrk="0" hangingPunct="1"/>
                      <a:endParaRPr lang="en-GB" sz="1000" b="0" i="0" kern="1200">
                        <a:solidFill>
                          <a:srgbClr val="000000"/>
                        </a:solidFill>
                        <a:effectLst/>
                        <a:latin typeface="+mn-lt"/>
                        <a:ea typeface="+mn-ea"/>
                        <a:cs typeface="+mn-cs"/>
                      </a:endParaRPr>
                    </a:p>
                  </a:txBody>
                  <a:tcPr/>
                </a:tc>
                <a:tc hMerge="1">
                  <a:txBody>
                    <a:bodyPr/>
                    <a:lstStyle/>
                    <a:p>
                      <a:pPr marL="0" algn="l" defTabSz="914400" rtl="0" eaLnBrk="1" latinLnBrk="0" hangingPunct="1"/>
                      <a:endParaRPr lang="en-GB" sz="1000" b="0" i="0" kern="1200">
                        <a:solidFill>
                          <a:srgbClr val="000000"/>
                        </a:solidFill>
                        <a:effectLst/>
                        <a:latin typeface="+mn-lt"/>
                        <a:ea typeface="+mn-ea"/>
                        <a:cs typeface="+mn-cs"/>
                      </a:endParaRPr>
                    </a:p>
                  </a:txBody>
                  <a:tcPr/>
                </a:tc>
                <a:tc hMerge="1">
                  <a:txBody>
                    <a:bodyPr/>
                    <a:lstStyle/>
                    <a:p>
                      <a:endParaRPr lang="en-GB"/>
                    </a:p>
                  </a:txBody>
                  <a:tcPr/>
                </a:tc>
                <a:tc hMerge="1">
                  <a:txBody>
                    <a:bodyPr/>
                    <a:lstStyle/>
                    <a:p>
                      <a:endParaRPr lang="en-GB"/>
                    </a:p>
                  </a:txBody>
                  <a:tcPr/>
                </a:tc>
                <a:tc hMerge="1">
                  <a:txBody>
                    <a:bodyPr/>
                    <a:lstStyle/>
                    <a:p>
                      <a:endParaRPr lang="en-GB" sz="1000" kern="1200" dirty="0">
                        <a:solidFill>
                          <a:srgbClr val="FF0000"/>
                        </a:solidFill>
                        <a:latin typeface="+mn-lt"/>
                        <a:ea typeface="+mn-ea"/>
                        <a:cs typeface="+mn-cs"/>
                      </a:endParaRPr>
                    </a:p>
                  </a:txBody>
                  <a:tcPr/>
                </a:tc>
                <a:tc hMerge="1">
                  <a:txBody>
                    <a:bodyPr/>
                    <a:lstStyle/>
                    <a:p>
                      <a:endParaRPr lang="en-GB" sz="1000" kern="1200" dirty="0">
                        <a:solidFill>
                          <a:srgbClr val="000000"/>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mn-lt"/>
                        <a:ea typeface="+mn-ea"/>
                        <a:cs typeface="+mn-cs"/>
                      </a:endParaRPr>
                    </a:p>
                  </a:txBody>
                  <a:tcPr/>
                </a:tc>
                <a:extLst>
                  <a:ext uri="{0D108BD9-81ED-4DB2-BD59-A6C34878D82A}">
                    <a16:rowId xmlns:a16="http://schemas.microsoft.com/office/drawing/2014/main" val="4249900050"/>
                  </a:ext>
                </a:extLst>
              </a:tr>
              <a:tr h="656145">
                <a:tc>
                  <a:txBody>
                    <a:bodyPr/>
                    <a:lstStyle/>
                    <a:p>
                      <a:r>
                        <a:rPr lang="en-GB" sz="1000" kern="1200" dirty="0">
                          <a:solidFill>
                            <a:srgbClr val="3E5AA8"/>
                          </a:solidFill>
                          <a:latin typeface="+mn-lt"/>
                          <a:ea typeface="+mn-ea"/>
                          <a:cs typeface="+mn-cs"/>
                          <a:hlinkClick r:id="rId4">
                            <a:extLst>
                              <a:ext uri="{A12FA001-AC4F-418D-AE19-62706E023703}">
                                <ahyp:hlinkClr xmlns:ahyp="http://schemas.microsoft.com/office/drawing/2018/hyperlinkcolor" val="tx"/>
                              </a:ext>
                            </a:extLst>
                          </a:hlinkClick>
                        </a:rPr>
                        <a:t>R0088</a:t>
                      </a:r>
                      <a:endParaRPr lang="en-GB" sz="1000" kern="1200" dirty="0">
                        <a:solidFill>
                          <a:srgbClr val="3E5AA8"/>
                        </a:solidFill>
                        <a:latin typeface="+mn-lt"/>
                        <a:ea typeface="+mn-ea"/>
                        <a:cs typeface="+mn-cs"/>
                      </a:endParaRPr>
                    </a:p>
                  </a:txBody>
                  <a:tcPr>
                    <a:solidFill>
                      <a:schemeClr val="accent3">
                        <a:lumMod val="20000"/>
                        <a:lumOff val="80000"/>
                      </a:schemeClr>
                    </a:solidFill>
                  </a:tcPr>
                </a:tc>
                <a:tc>
                  <a:txBody>
                    <a:bodyPr/>
                    <a:lstStyle/>
                    <a:p>
                      <a:pPr marL="0" algn="l" defTabSz="914400" rtl="0" eaLnBrk="1" latinLnBrk="0" hangingPunct="1"/>
                      <a:r>
                        <a:rPr lang="en-US" sz="1000" kern="1200" dirty="0">
                          <a:solidFill>
                            <a:srgbClr val="000000"/>
                          </a:solidFill>
                          <a:latin typeface="+mn-lt"/>
                          <a:ea typeface="+mn-ea"/>
                          <a:cs typeface="+mn-cs"/>
                        </a:rPr>
                        <a:t>Make Shipper </a:t>
                      </a:r>
                      <a:r>
                        <a:rPr lang="en-US" sz="1000" kern="1200" dirty="0" err="1">
                          <a:solidFill>
                            <a:srgbClr val="000000"/>
                          </a:solidFill>
                          <a:latin typeface="+mn-lt"/>
                          <a:ea typeface="+mn-ea"/>
                          <a:cs typeface="+mn-cs"/>
                        </a:rPr>
                        <a:t>NExA</a:t>
                      </a:r>
                      <a:r>
                        <a:rPr lang="en-US" sz="1000" kern="1200" dirty="0">
                          <a:solidFill>
                            <a:srgbClr val="000000"/>
                          </a:solidFill>
                          <a:latin typeface="+mn-lt"/>
                          <a:ea typeface="+mn-ea"/>
                          <a:cs typeface="+mn-cs"/>
                        </a:rPr>
                        <a:t> values available on the GES portal</a:t>
                      </a:r>
                      <a:endParaRPr lang="en-GB" sz="1000" kern="1200" dirty="0">
                        <a:solidFill>
                          <a:srgbClr val="000000"/>
                        </a:solidFill>
                        <a:latin typeface="+mn-lt"/>
                        <a:ea typeface="+mn-ea"/>
                        <a:cs typeface="+mn-cs"/>
                      </a:endParaRP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E5AA8"/>
                          </a:solidFill>
                          <a:effectLst/>
                          <a:uLnTx/>
                          <a:uFillTx/>
                          <a:latin typeface="+mn-lt"/>
                          <a:ea typeface="+mn-ea"/>
                          <a:cs typeface="+mn-cs"/>
                          <a:hlinkClick r:id="rId5">
                            <a:extLst>
                              <a:ext uri="{A12FA001-AC4F-418D-AE19-62706E023703}">
                                <ahyp:hlinkClr xmlns:ahyp="http://schemas.microsoft.com/office/drawing/2018/hyperlinkcolor" val="tx"/>
                              </a:ext>
                            </a:extLst>
                          </a:hlinkClick>
                        </a:rPr>
                        <a:t>XRN 5186</a:t>
                      </a:r>
                      <a:endParaRPr kumimoji="0" lang="en-GB" sz="1000" b="0" i="0" u="none" strike="noStrike" kern="1200" cap="none" spc="0" normalizeH="0" baseline="0" noProof="0" dirty="0">
                        <a:ln>
                          <a:noFill/>
                        </a:ln>
                        <a:solidFill>
                          <a:srgbClr val="3E5AA8"/>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MOD 0701</a:t>
                      </a:r>
                    </a:p>
                  </a:txBody>
                  <a:tcPr>
                    <a:solidFill>
                      <a:schemeClr val="accent3">
                        <a:lumMod val="20000"/>
                        <a:lumOff val="80000"/>
                      </a:schemeClr>
                    </a:solidFill>
                  </a:tcPr>
                </a:tc>
                <a:tc>
                  <a:txBody>
                    <a:bodyPr/>
                    <a:lstStyle/>
                    <a:p>
                      <a:r>
                        <a:rPr lang="en-GB" sz="1000" b="0" kern="1200" dirty="0">
                          <a:solidFill>
                            <a:srgbClr val="000000"/>
                          </a:solidFill>
                          <a:latin typeface="+mn-lt"/>
                          <a:ea typeface="+mn-ea"/>
                          <a:cs typeface="+mn-cs"/>
                        </a:rPr>
                        <a:t>Xoserve</a:t>
                      </a:r>
                    </a:p>
                  </a:txBody>
                  <a:tcPr>
                    <a:solidFill>
                      <a:schemeClr val="accent3">
                        <a:lumMod val="20000"/>
                        <a:lumOff val="80000"/>
                      </a:schemeClr>
                    </a:solidFill>
                  </a:tcPr>
                </a:tc>
                <a:tc>
                  <a:txBody>
                    <a:bodyPr/>
                    <a:lstStyle/>
                    <a:p>
                      <a:r>
                        <a:rPr lang="en-GB" sz="1000" b="0" kern="1200" dirty="0">
                          <a:solidFill>
                            <a:srgbClr val="000000"/>
                          </a:solidFill>
                          <a:latin typeface="+mn-lt"/>
                          <a:ea typeface="+mn-ea"/>
                          <a:cs typeface="+mn-cs"/>
                        </a:rPr>
                        <a:t>XRN</a:t>
                      </a:r>
                    </a:p>
                    <a:p>
                      <a:r>
                        <a:rPr lang="en-GB" sz="1000" b="0" kern="1200" dirty="0">
                          <a:solidFill>
                            <a:srgbClr val="000000"/>
                          </a:solidFill>
                          <a:latin typeface="+mn-lt"/>
                          <a:ea typeface="+mn-ea"/>
                          <a:cs typeface="+mn-cs"/>
                        </a:rPr>
                        <a:t>5186</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rgbClr val="000000"/>
                          </a:solidFill>
                          <a:latin typeface="+mn-lt"/>
                          <a:ea typeface="+mn-ea"/>
                          <a:cs typeface="+mn-cs"/>
                        </a:rPr>
                        <a:t>Party Impact Assessment </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05/05/2023 – Party Impact Assessments triggered (Xoserve IA provided on 24/04)</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Major, </a:t>
                      </a:r>
                    </a:p>
                    <a:p>
                      <a:r>
                        <a:rPr lang="en-GB" sz="1000" kern="1200" dirty="0">
                          <a:solidFill>
                            <a:srgbClr val="000000"/>
                          </a:solidFill>
                          <a:latin typeface="+mn-lt"/>
                          <a:ea typeface="+mn-ea"/>
                          <a:cs typeface="+mn-cs"/>
                        </a:rPr>
                        <a:t>November 23</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Medium</a:t>
                      </a:r>
                    </a:p>
                  </a:txBody>
                  <a:tcPr>
                    <a:solidFill>
                      <a:schemeClr val="accent3">
                        <a:lumMod val="20000"/>
                        <a:lumOff val="80000"/>
                      </a:schemeClr>
                    </a:solidFill>
                  </a:tcPr>
                </a:tc>
                <a:tc>
                  <a:txBody>
                    <a:bodyPr/>
                    <a:lstStyle/>
                    <a:p>
                      <a:endParaRPr lang="en-GB" sz="1000" kern="1200" dirty="0">
                        <a:solidFill>
                          <a:srgbClr val="000000"/>
                        </a:solidFill>
                        <a:latin typeface="+mn-lt"/>
                        <a:ea typeface="+mn-ea"/>
                        <a:cs typeface="+mn-cs"/>
                      </a:endParaRPr>
                    </a:p>
                  </a:txBody>
                  <a:tcPr>
                    <a:solidFill>
                      <a:schemeClr val="accent3">
                        <a:lumMod val="20000"/>
                        <a:lumOff val="80000"/>
                      </a:schemeClr>
                    </a:solidFill>
                  </a:tcPr>
                </a:tc>
                <a:extLst>
                  <a:ext uri="{0D108BD9-81ED-4DB2-BD59-A6C34878D82A}">
                    <a16:rowId xmlns:a16="http://schemas.microsoft.com/office/drawing/2014/main" val="2340483921"/>
                  </a:ext>
                </a:extLst>
              </a:tr>
              <a:tr h="656145">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rgbClr val="000000"/>
                          </a:solidFill>
                          <a:latin typeface="+mn-lt"/>
                          <a:ea typeface="+mn-ea"/>
                          <a:cs typeface="+mn-cs"/>
                        </a:rPr>
                        <a:t>XRN 5186 - </a:t>
                      </a:r>
                      <a:r>
                        <a:rPr lang="en-US" sz="1000" kern="1200" dirty="0">
                          <a:solidFill>
                            <a:srgbClr val="000000"/>
                          </a:solidFill>
                          <a:latin typeface="+mn-lt"/>
                          <a:ea typeface="+mn-ea"/>
                          <a:cs typeface="+mn-cs"/>
                        </a:rPr>
                        <a:t>Modification 0701: Aligning Capacity booking under the UNC and arrangements set out in relevant </a:t>
                      </a:r>
                      <a:r>
                        <a:rPr lang="en-US" sz="1000" kern="1200" dirty="0" err="1">
                          <a:solidFill>
                            <a:srgbClr val="000000"/>
                          </a:solidFill>
                          <a:latin typeface="+mn-lt"/>
                          <a:ea typeface="+mn-ea"/>
                          <a:cs typeface="+mn-cs"/>
                        </a:rPr>
                        <a:t>NExAs</a:t>
                      </a:r>
                      <a:r>
                        <a:rPr lang="en-US" sz="1000" kern="1200" dirty="0">
                          <a:solidFill>
                            <a:srgbClr val="000000"/>
                          </a:solidFill>
                          <a:latin typeface="+mn-lt"/>
                          <a:ea typeface="+mn-ea"/>
                          <a:cs typeface="+mn-cs"/>
                        </a:rPr>
                        <a:t> makes additional information available to GES Users which require reflection in the REC. Although all of the technical change has already been developed.</a:t>
                      </a:r>
                    </a:p>
                  </a:txBody>
                  <a:tcPr>
                    <a:solidFill>
                      <a:schemeClr val="accent3">
                        <a:lumMod val="20000"/>
                        <a:lumOff val="80000"/>
                      </a:schemeClr>
                    </a:solidFill>
                  </a:tcPr>
                </a:tc>
                <a:tc hMerge="1">
                  <a:txBody>
                    <a:bodyPr/>
                    <a:lstStyle/>
                    <a:p>
                      <a:pPr marL="0" algn="l" defTabSz="914400" rtl="0" eaLnBrk="1" latinLnBrk="0" hangingPunct="1"/>
                      <a:endParaRPr lang="en-GB" sz="900" kern="1200">
                        <a:solidFill>
                          <a:schemeClr val="dk1"/>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n-lt"/>
                        <a:ea typeface="+mn-ea"/>
                        <a:cs typeface="+mn-cs"/>
                      </a:endParaRPr>
                    </a:p>
                  </a:txBody>
                  <a:tcPr/>
                </a:tc>
                <a:tc hMerge="1">
                  <a:txBody>
                    <a:bodyPr/>
                    <a:lstStyle/>
                    <a:p>
                      <a:endParaRPr lang="en-GB" sz="900" b="0" kern="1200">
                        <a:solidFill>
                          <a:schemeClr val="dk1"/>
                        </a:solidFill>
                        <a:latin typeface="+mn-lt"/>
                        <a:ea typeface="+mn-ea"/>
                        <a:cs typeface="+mn-cs"/>
                      </a:endParaRPr>
                    </a:p>
                  </a:txBody>
                  <a:tcPr/>
                </a:tc>
                <a:tc hMerge="1">
                  <a:txBody>
                    <a:bodyPr/>
                    <a:lstStyle/>
                    <a:p>
                      <a:endParaRPr lang="en-GB" sz="900" b="0" kern="1200">
                        <a:solidFill>
                          <a:schemeClr val="dk1"/>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kern="1200">
                        <a:solidFill>
                          <a:schemeClr val="dk1"/>
                        </a:solidFill>
                        <a:latin typeface="+mn-lt"/>
                        <a:ea typeface="+mn-ea"/>
                        <a:cs typeface="+mn-cs"/>
                      </a:endParaRPr>
                    </a:p>
                  </a:txBody>
                  <a:tcPr/>
                </a:tc>
                <a:tc hMerge="1">
                  <a:txBody>
                    <a:bodyPr/>
                    <a:lstStyle/>
                    <a:p>
                      <a:endParaRPr lang="en-GB" sz="900" kern="1200">
                        <a:solidFill>
                          <a:schemeClr val="dk1"/>
                        </a:solidFill>
                        <a:latin typeface="+mn-lt"/>
                        <a:ea typeface="+mn-ea"/>
                        <a:cs typeface="+mn-cs"/>
                      </a:endParaRPr>
                    </a:p>
                  </a:txBody>
                  <a:tcPr/>
                </a:tc>
                <a:tc hMerge="1">
                  <a:txBody>
                    <a:bodyPr/>
                    <a:lstStyle/>
                    <a:p>
                      <a:endParaRPr lang="en-GB" sz="900" kern="1200">
                        <a:solidFill>
                          <a:schemeClr val="dk1"/>
                        </a:solidFill>
                        <a:latin typeface="+mn-lt"/>
                        <a:ea typeface="+mn-ea"/>
                        <a:cs typeface="+mn-cs"/>
                      </a:endParaRPr>
                    </a:p>
                  </a:txBody>
                  <a:tcPr/>
                </a:tc>
                <a:tc hMerge="1">
                  <a:txBody>
                    <a:bodyPr/>
                    <a:lstStyle/>
                    <a:p>
                      <a:endParaRPr lang="en-GB" sz="900" kern="1200">
                        <a:solidFill>
                          <a:schemeClr val="dk1"/>
                        </a:solidFill>
                        <a:latin typeface="+mn-lt"/>
                        <a:ea typeface="+mn-ea"/>
                        <a:cs typeface="+mn-cs"/>
                      </a:endParaRPr>
                    </a:p>
                  </a:txBody>
                  <a:tcPr/>
                </a:tc>
                <a:tc hMerge="1">
                  <a:txBody>
                    <a:bodyPr/>
                    <a:lstStyle/>
                    <a:p>
                      <a:endParaRPr lang="en-GB" sz="900" kern="1200" dirty="0">
                        <a:solidFill>
                          <a:schemeClr val="dk1"/>
                        </a:solidFill>
                        <a:latin typeface="+mn-lt"/>
                        <a:ea typeface="+mn-ea"/>
                        <a:cs typeface="+mn-cs"/>
                      </a:endParaRPr>
                    </a:p>
                  </a:txBody>
                  <a:tcPr/>
                </a:tc>
                <a:extLst>
                  <a:ext uri="{0D108BD9-81ED-4DB2-BD59-A6C34878D82A}">
                    <a16:rowId xmlns:a16="http://schemas.microsoft.com/office/drawing/2014/main" val="261227980"/>
                  </a:ext>
                </a:extLst>
              </a:tr>
            </a:tbl>
          </a:graphicData>
        </a:graphic>
      </p:graphicFrame>
      <p:grpSp>
        <p:nvGrpSpPr>
          <p:cNvPr id="5" name="Group 4">
            <a:extLst>
              <a:ext uri="{FF2B5EF4-FFF2-40B4-BE49-F238E27FC236}">
                <a16:creationId xmlns:a16="http://schemas.microsoft.com/office/drawing/2014/main" id="{696EB432-D004-FD1E-7353-C5E5B62A8E8B}"/>
              </a:ext>
            </a:extLst>
          </p:cNvPr>
          <p:cNvGrpSpPr/>
          <p:nvPr/>
        </p:nvGrpSpPr>
        <p:grpSpPr>
          <a:xfrm>
            <a:off x="111420" y="4357022"/>
            <a:ext cx="3450505" cy="475676"/>
            <a:chOff x="188250" y="4480964"/>
            <a:chExt cx="3450505" cy="475676"/>
          </a:xfrm>
        </p:grpSpPr>
        <p:grpSp>
          <p:nvGrpSpPr>
            <p:cNvPr id="6" name="Group 5">
              <a:extLst>
                <a:ext uri="{FF2B5EF4-FFF2-40B4-BE49-F238E27FC236}">
                  <a16:creationId xmlns:a16="http://schemas.microsoft.com/office/drawing/2014/main" id="{10A1E4E4-ADFD-4105-36BA-4B06D7BEE5A0}"/>
                </a:ext>
              </a:extLst>
            </p:cNvPr>
            <p:cNvGrpSpPr/>
            <p:nvPr/>
          </p:nvGrpSpPr>
          <p:grpSpPr>
            <a:xfrm>
              <a:off x="188250" y="4480964"/>
              <a:ext cx="2377134" cy="475676"/>
              <a:chOff x="66502" y="4450261"/>
              <a:chExt cx="2377134" cy="475676"/>
            </a:xfrm>
          </p:grpSpPr>
          <p:grpSp>
            <p:nvGrpSpPr>
              <p:cNvPr id="9" name="Group 8">
                <a:extLst>
                  <a:ext uri="{FF2B5EF4-FFF2-40B4-BE49-F238E27FC236}">
                    <a16:creationId xmlns:a16="http://schemas.microsoft.com/office/drawing/2014/main" id="{528A163E-AE65-0C0B-FC4F-8A571D8F20CF}"/>
                  </a:ext>
                </a:extLst>
              </p:cNvPr>
              <p:cNvGrpSpPr/>
              <p:nvPr/>
            </p:nvGrpSpPr>
            <p:grpSpPr>
              <a:xfrm>
                <a:off x="66502" y="4450261"/>
                <a:ext cx="1577167" cy="475676"/>
                <a:chOff x="0" y="4426024"/>
                <a:chExt cx="1577167" cy="475676"/>
              </a:xfrm>
            </p:grpSpPr>
            <p:grpSp>
              <p:nvGrpSpPr>
                <p:cNvPr id="23" name="Group 22">
                  <a:extLst>
                    <a:ext uri="{FF2B5EF4-FFF2-40B4-BE49-F238E27FC236}">
                      <a16:creationId xmlns:a16="http://schemas.microsoft.com/office/drawing/2014/main" id="{1D27697B-D8E3-634A-E0C0-6486BA4EE475}"/>
                    </a:ext>
                  </a:extLst>
                </p:cNvPr>
                <p:cNvGrpSpPr/>
                <p:nvPr/>
              </p:nvGrpSpPr>
              <p:grpSpPr>
                <a:xfrm>
                  <a:off x="0" y="4650688"/>
                  <a:ext cx="1577167" cy="251012"/>
                  <a:chOff x="233082" y="4628585"/>
                  <a:chExt cx="1577167" cy="251012"/>
                </a:xfrm>
              </p:grpSpPr>
              <p:sp>
                <p:nvSpPr>
                  <p:cNvPr id="25" name="Rectangle 24">
                    <a:extLst>
                      <a:ext uri="{FF2B5EF4-FFF2-40B4-BE49-F238E27FC236}">
                        <a16:creationId xmlns:a16="http://schemas.microsoft.com/office/drawing/2014/main" id="{B956B324-FD0F-9DA5-FE88-8ECFBDBBD758}"/>
                      </a:ext>
                    </a:extLst>
                  </p:cNvPr>
                  <p:cNvSpPr/>
                  <p:nvPr/>
                </p:nvSpPr>
                <p:spPr>
                  <a:xfrm>
                    <a:off x="233082" y="4628585"/>
                    <a:ext cx="250701" cy="251012"/>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9F0A5DDD-7E69-845C-B5C4-1AFC9C7771B4}"/>
                      </a:ext>
                    </a:extLst>
                  </p:cNvPr>
                  <p:cNvSpPr txBox="1"/>
                  <p:nvPr/>
                </p:nvSpPr>
                <p:spPr>
                  <a:xfrm>
                    <a:off x="483783" y="4646369"/>
                    <a:ext cx="1326466" cy="215444"/>
                  </a:xfrm>
                  <a:prstGeom prst="rect">
                    <a:avLst/>
                  </a:prstGeom>
                  <a:noFill/>
                </p:spPr>
                <p:txBody>
                  <a:bodyPr wrap="square" rtlCol="0">
                    <a:spAutoFit/>
                  </a:bodyPr>
                  <a:lstStyle/>
                  <a:p>
                    <a:r>
                      <a:rPr lang="en-GB" sz="800" dirty="0"/>
                      <a:t>Currently working on</a:t>
                    </a:r>
                  </a:p>
                </p:txBody>
              </p:sp>
            </p:grpSp>
            <p:sp>
              <p:nvSpPr>
                <p:cNvPr id="24" name="TextBox 23">
                  <a:extLst>
                    <a:ext uri="{FF2B5EF4-FFF2-40B4-BE49-F238E27FC236}">
                      <a16:creationId xmlns:a16="http://schemas.microsoft.com/office/drawing/2014/main" id="{CDA0F6F7-6445-A767-FA71-78BCAA34B071}"/>
                    </a:ext>
                  </a:extLst>
                </p:cNvPr>
                <p:cNvSpPr txBox="1"/>
                <p:nvPr/>
              </p:nvSpPr>
              <p:spPr>
                <a:xfrm>
                  <a:off x="0" y="4426024"/>
                  <a:ext cx="806823" cy="230832"/>
                </a:xfrm>
                <a:prstGeom prst="rect">
                  <a:avLst/>
                </a:prstGeom>
                <a:noFill/>
              </p:spPr>
              <p:txBody>
                <a:bodyPr wrap="square" rtlCol="0">
                  <a:spAutoFit/>
                </a:bodyPr>
                <a:lstStyle/>
                <a:p>
                  <a:r>
                    <a:rPr lang="en-GB" sz="900" b="1"/>
                    <a:t>Key:</a:t>
                  </a:r>
                </a:p>
              </p:txBody>
            </p:sp>
          </p:grpSp>
          <p:sp>
            <p:nvSpPr>
              <p:cNvPr id="11" name="Rectangle 10">
                <a:extLst>
                  <a:ext uri="{FF2B5EF4-FFF2-40B4-BE49-F238E27FC236}">
                    <a16:creationId xmlns:a16="http://schemas.microsoft.com/office/drawing/2014/main" id="{93D0EC67-8ACE-36D3-708B-0787DF1026E1}"/>
                  </a:ext>
                </a:extLst>
              </p:cNvPr>
              <p:cNvSpPr/>
              <p:nvPr/>
            </p:nvSpPr>
            <p:spPr>
              <a:xfrm>
                <a:off x="1468967" y="4674925"/>
                <a:ext cx="250701" cy="251012"/>
              </a:xfrm>
              <a:prstGeom prst="rect">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8DF741C7-7F41-1A9B-75A4-82D897E7CB8D}"/>
                  </a:ext>
                </a:extLst>
              </p:cNvPr>
              <p:cNvSpPr txBox="1"/>
              <p:nvPr/>
            </p:nvSpPr>
            <p:spPr>
              <a:xfrm>
                <a:off x="1719668" y="4693017"/>
                <a:ext cx="723968" cy="215444"/>
              </a:xfrm>
              <a:prstGeom prst="rect">
                <a:avLst/>
              </a:prstGeom>
              <a:noFill/>
            </p:spPr>
            <p:txBody>
              <a:bodyPr wrap="square" rtlCol="0">
                <a:spAutoFit/>
              </a:bodyPr>
              <a:lstStyle/>
              <a:p>
                <a:r>
                  <a:rPr lang="en-GB" sz="800" dirty="0"/>
                  <a:t>Upcoming</a:t>
                </a:r>
              </a:p>
            </p:txBody>
          </p:sp>
        </p:grpSp>
        <p:sp>
          <p:nvSpPr>
            <p:cNvPr id="7" name="Rectangle 6">
              <a:extLst>
                <a:ext uri="{FF2B5EF4-FFF2-40B4-BE49-F238E27FC236}">
                  <a16:creationId xmlns:a16="http://schemas.microsoft.com/office/drawing/2014/main" id="{51C3D889-8779-7508-CEAC-EEECC79F0AC0}"/>
                </a:ext>
              </a:extLst>
            </p:cNvPr>
            <p:cNvSpPr/>
            <p:nvPr/>
          </p:nvSpPr>
          <p:spPr>
            <a:xfrm>
              <a:off x="2614735" y="4705628"/>
              <a:ext cx="250701" cy="251012"/>
            </a:xfrm>
            <a:prstGeom prst="rect">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2A20DDB-4D0E-8500-07CA-CD80C67CF465}"/>
                </a:ext>
              </a:extLst>
            </p:cNvPr>
            <p:cNvSpPr txBox="1"/>
            <p:nvPr/>
          </p:nvSpPr>
          <p:spPr>
            <a:xfrm>
              <a:off x="2914787" y="4723412"/>
              <a:ext cx="723968" cy="215444"/>
            </a:xfrm>
            <a:prstGeom prst="rect">
              <a:avLst/>
            </a:prstGeom>
            <a:noFill/>
          </p:spPr>
          <p:txBody>
            <a:bodyPr wrap="square" rtlCol="0">
              <a:spAutoFit/>
            </a:bodyPr>
            <a:lstStyle/>
            <a:p>
              <a:r>
                <a:rPr lang="en-GB" sz="800" dirty="0"/>
                <a:t>Monitoring</a:t>
              </a:r>
            </a:p>
          </p:txBody>
        </p:sp>
      </p:grpSp>
      <p:graphicFrame>
        <p:nvGraphicFramePr>
          <p:cNvPr id="3" name="Object 2">
            <a:extLst>
              <a:ext uri="{FF2B5EF4-FFF2-40B4-BE49-F238E27FC236}">
                <a16:creationId xmlns:a16="http://schemas.microsoft.com/office/drawing/2014/main" id="{52C1C5E7-5E46-4E6C-5616-3884B861FE2D}"/>
              </a:ext>
            </a:extLst>
          </p:cNvPr>
          <p:cNvGraphicFramePr>
            <a:graphicFrameLocks noChangeAspect="1"/>
          </p:cNvGraphicFramePr>
          <p:nvPr>
            <p:extLst>
              <p:ext uri="{D42A27DB-BD31-4B8C-83A1-F6EECF244321}">
                <p14:modId xmlns:p14="http://schemas.microsoft.com/office/powerpoint/2010/main" val="3887575573"/>
              </p:ext>
            </p:extLst>
          </p:nvPr>
        </p:nvGraphicFramePr>
        <p:xfrm>
          <a:off x="8111648" y="834922"/>
          <a:ext cx="896878" cy="790997"/>
        </p:xfrm>
        <a:graphic>
          <a:graphicData uri="http://schemas.openxmlformats.org/presentationml/2006/ole">
            <mc:AlternateContent xmlns:mc="http://schemas.openxmlformats.org/markup-compatibility/2006">
              <mc:Choice xmlns:v="urn:schemas-microsoft-com:vml" Requires="v">
                <p:oleObj name="Document" showAsIcon="1" r:id="rId6" imgW="914400" imgH="806400" progId="Word.Document.12">
                  <p:embed/>
                </p:oleObj>
              </mc:Choice>
              <mc:Fallback>
                <p:oleObj name="Document" showAsIcon="1" r:id="rId6" imgW="914400" imgH="806400" progId="Word.Document.12">
                  <p:embed/>
                  <p:pic>
                    <p:nvPicPr>
                      <p:cNvPr id="3" name="Object 2">
                        <a:extLst>
                          <a:ext uri="{FF2B5EF4-FFF2-40B4-BE49-F238E27FC236}">
                            <a16:creationId xmlns:a16="http://schemas.microsoft.com/office/drawing/2014/main" id="{52C1C5E7-5E46-4E6C-5616-3884B861FE2D}"/>
                          </a:ext>
                        </a:extLst>
                      </p:cNvPr>
                      <p:cNvPicPr/>
                      <p:nvPr/>
                    </p:nvPicPr>
                    <p:blipFill>
                      <a:blip r:embed="rId7"/>
                      <a:stretch>
                        <a:fillRect/>
                      </a:stretch>
                    </p:blipFill>
                    <p:spPr>
                      <a:xfrm>
                        <a:off x="8111648" y="834922"/>
                        <a:ext cx="896878" cy="790997"/>
                      </a:xfrm>
                      <a:prstGeom prst="rect">
                        <a:avLst/>
                      </a:prstGeom>
                    </p:spPr>
                  </p:pic>
                </p:oleObj>
              </mc:Fallback>
            </mc:AlternateContent>
          </a:graphicData>
        </a:graphic>
      </p:graphicFrame>
    </p:spTree>
    <p:extLst>
      <p:ext uri="{BB962C8B-B14F-4D97-AF65-F5344CB8AC3E}">
        <p14:creationId xmlns:p14="http://schemas.microsoft.com/office/powerpoint/2010/main" val="3442323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CD16D18-8AA7-4A8A-B537-7FD016093441}"/>
              </a:ext>
            </a:extLst>
          </p:cNvPr>
          <p:cNvGraphicFramePr>
            <a:graphicFrameLocks noGrp="1"/>
          </p:cNvGraphicFramePr>
          <p:nvPr>
            <p:extLst>
              <p:ext uri="{D42A27DB-BD31-4B8C-83A1-F6EECF244321}">
                <p14:modId xmlns:p14="http://schemas.microsoft.com/office/powerpoint/2010/main" val="2896622668"/>
              </p:ext>
            </p:extLst>
          </p:nvPr>
        </p:nvGraphicFramePr>
        <p:xfrm>
          <a:off x="111419" y="680155"/>
          <a:ext cx="8921160" cy="3259747"/>
        </p:xfrm>
        <a:graphic>
          <a:graphicData uri="http://schemas.openxmlformats.org/drawingml/2006/table">
            <a:tbl>
              <a:tblPr firstRow="1" bandRow="1">
                <a:tableStyleId>{5C22544A-7EE6-4342-B048-85BDC9FD1C3A}</a:tableStyleId>
              </a:tblPr>
              <a:tblGrid>
                <a:gridCol w="716165">
                  <a:extLst>
                    <a:ext uri="{9D8B030D-6E8A-4147-A177-3AD203B41FA5}">
                      <a16:colId xmlns:a16="http://schemas.microsoft.com/office/drawing/2014/main" val="4027058344"/>
                    </a:ext>
                  </a:extLst>
                </a:gridCol>
                <a:gridCol w="1408470">
                  <a:extLst>
                    <a:ext uri="{9D8B030D-6E8A-4147-A177-3AD203B41FA5}">
                      <a16:colId xmlns:a16="http://schemas.microsoft.com/office/drawing/2014/main" val="505693301"/>
                    </a:ext>
                  </a:extLst>
                </a:gridCol>
                <a:gridCol w="514830">
                  <a:extLst>
                    <a:ext uri="{9D8B030D-6E8A-4147-A177-3AD203B41FA5}">
                      <a16:colId xmlns:a16="http://schemas.microsoft.com/office/drawing/2014/main" val="3779861357"/>
                    </a:ext>
                  </a:extLst>
                </a:gridCol>
                <a:gridCol w="744670">
                  <a:extLst>
                    <a:ext uri="{9D8B030D-6E8A-4147-A177-3AD203B41FA5}">
                      <a16:colId xmlns:a16="http://schemas.microsoft.com/office/drawing/2014/main" val="2574131077"/>
                    </a:ext>
                  </a:extLst>
                </a:gridCol>
                <a:gridCol w="682907">
                  <a:extLst>
                    <a:ext uri="{9D8B030D-6E8A-4147-A177-3AD203B41FA5}">
                      <a16:colId xmlns:a16="http://schemas.microsoft.com/office/drawing/2014/main" val="1331661363"/>
                    </a:ext>
                  </a:extLst>
                </a:gridCol>
                <a:gridCol w="1030147">
                  <a:extLst>
                    <a:ext uri="{9D8B030D-6E8A-4147-A177-3AD203B41FA5}">
                      <a16:colId xmlns:a16="http://schemas.microsoft.com/office/drawing/2014/main" val="3255583653"/>
                    </a:ext>
                  </a:extLst>
                </a:gridCol>
                <a:gridCol w="1469984">
                  <a:extLst>
                    <a:ext uri="{9D8B030D-6E8A-4147-A177-3AD203B41FA5}">
                      <a16:colId xmlns:a16="http://schemas.microsoft.com/office/drawing/2014/main" val="1493277682"/>
                    </a:ext>
                  </a:extLst>
                </a:gridCol>
                <a:gridCol w="833378">
                  <a:extLst>
                    <a:ext uri="{9D8B030D-6E8A-4147-A177-3AD203B41FA5}">
                      <a16:colId xmlns:a16="http://schemas.microsoft.com/office/drawing/2014/main" val="2058559583"/>
                    </a:ext>
                  </a:extLst>
                </a:gridCol>
                <a:gridCol w="636607">
                  <a:extLst>
                    <a:ext uri="{9D8B030D-6E8A-4147-A177-3AD203B41FA5}">
                      <a16:colId xmlns:a16="http://schemas.microsoft.com/office/drawing/2014/main" val="1065136424"/>
                    </a:ext>
                  </a:extLst>
                </a:gridCol>
                <a:gridCol w="884002">
                  <a:extLst>
                    <a:ext uri="{9D8B030D-6E8A-4147-A177-3AD203B41FA5}">
                      <a16:colId xmlns:a16="http://schemas.microsoft.com/office/drawing/2014/main" val="195784657"/>
                    </a:ext>
                  </a:extLst>
                </a:gridCol>
              </a:tblGrid>
              <a:tr h="406137">
                <a:tc>
                  <a:txBody>
                    <a:bodyPr/>
                    <a:lstStyle/>
                    <a:p>
                      <a:pPr algn="ctr"/>
                      <a:r>
                        <a:rPr lang="en-GB" sz="1000" dirty="0"/>
                        <a:t>Title </a:t>
                      </a:r>
                    </a:p>
                  </a:txBody>
                  <a:tcPr>
                    <a:solidFill>
                      <a:srgbClr val="3E5AA8"/>
                    </a:solidFill>
                  </a:tcPr>
                </a:tc>
                <a:tc>
                  <a:txBody>
                    <a:bodyPr/>
                    <a:lstStyle/>
                    <a:p>
                      <a:pPr algn="ctr"/>
                      <a:r>
                        <a:rPr lang="en-GB" sz="1000"/>
                        <a:t>Description</a:t>
                      </a:r>
                      <a:endParaRPr lang="en-GB" sz="1000" dirty="0"/>
                    </a:p>
                  </a:txBody>
                  <a:tcPr>
                    <a:solidFill>
                      <a:srgbClr val="3E5AA8"/>
                    </a:solidFill>
                  </a:tcPr>
                </a:tc>
                <a:tc>
                  <a:txBody>
                    <a:bodyPr/>
                    <a:lstStyle/>
                    <a:p>
                      <a:pPr algn="ctr"/>
                      <a:r>
                        <a:rPr lang="en-GB" sz="1000"/>
                        <a:t>XRN</a:t>
                      </a:r>
                    </a:p>
                  </a:txBody>
                  <a:tcPr>
                    <a:solidFill>
                      <a:srgbClr val="3E5AA8"/>
                    </a:solidFill>
                  </a:tcPr>
                </a:tc>
                <a:tc>
                  <a:txBody>
                    <a:bodyPr/>
                    <a:lstStyle/>
                    <a:p>
                      <a:pPr algn="ctr"/>
                      <a:r>
                        <a:rPr lang="en-GB" sz="1000" dirty="0"/>
                        <a:t>Proposer</a:t>
                      </a:r>
                    </a:p>
                  </a:txBody>
                  <a:tcPr>
                    <a:solidFill>
                      <a:srgbClr val="3E5AA8"/>
                    </a:solidFill>
                  </a:tcPr>
                </a:tc>
                <a:tc>
                  <a:txBody>
                    <a:bodyPr/>
                    <a:lstStyle/>
                    <a:p>
                      <a:pPr algn="ctr"/>
                      <a:r>
                        <a:rPr lang="en-GB" sz="1000" dirty="0"/>
                        <a:t>Impact/</a:t>
                      </a:r>
                    </a:p>
                    <a:p>
                      <a:pPr algn="ctr"/>
                      <a:r>
                        <a:rPr lang="en-GB" sz="1000" dirty="0"/>
                        <a:t>Funding</a:t>
                      </a:r>
                    </a:p>
                  </a:txBody>
                  <a:tcPr>
                    <a:solidFill>
                      <a:srgbClr val="3E5AA8"/>
                    </a:solidFill>
                  </a:tcPr>
                </a:tc>
                <a:tc>
                  <a:txBody>
                    <a:bodyPr/>
                    <a:lstStyle/>
                    <a:p>
                      <a:pPr algn="ctr"/>
                      <a:r>
                        <a:rPr lang="en-GB" sz="1000" dirty="0"/>
                        <a:t>Status</a:t>
                      </a:r>
                    </a:p>
                  </a:txBody>
                  <a:tcPr>
                    <a:solidFill>
                      <a:srgbClr val="3E5AA8"/>
                    </a:solidFill>
                  </a:tcPr>
                </a:tc>
                <a:tc>
                  <a:txBody>
                    <a:bodyPr/>
                    <a:lstStyle/>
                    <a:p>
                      <a:pPr marL="0" algn="ctr" defTabSz="914400" rtl="0" eaLnBrk="1" latinLnBrk="0" hangingPunct="1"/>
                      <a:r>
                        <a:rPr lang="en-GB" sz="1000" b="1" kern="1200" dirty="0">
                          <a:solidFill>
                            <a:schemeClr val="lt1"/>
                          </a:solidFill>
                          <a:latin typeface="+mn-lt"/>
                          <a:ea typeface="+mn-ea"/>
                          <a:cs typeface="+mn-cs"/>
                        </a:rPr>
                        <a:t>Next Action date</a:t>
                      </a:r>
                    </a:p>
                  </a:txBody>
                  <a:tcPr>
                    <a:solidFill>
                      <a:srgbClr val="3E5AA8"/>
                    </a:solidFill>
                  </a:tcPr>
                </a:tc>
                <a:tc>
                  <a:txBody>
                    <a:bodyPr/>
                    <a:lstStyle/>
                    <a:p>
                      <a:pPr marL="0" algn="ctr" defTabSz="914400" rtl="0" eaLnBrk="1" latinLnBrk="0" hangingPunct="1"/>
                      <a:r>
                        <a:rPr lang="en-GB" sz="1000" b="1" kern="1200" dirty="0">
                          <a:solidFill>
                            <a:schemeClr val="lt1"/>
                          </a:solidFill>
                          <a:latin typeface="+mn-lt"/>
                          <a:ea typeface="+mn-ea"/>
                          <a:cs typeface="+mn-cs"/>
                        </a:rPr>
                        <a:t>Release Type</a:t>
                      </a:r>
                    </a:p>
                  </a:txBody>
                  <a:tcPr>
                    <a:solidFill>
                      <a:srgbClr val="3E5AA8"/>
                    </a:solidFill>
                  </a:tcPr>
                </a:tc>
                <a:tc>
                  <a:txBody>
                    <a:bodyPr/>
                    <a:lstStyle/>
                    <a:p>
                      <a:pPr marL="0" algn="ctr" defTabSz="914400" rtl="0" eaLnBrk="1" latinLnBrk="0" hangingPunct="1"/>
                      <a:r>
                        <a:rPr lang="en-GB" sz="1000" b="1" kern="1200" dirty="0">
                          <a:solidFill>
                            <a:schemeClr val="lt1"/>
                          </a:solidFill>
                          <a:latin typeface="+mn-lt"/>
                          <a:ea typeface="+mn-ea"/>
                          <a:cs typeface="+mn-cs"/>
                        </a:rPr>
                        <a:t>Priority</a:t>
                      </a:r>
                    </a:p>
                  </a:txBody>
                  <a:tcPr>
                    <a:solidFill>
                      <a:srgbClr val="3E5AA8"/>
                    </a:solidFill>
                  </a:tcPr>
                </a:tc>
                <a:tc>
                  <a:txBody>
                    <a:bodyPr/>
                    <a:lstStyle/>
                    <a:p>
                      <a:pPr marL="0" algn="ctr" defTabSz="914400" rtl="0" eaLnBrk="1" latinLnBrk="0" hangingPunct="1"/>
                      <a:r>
                        <a:rPr lang="en-GB" sz="1000" b="1" kern="1200" dirty="0">
                          <a:solidFill>
                            <a:schemeClr val="lt1"/>
                          </a:solidFill>
                          <a:latin typeface="+mn-lt"/>
                          <a:ea typeface="+mn-ea"/>
                          <a:cs typeface="+mn-cs"/>
                        </a:rPr>
                        <a:t>Attachments</a:t>
                      </a:r>
                    </a:p>
                  </a:txBody>
                  <a:tcPr>
                    <a:solidFill>
                      <a:srgbClr val="3E5AA8"/>
                    </a:solidFill>
                  </a:tcPr>
                </a:tc>
                <a:extLst>
                  <a:ext uri="{0D108BD9-81ED-4DB2-BD59-A6C34878D82A}">
                    <a16:rowId xmlns:a16="http://schemas.microsoft.com/office/drawing/2014/main" val="135677372"/>
                  </a:ext>
                </a:extLst>
              </a:tr>
              <a:tr h="794078">
                <a:tc>
                  <a:txBody>
                    <a:bodyPr/>
                    <a:lstStyle/>
                    <a:p>
                      <a:r>
                        <a:rPr lang="en-GB" sz="1000" kern="1200" dirty="0">
                          <a:solidFill>
                            <a:srgbClr val="3E5AA8"/>
                          </a:solidFill>
                          <a:latin typeface="+mn-lt"/>
                          <a:ea typeface="+mn-ea"/>
                          <a:cs typeface="+mn-cs"/>
                          <a:hlinkClick r:id="rId3">
                            <a:extLst>
                              <a:ext uri="{A12FA001-AC4F-418D-AE19-62706E023703}">
                                <ahyp:hlinkClr xmlns:ahyp="http://schemas.microsoft.com/office/drawing/2018/hyperlinkcolor" val="tx"/>
                              </a:ext>
                            </a:extLst>
                          </a:hlinkClick>
                        </a:rPr>
                        <a:t>R0048</a:t>
                      </a:r>
                      <a:endParaRPr lang="en-GB" sz="1000" kern="1200" dirty="0">
                        <a:solidFill>
                          <a:srgbClr val="3E5AA8"/>
                        </a:solidFill>
                        <a:latin typeface="+mn-lt"/>
                        <a:ea typeface="+mn-ea"/>
                        <a:cs typeface="+mn-cs"/>
                      </a:endParaRPr>
                    </a:p>
                  </a:txBody>
                  <a:tcPr>
                    <a:solidFill>
                      <a:schemeClr val="accent5">
                        <a:lumMod val="40000"/>
                        <a:lumOff val="60000"/>
                      </a:schemeClr>
                    </a:solidFill>
                  </a:tcPr>
                </a:tc>
                <a:tc>
                  <a:txBody>
                    <a:bodyPr/>
                    <a:lstStyle/>
                    <a:p>
                      <a:pPr marL="0" algn="l" defTabSz="914400" rtl="0" eaLnBrk="1" latinLnBrk="0" hangingPunct="1"/>
                      <a:r>
                        <a:rPr lang="en-GB" sz="1000" kern="1200" dirty="0">
                          <a:solidFill>
                            <a:srgbClr val="000000"/>
                          </a:solidFill>
                          <a:latin typeface="+mn-lt"/>
                          <a:ea typeface="+mn-ea"/>
                          <a:cs typeface="+mn-cs"/>
                        </a:rPr>
                        <a:t>DCC Service Organisation Control 2 (SOC2) Assessments</a:t>
                      </a:r>
                    </a:p>
                  </a:txBody>
                  <a:tcPr>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N/A</a:t>
                      </a:r>
                    </a:p>
                  </a:txBody>
                  <a:tcPr>
                    <a:solidFill>
                      <a:schemeClr val="accent5">
                        <a:lumMod val="40000"/>
                        <a:lumOff val="60000"/>
                      </a:schemeClr>
                    </a:solidFill>
                  </a:tcPr>
                </a:tc>
                <a:tc>
                  <a:txBody>
                    <a:bodyPr/>
                    <a:lstStyle/>
                    <a:p>
                      <a:r>
                        <a:rPr lang="en-GB" sz="1000" b="0" kern="1200">
                          <a:solidFill>
                            <a:srgbClr val="000000"/>
                          </a:solidFill>
                          <a:latin typeface="+mn-lt"/>
                          <a:ea typeface="+mn-ea"/>
                          <a:cs typeface="+mn-cs"/>
                        </a:rPr>
                        <a:t>DCC</a:t>
                      </a:r>
                    </a:p>
                  </a:txBody>
                  <a:tcPr>
                    <a:solidFill>
                      <a:schemeClr val="accent5">
                        <a:lumMod val="40000"/>
                        <a:lumOff val="60000"/>
                      </a:schemeClr>
                    </a:solidFill>
                  </a:tcPr>
                </a:tc>
                <a:tc>
                  <a:txBody>
                    <a:bodyPr/>
                    <a:lstStyle/>
                    <a:p>
                      <a:r>
                        <a:rPr lang="en-GB" sz="1000" b="0" kern="1200" dirty="0">
                          <a:solidFill>
                            <a:srgbClr val="000000"/>
                          </a:solidFill>
                          <a:latin typeface="+mn-lt"/>
                          <a:ea typeface="+mn-ea"/>
                          <a:cs typeface="+mn-cs"/>
                        </a:rPr>
                        <a:t>-</a:t>
                      </a:r>
                    </a:p>
                  </a:txBody>
                  <a:tcPr>
                    <a:solidFill>
                      <a:schemeClr val="accent5">
                        <a:lumMod val="40000"/>
                        <a:lumOff val="60000"/>
                      </a:schemeClr>
                    </a:solidFill>
                  </a:tcPr>
                </a:tc>
                <a:tc>
                  <a:txBody>
                    <a:bodyPr/>
                    <a:lstStyle/>
                    <a:p>
                      <a:r>
                        <a:rPr lang="en-GB" sz="1000" kern="1200" dirty="0">
                          <a:solidFill>
                            <a:srgbClr val="000000"/>
                          </a:solidFill>
                          <a:latin typeface="+mn-lt"/>
                          <a:ea typeface="+mn-ea"/>
                          <a:cs typeface="+mn-cs"/>
                        </a:rPr>
                        <a:t>Solution development</a:t>
                      </a:r>
                    </a:p>
                  </a:txBody>
                  <a:tcPr>
                    <a:solidFill>
                      <a:schemeClr val="accent5">
                        <a:lumMod val="40000"/>
                        <a:lumOff val="60000"/>
                      </a:schemeClr>
                    </a:solidFill>
                  </a:tcPr>
                </a:tc>
                <a:tc>
                  <a:txBody>
                    <a:bodyPr/>
                    <a:lstStyle/>
                    <a:p>
                      <a:r>
                        <a:rPr lang="en-GB" sz="1000" kern="1200" dirty="0">
                          <a:solidFill>
                            <a:srgbClr val="000000"/>
                          </a:solidFill>
                          <a:latin typeface="+mn-lt"/>
                          <a:ea typeface="+mn-ea"/>
                          <a:cs typeface="+mn-cs"/>
                        </a:rPr>
                        <a:t>TBC</a:t>
                      </a:r>
                    </a:p>
                  </a:txBody>
                  <a:tcPr>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a:ln>
                            <a:noFill/>
                          </a:ln>
                          <a:solidFill>
                            <a:srgbClr val="000000"/>
                          </a:solidFill>
                          <a:effectLst/>
                          <a:uLnTx/>
                          <a:uFillTx/>
                          <a:latin typeface="+mn-lt"/>
                          <a:ea typeface="+mn-ea"/>
                          <a:cs typeface="+mn-cs"/>
                        </a:rPr>
                        <a:t>TBC</a:t>
                      </a:r>
                    </a:p>
                  </a:txBody>
                  <a:tcPr>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cap="none" spc="0" normalizeH="0" baseline="0">
                          <a:ln>
                            <a:noFill/>
                          </a:ln>
                          <a:solidFill>
                            <a:srgbClr val="000000"/>
                          </a:solidFill>
                          <a:effectLst/>
                          <a:uLnTx/>
                          <a:uFillTx/>
                          <a:latin typeface="+mn-lt"/>
                          <a:ea typeface="+mn-ea"/>
                          <a:cs typeface="+mn-cs"/>
                        </a:rPr>
                        <a:t>Low</a:t>
                      </a:r>
                      <a:endParaRPr kumimoji="0" lang="en-GB" sz="1000" b="0" i="0" u="none" strike="noStrike" kern="1200" cap="none" spc="0" normalizeH="0" baseline="0">
                        <a:ln>
                          <a:noFill/>
                        </a:ln>
                        <a:solidFill>
                          <a:srgbClr val="000000"/>
                        </a:solidFill>
                        <a:effectLst/>
                        <a:uLnTx/>
                        <a:uFillTx/>
                        <a:latin typeface="+mn-lt"/>
                        <a:ea typeface="+mn-ea"/>
                        <a:cs typeface="+mn-cs"/>
                      </a:endParaRPr>
                    </a:p>
                  </a:txBody>
                  <a:tcPr>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a:ln>
                          <a:noFill/>
                        </a:ln>
                        <a:solidFill>
                          <a:srgbClr val="000000"/>
                        </a:solidFill>
                        <a:effectLst/>
                        <a:uLnTx/>
                        <a:uFillTx/>
                        <a:latin typeface="+mn-lt"/>
                        <a:ea typeface="+mn-ea"/>
                        <a:cs typeface="+mn-cs"/>
                      </a:endParaRPr>
                    </a:p>
                  </a:txBody>
                  <a:tcPr>
                    <a:solidFill>
                      <a:schemeClr val="accent5">
                        <a:lumMod val="40000"/>
                        <a:lumOff val="60000"/>
                      </a:schemeClr>
                    </a:solidFill>
                  </a:tcPr>
                </a:tc>
                <a:extLst>
                  <a:ext uri="{0D108BD9-81ED-4DB2-BD59-A6C34878D82A}">
                    <a16:rowId xmlns:a16="http://schemas.microsoft.com/office/drawing/2014/main" val="4164702590"/>
                  </a:ext>
                </a:extLst>
              </a:tr>
              <a:tr h="598485">
                <a:tc gridSpan="10">
                  <a:txBody>
                    <a:bodyPr/>
                    <a:lstStyle/>
                    <a:p>
                      <a:r>
                        <a:rPr lang="en-GB" sz="1000" kern="1200" dirty="0">
                          <a:solidFill>
                            <a:srgbClr val="000000"/>
                          </a:solidFill>
                          <a:latin typeface="+mn-lt"/>
                          <a:ea typeface="+mn-ea"/>
                          <a:cs typeface="+mn-cs"/>
                        </a:rPr>
                        <a:t>Currently, the CSS Provider is obligated to </a:t>
                      </a:r>
                      <a:r>
                        <a:rPr lang="en-US" sz="1000" kern="1200" dirty="0">
                          <a:solidFill>
                            <a:srgbClr val="000000"/>
                          </a:solidFill>
                          <a:latin typeface="+mn-lt"/>
                          <a:ea typeface="+mn-ea"/>
                          <a:cs typeface="+mn-cs"/>
                        </a:rPr>
                        <a:t>undertake system organisation control type 2 (SOC2) assessments on the CSS’s cloud-based infrastructure. This Change was raised to assess if the SOC2 assessment provides a proportionate level of assurance or the best value for money and if it should be change to </a:t>
                      </a:r>
                      <a:r>
                        <a:rPr lang="en-GB" sz="1000" kern="1200" dirty="0">
                          <a:solidFill>
                            <a:srgbClr val="000000"/>
                          </a:solidFill>
                          <a:latin typeface="+mn-lt"/>
                          <a:ea typeface="+mn-ea"/>
                          <a:cs typeface="+mn-cs"/>
                        </a:rPr>
                        <a:t>‘independently assessed’. We are monitoring to determine whether there are impacts to GRDS / GES.</a:t>
                      </a:r>
                    </a:p>
                  </a:txBody>
                  <a:tcPr>
                    <a:solidFill>
                      <a:schemeClr val="accent5">
                        <a:lumMod val="40000"/>
                        <a:lumOff val="60000"/>
                      </a:schemeClr>
                    </a:solidFill>
                  </a:tcPr>
                </a:tc>
                <a:tc hMerge="1">
                  <a:txBody>
                    <a:bodyPr/>
                    <a:lstStyle/>
                    <a:p>
                      <a:endParaRPr lang="en-GB"/>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n-lt"/>
                        <a:ea typeface="+mn-ea"/>
                        <a:cs typeface="+mn-cs"/>
                      </a:endParaRPr>
                    </a:p>
                  </a:txBody>
                  <a:tcPr>
                    <a:solidFill>
                      <a:schemeClr val="accent6">
                        <a:lumMod val="40000"/>
                        <a:lumOff val="60000"/>
                      </a:schemeClr>
                    </a:solidFill>
                  </a:tcPr>
                </a:tc>
                <a:tc hMerge="1">
                  <a:txBody>
                    <a:bodyPr/>
                    <a:lstStyle/>
                    <a:p>
                      <a:endParaRPr lang="en-GB" sz="900" b="0" kern="1200">
                        <a:solidFill>
                          <a:schemeClr val="dk1"/>
                        </a:solidFill>
                        <a:latin typeface="+mn-lt"/>
                        <a:ea typeface="+mn-ea"/>
                        <a:cs typeface="+mn-cs"/>
                      </a:endParaRPr>
                    </a:p>
                  </a:txBody>
                  <a:tcPr>
                    <a:solidFill>
                      <a:schemeClr val="accent6">
                        <a:lumMod val="40000"/>
                        <a:lumOff val="60000"/>
                      </a:schemeClr>
                    </a:solidFill>
                  </a:tcPr>
                </a:tc>
                <a:tc hMerge="1">
                  <a:txBody>
                    <a:bodyPr/>
                    <a:lstStyle/>
                    <a:p>
                      <a:endParaRPr lang="en-GB" sz="900" b="0" kern="1200">
                        <a:solidFill>
                          <a:schemeClr val="dk1"/>
                        </a:solidFill>
                        <a:latin typeface="+mn-lt"/>
                        <a:ea typeface="+mn-ea"/>
                        <a:cs typeface="+mn-cs"/>
                      </a:endParaRPr>
                    </a:p>
                  </a:txBody>
                  <a:tcPr>
                    <a:solidFill>
                      <a:schemeClr val="accent6">
                        <a:lumMod val="40000"/>
                        <a:lumOff val="60000"/>
                      </a:schemeClr>
                    </a:solidFill>
                  </a:tcPr>
                </a:tc>
                <a:tc hMerge="1">
                  <a:txBody>
                    <a:bodyPr/>
                    <a:lstStyle/>
                    <a:p>
                      <a:endParaRPr lang="en-GB" sz="900" kern="1200">
                        <a:solidFill>
                          <a:schemeClr val="dk1"/>
                        </a:solidFill>
                        <a:latin typeface="+mn-lt"/>
                        <a:ea typeface="+mn-ea"/>
                        <a:cs typeface="+mn-cs"/>
                      </a:endParaRPr>
                    </a:p>
                  </a:txBody>
                  <a:tcPr>
                    <a:solidFill>
                      <a:schemeClr val="accent6">
                        <a:lumMod val="40000"/>
                        <a:lumOff val="60000"/>
                      </a:schemeClr>
                    </a:solidFill>
                  </a:tcPr>
                </a:tc>
                <a:tc hMerge="1">
                  <a:txBody>
                    <a:bodyPr/>
                    <a:lstStyle/>
                    <a:p>
                      <a:endParaRPr lang="en-GB" sz="900" kern="1200">
                        <a:solidFill>
                          <a:schemeClr val="dk1"/>
                        </a:solidFill>
                        <a:latin typeface="+mn-lt"/>
                        <a:ea typeface="+mn-ea"/>
                        <a:cs typeface="+mn-cs"/>
                      </a:endParaRPr>
                    </a:p>
                  </a:txBody>
                  <a:tcPr>
                    <a:solidFill>
                      <a:schemeClr val="accent6">
                        <a:lumMod val="40000"/>
                        <a:lumOff val="6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a:ln>
                          <a:noFill/>
                        </a:ln>
                        <a:solidFill>
                          <a:prstClr val="black"/>
                        </a:solidFill>
                        <a:effectLst/>
                        <a:uLnTx/>
                        <a:uFillTx/>
                        <a:latin typeface="+mn-lt"/>
                        <a:ea typeface="+mn-ea"/>
                        <a:cs typeface="+mn-cs"/>
                      </a:endParaRPr>
                    </a:p>
                  </a:txBody>
                  <a:tcPr>
                    <a:solidFill>
                      <a:schemeClr val="accent6">
                        <a:lumMod val="40000"/>
                        <a:lumOff val="6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a:ln>
                          <a:noFill/>
                        </a:ln>
                        <a:solidFill>
                          <a:prstClr val="black"/>
                        </a:solidFill>
                        <a:effectLst/>
                        <a:uLnTx/>
                        <a:uFillTx/>
                        <a:latin typeface="+mn-lt"/>
                        <a:ea typeface="+mn-ea"/>
                        <a:cs typeface="+mn-cs"/>
                      </a:endParaRPr>
                    </a:p>
                  </a:txBody>
                  <a:tcPr>
                    <a:solidFill>
                      <a:schemeClr val="accent6">
                        <a:lumMod val="40000"/>
                        <a:lumOff val="6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a:ln>
                          <a:noFill/>
                        </a:ln>
                        <a:solidFill>
                          <a:prstClr val="black"/>
                        </a:solidFill>
                        <a:effectLst/>
                        <a:uLnTx/>
                        <a:uFillTx/>
                        <a:latin typeface="+mn-lt"/>
                        <a:ea typeface="+mn-ea"/>
                        <a:cs typeface="+mn-cs"/>
                      </a:endParaRPr>
                    </a:p>
                  </a:txBody>
                  <a:tcPr>
                    <a:solidFill>
                      <a:schemeClr val="accent6">
                        <a:lumMod val="40000"/>
                        <a:lumOff val="60000"/>
                      </a:schemeClr>
                    </a:solidFill>
                  </a:tcPr>
                </a:tc>
                <a:extLst>
                  <a:ext uri="{0D108BD9-81ED-4DB2-BD59-A6C34878D82A}">
                    <a16:rowId xmlns:a16="http://schemas.microsoft.com/office/drawing/2014/main" val="321975523"/>
                  </a:ext>
                </a:extLst>
              </a:tr>
              <a:tr h="898703">
                <a:tc>
                  <a:txBody>
                    <a:bodyPr/>
                    <a:lstStyle/>
                    <a:p>
                      <a:r>
                        <a:rPr lang="en-GB" sz="1000" kern="1200" dirty="0">
                          <a:solidFill>
                            <a:srgbClr val="3E5AA8"/>
                          </a:solidFill>
                          <a:latin typeface="+mn-lt"/>
                          <a:ea typeface="+mn-ea"/>
                          <a:cs typeface="+mn-cs"/>
                          <a:hlinkClick r:id="rId4">
                            <a:extLst>
                              <a:ext uri="{A12FA001-AC4F-418D-AE19-62706E023703}">
                                <ahyp:hlinkClr xmlns:ahyp="http://schemas.microsoft.com/office/drawing/2018/hyperlinkcolor" val="tx"/>
                              </a:ext>
                            </a:extLst>
                          </a:hlinkClick>
                        </a:rPr>
                        <a:t>R0070</a:t>
                      </a:r>
                      <a:endParaRPr lang="en-GB" sz="1000" kern="1200" dirty="0">
                        <a:solidFill>
                          <a:srgbClr val="3E5AA8"/>
                        </a:solidFill>
                        <a:latin typeface="+mn-lt"/>
                        <a:ea typeface="+mn-ea"/>
                        <a:cs typeface="+mn-cs"/>
                      </a:endParaRPr>
                    </a:p>
                  </a:txBody>
                  <a:tcPr>
                    <a:solidFill>
                      <a:schemeClr val="accent5">
                        <a:lumMod val="40000"/>
                        <a:lumOff val="60000"/>
                      </a:schemeClr>
                    </a:solidFill>
                  </a:tcPr>
                </a:tc>
                <a:tc>
                  <a:txBody>
                    <a:bodyPr/>
                    <a:lstStyle/>
                    <a:p>
                      <a:r>
                        <a:rPr lang="en-GB" sz="1000" kern="1200" dirty="0">
                          <a:solidFill>
                            <a:srgbClr val="000000"/>
                          </a:solidFill>
                          <a:latin typeface="+mn-lt"/>
                          <a:ea typeface="+mn-ea"/>
                          <a:cs typeface="+mn-cs"/>
                        </a:rPr>
                        <a:t>Provision of Enduring Test Environments </a:t>
                      </a:r>
                    </a:p>
                  </a:txBody>
                  <a:tcPr>
                    <a:solidFill>
                      <a:schemeClr val="accent5">
                        <a:lumMod val="40000"/>
                        <a:lumOff val="60000"/>
                      </a:schemeClr>
                    </a:solidFill>
                  </a:tcPr>
                </a:tc>
                <a:tc>
                  <a:txBody>
                    <a:bodyPr/>
                    <a:lstStyle/>
                    <a:p>
                      <a:r>
                        <a:rPr lang="en-GB" sz="1000" kern="1200">
                          <a:solidFill>
                            <a:srgbClr val="000000"/>
                          </a:solidFill>
                          <a:latin typeface="+mn-lt"/>
                          <a:ea typeface="+mn-ea"/>
                          <a:cs typeface="+mn-cs"/>
                        </a:rPr>
                        <a:t>N/A</a:t>
                      </a:r>
                    </a:p>
                  </a:txBody>
                  <a:tcPr>
                    <a:solidFill>
                      <a:schemeClr val="accent5">
                        <a:lumMod val="40000"/>
                        <a:lumOff val="60000"/>
                      </a:schemeClr>
                    </a:solidFill>
                  </a:tcPr>
                </a:tc>
                <a:tc>
                  <a:txBody>
                    <a:bodyPr/>
                    <a:lstStyle/>
                    <a:p>
                      <a:pPr marL="0" algn="l" defTabSz="914400" rtl="0" eaLnBrk="1" latinLnBrk="0" hangingPunct="1"/>
                      <a:r>
                        <a:rPr lang="en-GB" sz="1000" b="0" i="0" kern="1200">
                          <a:solidFill>
                            <a:srgbClr val="000000"/>
                          </a:solidFill>
                          <a:effectLst/>
                          <a:latin typeface="+mn-lt"/>
                          <a:ea typeface="+mn-ea"/>
                          <a:cs typeface="+mn-cs"/>
                        </a:rPr>
                        <a:t>Capgemini</a:t>
                      </a:r>
                    </a:p>
                  </a:txBody>
                  <a:tcPr>
                    <a:solidFill>
                      <a:schemeClr val="accent5">
                        <a:lumMod val="40000"/>
                        <a:lumOff val="60000"/>
                      </a:schemeClr>
                    </a:solidFill>
                  </a:tcPr>
                </a:tc>
                <a:tc>
                  <a:txBody>
                    <a:bodyPr/>
                    <a:lstStyle/>
                    <a:p>
                      <a:pPr marL="0" algn="l" defTabSz="914400" rtl="0" eaLnBrk="1" latinLnBrk="0" hangingPunct="1"/>
                      <a:r>
                        <a:rPr lang="en-GB" sz="1000" b="0" i="0" kern="1200">
                          <a:solidFill>
                            <a:srgbClr val="000000"/>
                          </a:solidFill>
                          <a:effectLst/>
                          <a:latin typeface="+mn-lt"/>
                          <a:ea typeface="+mn-ea"/>
                          <a:cs typeface="+mn-cs"/>
                        </a:rPr>
                        <a:t>GRDS, GES</a:t>
                      </a:r>
                    </a:p>
                  </a:txBody>
                  <a:tcPr>
                    <a:solidFill>
                      <a:schemeClr val="accent5">
                        <a:lumMod val="40000"/>
                        <a:lumOff val="60000"/>
                      </a:schemeClr>
                    </a:solidFill>
                  </a:tcPr>
                </a:tc>
                <a:tc>
                  <a:txBody>
                    <a:bodyPr/>
                    <a:lstStyle/>
                    <a:p>
                      <a:r>
                        <a:rPr lang="en-GB" sz="1000" kern="1200" dirty="0">
                          <a:solidFill>
                            <a:srgbClr val="000000"/>
                          </a:solidFill>
                          <a:latin typeface="+mn-lt"/>
                          <a:ea typeface="+mn-ea"/>
                          <a:cs typeface="+mn-cs"/>
                        </a:rPr>
                        <a:t>Solution Development</a:t>
                      </a:r>
                    </a:p>
                  </a:txBody>
                  <a:tcPr>
                    <a:solidFill>
                      <a:schemeClr val="accent5">
                        <a:lumMod val="40000"/>
                        <a:lumOff val="60000"/>
                      </a:schemeClr>
                    </a:solidFill>
                  </a:tcPr>
                </a:tc>
                <a:tc>
                  <a:txBody>
                    <a:bodyPr/>
                    <a:lstStyle/>
                    <a:p>
                      <a:r>
                        <a:rPr lang="en-GB" sz="1000" kern="1200" dirty="0">
                          <a:solidFill>
                            <a:srgbClr val="000000"/>
                          </a:solidFill>
                          <a:latin typeface="+mn-lt"/>
                          <a:ea typeface="+mn-ea"/>
                          <a:cs typeface="+mn-cs"/>
                        </a:rPr>
                        <a:t>05/2023 – Awaiting Impact Assessment from Code Managers</a:t>
                      </a:r>
                    </a:p>
                  </a:txBody>
                  <a:tcPr>
                    <a:solidFill>
                      <a:schemeClr val="accent5">
                        <a:lumMod val="40000"/>
                        <a:lumOff val="60000"/>
                      </a:schemeClr>
                    </a:solidFill>
                  </a:tcPr>
                </a:tc>
                <a:tc>
                  <a:txBody>
                    <a:bodyPr/>
                    <a:lstStyle/>
                    <a:p>
                      <a:r>
                        <a:rPr lang="en-GB" sz="1000" kern="1200" dirty="0">
                          <a:solidFill>
                            <a:srgbClr val="000000"/>
                          </a:solidFill>
                          <a:latin typeface="+mn-lt"/>
                          <a:ea typeface="+mn-ea"/>
                          <a:cs typeface="+mn-cs"/>
                        </a:rPr>
                        <a:t>Standalone</a:t>
                      </a:r>
                    </a:p>
                  </a:txBody>
                  <a:tcPr>
                    <a:solidFill>
                      <a:schemeClr val="accent5">
                        <a:lumMod val="40000"/>
                        <a:lumOff val="60000"/>
                      </a:schemeClr>
                    </a:solidFill>
                  </a:tcPr>
                </a:tc>
                <a:tc>
                  <a:txBody>
                    <a:bodyPr/>
                    <a:lstStyle/>
                    <a:p>
                      <a:r>
                        <a:rPr lang="en-GB" sz="1000" kern="1200" dirty="0">
                          <a:solidFill>
                            <a:srgbClr val="000000"/>
                          </a:solidFill>
                          <a:latin typeface="+mn-lt"/>
                          <a:ea typeface="+mn-ea"/>
                          <a:cs typeface="+mn-cs"/>
                        </a:rPr>
                        <a:t>High</a:t>
                      </a:r>
                    </a:p>
                  </a:txBody>
                  <a:tcPr>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N/A</a:t>
                      </a:r>
                    </a:p>
                  </a:txBody>
                  <a:tcPr>
                    <a:solidFill>
                      <a:schemeClr val="accent5">
                        <a:lumMod val="40000"/>
                        <a:lumOff val="60000"/>
                      </a:schemeClr>
                    </a:solidFill>
                  </a:tcPr>
                </a:tc>
                <a:extLst>
                  <a:ext uri="{0D108BD9-81ED-4DB2-BD59-A6C34878D82A}">
                    <a16:rowId xmlns:a16="http://schemas.microsoft.com/office/drawing/2014/main" val="1038711857"/>
                  </a:ext>
                </a:extLst>
              </a:tr>
              <a:tr h="562344">
                <a:tc gridSpan="10">
                  <a:txBody>
                    <a:bodyPr/>
                    <a:lstStyle/>
                    <a:p>
                      <a:r>
                        <a:rPr lang="en-GB" sz="1000" kern="1200" dirty="0">
                          <a:solidFill>
                            <a:srgbClr val="000000"/>
                          </a:solidFill>
                          <a:latin typeface="+mn-lt"/>
                          <a:ea typeface="+mn-ea"/>
                          <a:cs typeface="+mn-cs"/>
                        </a:rPr>
                        <a:t>This Change was raised to introduce an obligation under the Retail Energy Code for the CSS </a:t>
                      </a:r>
                      <a:r>
                        <a:rPr lang="en-US" sz="1000" kern="1200" dirty="0">
                          <a:solidFill>
                            <a:srgbClr val="000000"/>
                          </a:solidFill>
                          <a:latin typeface="+mn-lt"/>
                          <a:ea typeface="+mn-ea"/>
                          <a:cs typeface="+mn-cs"/>
                        </a:rPr>
                        <a:t>or the Switching Operator (SO) to provide enduring test environments for REC parties to make the necessary system changes for REC Change Proposals (CPs) or internal system updates. We need to monitor this to ensure that the obligations on GRDS are understood, and that we contribute to the development of this Change.</a:t>
                      </a:r>
                      <a:endParaRPr lang="en-GB" sz="1000" kern="1200" dirty="0">
                        <a:solidFill>
                          <a:srgbClr val="000000"/>
                        </a:solidFill>
                        <a:latin typeface="+mn-lt"/>
                        <a:ea typeface="+mn-ea"/>
                        <a:cs typeface="+mn-cs"/>
                      </a:endParaRPr>
                    </a:p>
                  </a:txBody>
                  <a:tcPr>
                    <a:solidFill>
                      <a:schemeClr val="accent5">
                        <a:lumMod val="40000"/>
                        <a:lumOff val="60000"/>
                      </a:schemeClr>
                    </a:solidFill>
                  </a:tcPr>
                </a:tc>
                <a:tc hMerge="1">
                  <a:txBody>
                    <a:bodyPr/>
                    <a:lstStyle/>
                    <a:p>
                      <a:endParaRPr lang="en-GB"/>
                    </a:p>
                  </a:txBody>
                  <a:tcPr/>
                </a:tc>
                <a:tc hMerge="1">
                  <a:txBody>
                    <a:bodyPr/>
                    <a:lstStyle/>
                    <a:p>
                      <a:endParaRPr lang="en-GB" sz="950" kern="1200">
                        <a:solidFill>
                          <a:schemeClr val="dk1"/>
                        </a:solidFill>
                        <a:latin typeface="+mn-lt"/>
                        <a:ea typeface="+mn-ea"/>
                        <a:cs typeface="+mn-cs"/>
                      </a:endParaRPr>
                    </a:p>
                  </a:txBody>
                  <a:tcPr>
                    <a:solidFill>
                      <a:schemeClr val="accent6">
                        <a:lumMod val="40000"/>
                        <a:lumOff val="60000"/>
                      </a:schemeClr>
                    </a:solidFill>
                  </a:tcPr>
                </a:tc>
                <a:tc hMerge="1">
                  <a:txBody>
                    <a:bodyPr/>
                    <a:lstStyle/>
                    <a:p>
                      <a:pPr marL="0" algn="l" defTabSz="914400" rtl="0" eaLnBrk="1" latinLnBrk="0" hangingPunct="1"/>
                      <a:endParaRPr lang="en-GB" sz="950" b="0" i="0" kern="1200">
                        <a:solidFill>
                          <a:srgbClr val="272833"/>
                        </a:solidFill>
                        <a:effectLst/>
                        <a:latin typeface="+mn-lt"/>
                        <a:ea typeface="+mn-ea"/>
                        <a:cs typeface="+mn-cs"/>
                      </a:endParaRPr>
                    </a:p>
                  </a:txBody>
                  <a:tcPr>
                    <a:solidFill>
                      <a:schemeClr val="accent6">
                        <a:lumMod val="40000"/>
                        <a:lumOff val="60000"/>
                      </a:schemeClr>
                    </a:solidFill>
                  </a:tcPr>
                </a:tc>
                <a:tc hMerge="1">
                  <a:txBody>
                    <a:bodyPr/>
                    <a:lstStyle/>
                    <a:p>
                      <a:pPr marL="0" algn="l" defTabSz="914400" rtl="0" eaLnBrk="1" latinLnBrk="0" hangingPunct="1"/>
                      <a:endParaRPr lang="en-GB" sz="950" b="0" i="0" kern="1200">
                        <a:solidFill>
                          <a:schemeClr val="tx1"/>
                        </a:solidFill>
                        <a:effectLst/>
                        <a:latin typeface="+mn-lt"/>
                        <a:ea typeface="+mn-ea"/>
                        <a:cs typeface="+mn-cs"/>
                      </a:endParaRPr>
                    </a:p>
                  </a:txBody>
                  <a:tcPr>
                    <a:solidFill>
                      <a:schemeClr val="accent6">
                        <a:lumMod val="40000"/>
                        <a:lumOff val="60000"/>
                      </a:schemeClr>
                    </a:solidFill>
                  </a:tcPr>
                </a:tc>
                <a:tc hMerge="1">
                  <a:txBody>
                    <a:bodyPr/>
                    <a:lstStyle/>
                    <a:p>
                      <a:endParaRPr lang="en-GB" sz="950" kern="1200">
                        <a:solidFill>
                          <a:schemeClr val="dk1"/>
                        </a:solidFill>
                        <a:latin typeface="+mn-lt"/>
                        <a:ea typeface="+mn-ea"/>
                        <a:cs typeface="+mn-cs"/>
                      </a:endParaRPr>
                    </a:p>
                  </a:txBody>
                  <a:tcPr>
                    <a:solidFill>
                      <a:schemeClr val="accent6">
                        <a:lumMod val="40000"/>
                        <a:lumOff val="60000"/>
                      </a:schemeClr>
                    </a:solidFill>
                  </a:tcPr>
                </a:tc>
                <a:tc hMerge="1">
                  <a:txBody>
                    <a:bodyPr/>
                    <a:lstStyle/>
                    <a:p>
                      <a:endParaRPr lang="en-GB" sz="950" kern="1200">
                        <a:solidFill>
                          <a:schemeClr val="dk1"/>
                        </a:solidFill>
                        <a:latin typeface="+mn-lt"/>
                        <a:ea typeface="+mn-ea"/>
                        <a:cs typeface="+mn-cs"/>
                      </a:endParaRPr>
                    </a:p>
                  </a:txBody>
                  <a:tcPr>
                    <a:solidFill>
                      <a:schemeClr val="accent6">
                        <a:lumMod val="40000"/>
                        <a:lumOff val="60000"/>
                      </a:schemeClr>
                    </a:solidFill>
                  </a:tcPr>
                </a:tc>
                <a:tc hMerge="1">
                  <a:txBody>
                    <a:bodyPr/>
                    <a:lstStyle/>
                    <a:p>
                      <a:endParaRPr lang="en-GB" sz="950" kern="1200">
                        <a:solidFill>
                          <a:schemeClr val="dk1"/>
                        </a:solidFill>
                        <a:latin typeface="+mn-lt"/>
                        <a:ea typeface="+mn-ea"/>
                        <a:cs typeface="+mn-cs"/>
                      </a:endParaRPr>
                    </a:p>
                  </a:txBody>
                  <a:tcPr>
                    <a:solidFill>
                      <a:schemeClr val="accent6">
                        <a:lumMod val="40000"/>
                        <a:lumOff val="60000"/>
                      </a:schemeClr>
                    </a:solidFill>
                  </a:tcPr>
                </a:tc>
                <a:tc hMerge="1">
                  <a:txBody>
                    <a:bodyPr/>
                    <a:lstStyle/>
                    <a:p>
                      <a:endParaRPr lang="en-GB" sz="950" kern="1200">
                        <a:solidFill>
                          <a:schemeClr val="dk1"/>
                        </a:solidFill>
                        <a:latin typeface="+mn-lt"/>
                        <a:ea typeface="+mn-ea"/>
                        <a:cs typeface="+mn-cs"/>
                      </a:endParaRPr>
                    </a:p>
                  </a:txBody>
                  <a:tcPr>
                    <a:solidFill>
                      <a:schemeClr val="accent6">
                        <a:lumMod val="40000"/>
                        <a:lumOff val="6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noProof="0">
                        <a:ln>
                          <a:noFill/>
                        </a:ln>
                        <a:solidFill>
                          <a:prstClr val="black"/>
                        </a:solidFill>
                        <a:effectLst/>
                        <a:uLnTx/>
                        <a:uFillTx/>
                        <a:latin typeface="Arial"/>
                        <a:ea typeface="+mn-ea"/>
                        <a:cs typeface="+mn-cs"/>
                      </a:endParaRPr>
                    </a:p>
                  </a:txBody>
                  <a:tcPr>
                    <a:solidFill>
                      <a:schemeClr val="accent6">
                        <a:lumMod val="40000"/>
                        <a:lumOff val="60000"/>
                      </a:schemeClr>
                    </a:solidFill>
                  </a:tcPr>
                </a:tc>
                <a:extLst>
                  <a:ext uri="{0D108BD9-81ED-4DB2-BD59-A6C34878D82A}">
                    <a16:rowId xmlns:a16="http://schemas.microsoft.com/office/drawing/2014/main" val="1497301893"/>
                  </a:ext>
                </a:extLst>
              </a:tr>
            </a:tbl>
          </a:graphicData>
        </a:graphic>
      </p:graphicFrame>
      <p:sp>
        <p:nvSpPr>
          <p:cNvPr id="16" name="TextBox 15">
            <a:extLst>
              <a:ext uri="{FF2B5EF4-FFF2-40B4-BE49-F238E27FC236}">
                <a16:creationId xmlns:a16="http://schemas.microsoft.com/office/drawing/2014/main" id="{0CD6CE24-004D-4E99-9D6D-DA6B385D2D4E}"/>
              </a:ext>
            </a:extLst>
          </p:cNvPr>
          <p:cNvSpPr txBox="1"/>
          <p:nvPr/>
        </p:nvSpPr>
        <p:spPr>
          <a:xfrm>
            <a:off x="3496170" y="222622"/>
            <a:ext cx="2151657" cy="400110"/>
          </a:xfrm>
          <a:prstGeom prst="rect">
            <a:avLst/>
          </a:prstGeom>
          <a:noFill/>
        </p:spPr>
        <p:txBody>
          <a:bodyPr wrap="square">
            <a:spAutoFit/>
          </a:bodyPr>
          <a:lstStyle/>
          <a:p>
            <a:r>
              <a:rPr lang="en-GB" sz="2000" b="1" dirty="0">
                <a:solidFill>
                  <a:srgbClr val="3E5AA8"/>
                </a:solidFill>
                <a:ea typeface="+mj-ea"/>
                <a:cs typeface="Arial" panose="020B0604020202020204" pitchFamily="34" charset="0"/>
              </a:rPr>
              <a:t>REC IA Demand</a:t>
            </a:r>
          </a:p>
        </p:txBody>
      </p:sp>
      <p:grpSp>
        <p:nvGrpSpPr>
          <p:cNvPr id="2" name="Group 1">
            <a:extLst>
              <a:ext uri="{FF2B5EF4-FFF2-40B4-BE49-F238E27FC236}">
                <a16:creationId xmlns:a16="http://schemas.microsoft.com/office/drawing/2014/main" id="{CAA35C94-F22A-D7BC-AE22-CD1C74682FFD}"/>
              </a:ext>
            </a:extLst>
          </p:cNvPr>
          <p:cNvGrpSpPr/>
          <p:nvPr/>
        </p:nvGrpSpPr>
        <p:grpSpPr>
          <a:xfrm>
            <a:off x="111418" y="4486792"/>
            <a:ext cx="3450505" cy="475676"/>
            <a:chOff x="188250" y="4480964"/>
            <a:chExt cx="3450505" cy="475676"/>
          </a:xfrm>
        </p:grpSpPr>
        <p:grpSp>
          <p:nvGrpSpPr>
            <p:cNvPr id="3" name="Group 2">
              <a:extLst>
                <a:ext uri="{FF2B5EF4-FFF2-40B4-BE49-F238E27FC236}">
                  <a16:creationId xmlns:a16="http://schemas.microsoft.com/office/drawing/2014/main" id="{011A4547-887A-0871-F630-796467C7D747}"/>
                </a:ext>
              </a:extLst>
            </p:cNvPr>
            <p:cNvGrpSpPr/>
            <p:nvPr/>
          </p:nvGrpSpPr>
          <p:grpSpPr>
            <a:xfrm>
              <a:off x="188250" y="4480964"/>
              <a:ext cx="2377134" cy="475676"/>
              <a:chOff x="66502" y="4450261"/>
              <a:chExt cx="2377134" cy="475676"/>
            </a:xfrm>
          </p:grpSpPr>
          <p:grpSp>
            <p:nvGrpSpPr>
              <p:cNvPr id="7" name="Group 6">
                <a:extLst>
                  <a:ext uri="{FF2B5EF4-FFF2-40B4-BE49-F238E27FC236}">
                    <a16:creationId xmlns:a16="http://schemas.microsoft.com/office/drawing/2014/main" id="{53473D87-436B-BF25-6CF8-BDBD2721B810}"/>
                  </a:ext>
                </a:extLst>
              </p:cNvPr>
              <p:cNvGrpSpPr/>
              <p:nvPr/>
            </p:nvGrpSpPr>
            <p:grpSpPr>
              <a:xfrm>
                <a:off x="66502" y="4450261"/>
                <a:ext cx="1577167" cy="475676"/>
                <a:chOff x="0" y="4426024"/>
                <a:chExt cx="1577167" cy="475676"/>
              </a:xfrm>
            </p:grpSpPr>
            <p:grpSp>
              <p:nvGrpSpPr>
                <p:cNvPr id="10" name="Group 9">
                  <a:extLst>
                    <a:ext uri="{FF2B5EF4-FFF2-40B4-BE49-F238E27FC236}">
                      <a16:creationId xmlns:a16="http://schemas.microsoft.com/office/drawing/2014/main" id="{DE820B43-3587-AB28-3FC7-6AA3A2316C75}"/>
                    </a:ext>
                  </a:extLst>
                </p:cNvPr>
                <p:cNvGrpSpPr/>
                <p:nvPr/>
              </p:nvGrpSpPr>
              <p:grpSpPr>
                <a:xfrm>
                  <a:off x="0" y="4650688"/>
                  <a:ext cx="1577167" cy="251012"/>
                  <a:chOff x="233082" y="4628585"/>
                  <a:chExt cx="1577167" cy="251012"/>
                </a:xfrm>
              </p:grpSpPr>
              <p:sp>
                <p:nvSpPr>
                  <p:cNvPr id="12" name="Rectangle 11">
                    <a:extLst>
                      <a:ext uri="{FF2B5EF4-FFF2-40B4-BE49-F238E27FC236}">
                        <a16:creationId xmlns:a16="http://schemas.microsoft.com/office/drawing/2014/main" id="{2D2A376B-CC1C-E538-483A-5B5DBE4E49CA}"/>
                      </a:ext>
                    </a:extLst>
                  </p:cNvPr>
                  <p:cNvSpPr/>
                  <p:nvPr/>
                </p:nvSpPr>
                <p:spPr>
                  <a:xfrm>
                    <a:off x="233082" y="4628585"/>
                    <a:ext cx="250701" cy="251012"/>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60A5A8D2-C544-0FFE-DD61-DF5DCDCE93FA}"/>
                      </a:ext>
                    </a:extLst>
                  </p:cNvPr>
                  <p:cNvSpPr txBox="1"/>
                  <p:nvPr/>
                </p:nvSpPr>
                <p:spPr>
                  <a:xfrm>
                    <a:off x="483783" y="4646369"/>
                    <a:ext cx="1326466" cy="215444"/>
                  </a:xfrm>
                  <a:prstGeom prst="rect">
                    <a:avLst/>
                  </a:prstGeom>
                  <a:noFill/>
                </p:spPr>
                <p:txBody>
                  <a:bodyPr wrap="square" rtlCol="0">
                    <a:spAutoFit/>
                  </a:bodyPr>
                  <a:lstStyle/>
                  <a:p>
                    <a:r>
                      <a:rPr lang="en-GB" sz="800" dirty="0"/>
                      <a:t>Currently working on</a:t>
                    </a:r>
                  </a:p>
                </p:txBody>
              </p:sp>
            </p:grpSp>
            <p:sp>
              <p:nvSpPr>
                <p:cNvPr id="11" name="TextBox 10">
                  <a:extLst>
                    <a:ext uri="{FF2B5EF4-FFF2-40B4-BE49-F238E27FC236}">
                      <a16:creationId xmlns:a16="http://schemas.microsoft.com/office/drawing/2014/main" id="{CE379FB9-E93F-5D22-9ACA-BC6FCEE0C9A9}"/>
                    </a:ext>
                  </a:extLst>
                </p:cNvPr>
                <p:cNvSpPr txBox="1"/>
                <p:nvPr/>
              </p:nvSpPr>
              <p:spPr>
                <a:xfrm>
                  <a:off x="0" y="4426024"/>
                  <a:ext cx="806823" cy="230832"/>
                </a:xfrm>
                <a:prstGeom prst="rect">
                  <a:avLst/>
                </a:prstGeom>
                <a:noFill/>
              </p:spPr>
              <p:txBody>
                <a:bodyPr wrap="square" rtlCol="0">
                  <a:spAutoFit/>
                </a:bodyPr>
                <a:lstStyle/>
                <a:p>
                  <a:r>
                    <a:rPr lang="en-GB" sz="900" b="1"/>
                    <a:t>Key:</a:t>
                  </a:r>
                </a:p>
              </p:txBody>
            </p:sp>
          </p:grpSp>
          <p:sp>
            <p:nvSpPr>
              <p:cNvPr id="8" name="Rectangle 7">
                <a:extLst>
                  <a:ext uri="{FF2B5EF4-FFF2-40B4-BE49-F238E27FC236}">
                    <a16:creationId xmlns:a16="http://schemas.microsoft.com/office/drawing/2014/main" id="{296B5A50-2952-E99B-ECA4-E48CA85D269C}"/>
                  </a:ext>
                </a:extLst>
              </p:cNvPr>
              <p:cNvSpPr/>
              <p:nvPr/>
            </p:nvSpPr>
            <p:spPr>
              <a:xfrm>
                <a:off x="1468967" y="4674925"/>
                <a:ext cx="250701" cy="251012"/>
              </a:xfrm>
              <a:prstGeom prst="rect">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A47A6C72-B083-D179-FC58-CA4AE15932D2}"/>
                  </a:ext>
                </a:extLst>
              </p:cNvPr>
              <p:cNvSpPr txBox="1"/>
              <p:nvPr/>
            </p:nvSpPr>
            <p:spPr>
              <a:xfrm>
                <a:off x="1719668" y="4693017"/>
                <a:ext cx="723968" cy="215444"/>
              </a:xfrm>
              <a:prstGeom prst="rect">
                <a:avLst/>
              </a:prstGeom>
              <a:noFill/>
            </p:spPr>
            <p:txBody>
              <a:bodyPr wrap="square" rtlCol="0">
                <a:spAutoFit/>
              </a:bodyPr>
              <a:lstStyle/>
              <a:p>
                <a:r>
                  <a:rPr lang="en-GB" sz="800" dirty="0"/>
                  <a:t>Upcoming</a:t>
                </a:r>
              </a:p>
            </p:txBody>
          </p:sp>
        </p:grpSp>
        <p:sp>
          <p:nvSpPr>
            <p:cNvPr id="5" name="Rectangle 4">
              <a:extLst>
                <a:ext uri="{FF2B5EF4-FFF2-40B4-BE49-F238E27FC236}">
                  <a16:creationId xmlns:a16="http://schemas.microsoft.com/office/drawing/2014/main" id="{3D8C2776-3363-7F58-56CA-86A86A9E40FC}"/>
                </a:ext>
              </a:extLst>
            </p:cNvPr>
            <p:cNvSpPr/>
            <p:nvPr/>
          </p:nvSpPr>
          <p:spPr>
            <a:xfrm>
              <a:off x="2614735" y="4705628"/>
              <a:ext cx="250701" cy="251012"/>
            </a:xfrm>
            <a:prstGeom prst="rect">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5B15AF7-E930-0DFA-A718-C6CAE6A0C873}"/>
                </a:ext>
              </a:extLst>
            </p:cNvPr>
            <p:cNvSpPr txBox="1"/>
            <p:nvPr/>
          </p:nvSpPr>
          <p:spPr>
            <a:xfrm>
              <a:off x="2914787" y="4723412"/>
              <a:ext cx="723968" cy="215444"/>
            </a:xfrm>
            <a:prstGeom prst="rect">
              <a:avLst/>
            </a:prstGeom>
            <a:noFill/>
          </p:spPr>
          <p:txBody>
            <a:bodyPr wrap="square" rtlCol="0">
              <a:spAutoFit/>
            </a:bodyPr>
            <a:lstStyle/>
            <a:p>
              <a:r>
                <a:rPr lang="en-GB" sz="800" dirty="0"/>
                <a:t>Monitoring</a:t>
              </a:r>
            </a:p>
          </p:txBody>
        </p:sp>
      </p:grpSp>
    </p:spTree>
    <p:extLst>
      <p:ext uri="{BB962C8B-B14F-4D97-AF65-F5344CB8AC3E}">
        <p14:creationId xmlns:p14="http://schemas.microsoft.com/office/powerpoint/2010/main" val="3394815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D90A9F99-EAE0-4DB3-8068-A81A9195DE2B}"/>
              </a:ext>
            </a:extLst>
          </p:cNvPr>
          <p:cNvSpPr txBox="1"/>
          <p:nvPr/>
        </p:nvSpPr>
        <p:spPr>
          <a:xfrm>
            <a:off x="2614735" y="231452"/>
            <a:ext cx="3492574" cy="400110"/>
          </a:xfrm>
          <a:prstGeom prst="rect">
            <a:avLst/>
          </a:prstGeom>
          <a:noFill/>
        </p:spPr>
        <p:txBody>
          <a:bodyPr wrap="square">
            <a:spAutoFit/>
          </a:bodyPr>
          <a:lstStyle/>
          <a:p>
            <a:r>
              <a:rPr kumimoji="0" lang="en-GB" sz="20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REC R</a:t>
            </a:r>
            <a:r>
              <a:rPr lang="en-GB" sz="2000" b="1">
                <a:solidFill>
                  <a:srgbClr val="3E5AA8"/>
                </a:solidFill>
                <a:latin typeface="Arial" panose="020B0604020202020204" pitchFamily="34" charset="0"/>
                <a:ea typeface="+mj-ea"/>
                <a:cs typeface="Arial" panose="020B0604020202020204" pitchFamily="34" charset="0"/>
              </a:rPr>
              <a:t>elated XRN Changes</a:t>
            </a:r>
            <a:endParaRPr lang="en-GB" sz="2000"/>
          </a:p>
        </p:txBody>
      </p:sp>
      <p:graphicFrame>
        <p:nvGraphicFramePr>
          <p:cNvPr id="24" name="Table 4">
            <a:extLst>
              <a:ext uri="{FF2B5EF4-FFF2-40B4-BE49-F238E27FC236}">
                <a16:creationId xmlns:a16="http://schemas.microsoft.com/office/drawing/2014/main" id="{2421B425-12E0-4870-9755-D655F82DD0DF}"/>
              </a:ext>
            </a:extLst>
          </p:cNvPr>
          <p:cNvGraphicFramePr>
            <a:graphicFrameLocks noGrp="1"/>
          </p:cNvGraphicFramePr>
          <p:nvPr>
            <p:extLst>
              <p:ext uri="{D42A27DB-BD31-4B8C-83A1-F6EECF244321}">
                <p14:modId xmlns:p14="http://schemas.microsoft.com/office/powerpoint/2010/main" val="1090680640"/>
              </p:ext>
            </p:extLst>
          </p:nvPr>
        </p:nvGraphicFramePr>
        <p:xfrm>
          <a:off x="111420" y="930223"/>
          <a:ext cx="8921159" cy="944880"/>
        </p:xfrm>
        <a:graphic>
          <a:graphicData uri="http://schemas.openxmlformats.org/drawingml/2006/table">
            <a:tbl>
              <a:tblPr firstRow="1" bandRow="1">
                <a:tableStyleId>{5C22544A-7EE6-4342-B048-85BDC9FD1C3A}</a:tableStyleId>
              </a:tblPr>
              <a:tblGrid>
                <a:gridCol w="1887604">
                  <a:extLst>
                    <a:ext uri="{9D8B030D-6E8A-4147-A177-3AD203B41FA5}">
                      <a16:colId xmlns:a16="http://schemas.microsoft.com/office/drawing/2014/main" val="2162668323"/>
                    </a:ext>
                  </a:extLst>
                </a:gridCol>
                <a:gridCol w="612443">
                  <a:extLst>
                    <a:ext uri="{9D8B030D-6E8A-4147-A177-3AD203B41FA5}">
                      <a16:colId xmlns:a16="http://schemas.microsoft.com/office/drawing/2014/main" val="3779861357"/>
                    </a:ext>
                  </a:extLst>
                </a:gridCol>
                <a:gridCol w="885862">
                  <a:extLst>
                    <a:ext uri="{9D8B030D-6E8A-4147-A177-3AD203B41FA5}">
                      <a16:colId xmlns:a16="http://schemas.microsoft.com/office/drawing/2014/main" val="2574131077"/>
                    </a:ext>
                  </a:extLst>
                </a:gridCol>
                <a:gridCol w="812388">
                  <a:extLst>
                    <a:ext uri="{9D8B030D-6E8A-4147-A177-3AD203B41FA5}">
                      <a16:colId xmlns:a16="http://schemas.microsoft.com/office/drawing/2014/main" val="1331661363"/>
                    </a:ext>
                  </a:extLst>
                </a:gridCol>
                <a:gridCol w="1225466">
                  <a:extLst>
                    <a:ext uri="{9D8B030D-6E8A-4147-A177-3AD203B41FA5}">
                      <a16:colId xmlns:a16="http://schemas.microsoft.com/office/drawing/2014/main" val="3255583653"/>
                    </a:ext>
                  </a:extLst>
                </a:gridCol>
                <a:gridCol w="1748697">
                  <a:extLst>
                    <a:ext uri="{9D8B030D-6E8A-4147-A177-3AD203B41FA5}">
                      <a16:colId xmlns:a16="http://schemas.microsoft.com/office/drawing/2014/main" val="1493277682"/>
                    </a:ext>
                  </a:extLst>
                </a:gridCol>
                <a:gridCol w="991389">
                  <a:extLst>
                    <a:ext uri="{9D8B030D-6E8A-4147-A177-3AD203B41FA5}">
                      <a16:colId xmlns:a16="http://schemas.microsoft.com/office/drawing/2014/main" val="2058559583"/>
                    </a:ext>
                  </a:extLst>
                </a:gridCol>
                <a:gridCol w="757310">
                  <a:extLst>
                    <a:ext uri="{9D8B030D-6E8A-4147-A177-3AD203B41FA5}">
                      <a16:colId xmlns:a16="http://schemas.microsoft.com/office/drawing/2014/main" val="1065136424"/>
                    </a:ext>
                  </a:extLst>
                </a:gridCol>
              </a:tblGrid>
              <a:tr h="364043">
                <a:tc>
                  <a:txBody>
                    <a:bodyPr/>
                    <a:lstStyle/>
                    <a:p>
                      <a:pPr algn="ctr"/>
                      <a:r>
                        <a:rPr lang="en-GB" sz="1000" dirty="0"/>
                        <a:t>Description</a:t>
                      </a:r>
                    </a:p>
                  </a:txBody>
                  <a:tcPr>
                    <a:solidFill>
                      <a:srgbClr val="3E5AA8"/>
                    </a:solidFill>
                  </a:tcPr>
                </a:tc>
                <a:tc>
                  <a:txBody>
                    <a:bodyPr/>
                    <a:lstStyle/>
                    <a:p>
                      <a:pPr algn="ctr"/>
                      <a:r>
                        <a:rPr lang="en-GB" sz="1000"/>
                        <a:t>XRN</a:t>
                      </a:r>
                    </a:p>
                  </a:txBody>
                  <a:tcPr>
                    <a:solidFill>
                      <a:srgbClr val="3E5AA8"/>
                    </a:solidFill>
                  </a:tcPr>
                </a:tc>
                <a:tc>
                  <a:txBody>
                    <a:bodyPr/>
                    <a:lstStyle/>
                    <a:p>
                      <a:pPr algn="ctr"/>
                      <a:r>
                        <a:rPr lang="en-GB" sz="1000"/>
                        <a:t>Proposer</a:t>
                      </a:r>
                    </a:p>
                  </a:txBody>
                  <a:tcPr>
                    <a:solidFill>
                      <a:srgbClr val="3E5AA8"/>
                    </a:solidFill>
                  </a:tcPr>
                </a:tc>
                <a:tc>
                  <a:txBody>
                    <a:bodyPr/>
                    <a:lstStyle/>
                    <a:p>
                      <a:pPr algn="ctr"/>
                      <a:r>
                        <a:rPr lang="en-GB" sz="1000" dirty="0"/>
                        <a:t>Impact/</a:t>
                      </a:r>
                    </a:p>
                    <a:p>
                      <a:pPr algn="ctr"/>
                      <a:r>
                        <a:rPr lang="en-GB" sz="1000" dirty="0"/>
                        <a:t>Funding</a:t>
                      </a:r>
                    </a:p>
                  </a:txBody>
                  <a:tcPr>
                    <a:solidFill>
                      <a:srgbClr val="3E5AA8"/>
                    </a:solidFill>
                  </a:tcPr>
                </a:tc>
                <a:tc>
                  <a:txBody>
                    <a:bodyPr/>
                    <a:lstStyle/>
                    <a:p>
                      <a:pPr algn="ctr"/>
                      <a:r>
                        <a:rPr lang="en-GB" sz="1000" dirty="0"/>
                        <a:t>Status</a:t>
                      </a:r>
                    </a:p>
                  </a:txBody>
                  <a:tcPr>
                    <a:solidFill>
                      <a:srgbClr val="3E5AA8"/>
                    </a:solidFill>
                  </a:tcPr>
                </a:tc>
                <a:tc>
                  <a:txBody>
                    <a:bodyPr/>
                    <a:lstStyle/>
                    <a:p>
                      <a:pPr marL="0" algn="ctr" defTabSz="914400" rtl="0" eaLnBrk="1" latinLnBrk="0" hangingPunct="1"/>
                      <a:r>
                        <a:rPr lang="en-GB" sz="1000" b="1" kern="1200" dirty="0">
                          <a:solidFill>
                            <a:schemeClr val="lt1"/>
                          </a:solidFill>
                          <a:latin typeface="+mn-lt"/>
                          <a:ea typeface="+mn-ea"/>
                          <a:cs typeface="+mn-cs"/>
                        </a:rPr>
                        <a:t>Next Action date</a:t>
                      </a:r>
                    </a:p>
                  </a:txBody>
                  <a:tcPr>
                    <a:solidFill>
                      <a:srgbClr val="3E5AA8"/>
                    </a:solidFill>
                  </a:tcPr>
                </a:tc>
                <a:tc>
                  <a:txBody>
                    <a:bodyPr/>
                    <a:lstStyle/>
                    <a:p>
                      <a:pPr marL="0" algn="ctr" defTabSz="914400" rtl="0" eaLnBrk="1" latinLnBrk="0" hangingPunct="1"/>
                      <a:r>
                        <a:rPr lang="en-GB" sz="1000" b="1" kern="1200" dirty="0">
                          <a:solidFill>
                            <a:schemeClr val="lt1"/>
                          </a:solidFill>
                          <a:latin typeface="+mn-lt"/>
                          <a:ea typeface="+mn-ea"/>
                          <a:cs typeface="+mn-cs"/>
                        </a:rPr>
                        <a:t>Release Type</a:t>
                      </a:r>
                    </a:p>
                  </a:txBody>
                  <a:tcPr>
                    <a:solidFill>
                      <a:srgbClr val="3E5AA8"/>
                    </a:solidFill>
                  </a:tcPr>
                </a:tc>
                <a:tc>
                  <a:txBody>
                    <a:bodyPr/>
                    <a:lstStyle/>
                    <a:p>
                      <a:pPr marL="0" algn="ctr" defTabSz="914400" rtl="0" eaLnBrk="1" latinLnBrk="0" hangingPunct="1"/>
                      <a:r>
                        <a:rPr lang="en-GB" sz="1000" b="1" kern="1200" dirty="0">
                          <a:solidFill>
                            <a:schemeClr val="lt1"/>
                          </a:solidFill>
                          <a:latin typeface="+mn-lt"/>
                          <a:ea typeface="+mn-ea"/>
                          <a:cs typeface="+mn-cs"/>
                        </a:rPr>
                        <a:t>Priority</a:t>
                      </a:r>
                    </a:p>
                  </a:txBody>
                  <a:tcPr>
                    <a:solidFill>
                      <a:srgbClr val="3E5AA8"/>
                    </a:solidFill>
                  </a:tcPr>
                </a:tc>
                <a:extLst>
                  <a:ext uri="{0D108BD9-81ED-4DB2-BD59-A6C34878D82A}">
                    <a16:rowId xmlns:a16="http://schemas.microsoft.com/office/drawing/2014/main" val="135677372"/>
                  </a:ext>
                </a:extLst>
              </a:tr>
              <a:tr h="524640">
                <a:tc>
                  <a:txBody>
                    <a:bodyPr/>
                    <a:lstStyle/>
                    <a:p>
                      <a:pPr marL="0" algn="l" defTabSz="914400" rtl="0" eaLnBrk="1" latinLnBrk="0" hangingPunct="1"/>
                      <a:r>
                        <a:rPr lang="en-US" sz="1000" kern="1200" dirty="0">
                          <a:solidFill>
                            <a:srgbClr val="000000"/>
                          </a:solidFill>
                          <a:latin typeface="+mn-lt"/>
                          <a:ea typeface="+mn-ea"/>
                          <a:cs typeface="+mn-cs"/>
                        </a:rPr>
                        <a:t>Resolution of Address Interactions between DCC and CDSP</a:t>
                      </a:r>
                      <a:endParaRPr lang="en-GB" sz="1000" kern="1200" dirty="0">
                        <a:solidFill>
                          <a:srgbClr val="000000"/>
                        </a:solidFill>
                        <a:latin typeface="+mn-lt"/>
                        <a:ea typeface="+mn-ea"/>
                        <a:cs typeface="+mn-cs"/>
                      </a:endParaRP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E5AA8"/>
                          </a:solidFill>
                          <a:effectLst/>
                          <a:uLnTx/>
                          <a:uFillTx/>
                          <a:latin typeface="+mn-lt"/>
                          <a:ea typeface="+mn-ea"/>
                          <a:cs typeface="+mn-cs"/>
                          <a:hlinkClick r:id="rId3">
                            <a:extLst>
                              <a:ext uri="{A12FA001-AC4F-418D-AE19-62706E023703}">
                                <ahyp:hlinkClr xmlns:ahyp="http://schemas.microsoft.com/office/drawing/2018/hyperlinkcolor" val="tx"/>
                              </a:ext>
                            </a:extLst>
                          </a:hlinkClick>
                        </a:rPr>
                        <a:t>XRN 5546</a:t>
                      </a:r>
                      <a:endParaRPr kumimoji="0" lang="en-GB" sz="1000" b="0" i="0" u="none" strike="noStrike" kern="1200" cap="none" spc="0" normalizeH="0" baseline="0" noProof="0" dirty="0">
                        <a:ln>
                          <a:noFill/>
                        </a:ln>
                        <a:solidFill>
                          <a:srgbClr val="3E5AA8"/>
                        </a:solidFill>
                        <a:effectLst/>
                        <a:uLnTx/>
                        <a:uFillTx/>
                        <a:latin typeface="+mn-lt"/>
                        <a:ea typeface="+mn-ea"/>
                        <a:cs typeface="+mn-cs"/>
                      </a:endParaRPr>
                    </a:p>
                  </a:txBody>
                  <a:tcPr>
                    <a:solidFill>
                      <a:schemeClr val="accent3">
                        <a:lumMod val="20000"/>
                        <a:lumOff val="80000"/>
                      </a:schemeClr>
                    </a:solidFill>
                  </a:tcPr>
                </a:tc>
                <a:tc>
                  <a:txBody>
                    <a:bodyPr/>
                    <a:lstStyle/>
                    <a:p>
                      <a:r>
                        <a:rPr lang="en-US" sz="1000" b="0" kern="1200" dirty="0">
                          <a:solidFill>
                            <a:srgbClr val="000000"/>
                          </a:solidFill>
                          <a:latin typeface="+mn-lt"/>
                          <a:ea typeface="+mn-ea"/>
                          <a:cs typeface="+mn-cs"/>
                        </a:rPr>
                        <a:t>Xoserve</a:t>
                      </a:r>
                    </a:p>
                  </a:txBody>
                  <a:tcPr>
                    <a:solidFill>
                      <a:schemeClr val="accent3">
                        <a:lumMod val="20000"/>
                        <a:lumOff val="80000"/>
                      </a:schemeClr>
                    </a:solidFill>
                  </a:tcPr>
                </a:tc>
                <a:tc>
                  <a:txBody>
                    <a:bodyPr/>
                    <a:lstStyle/>
                    <a:p>
                      <a:r>
                        <a:rPr lang="en-GB" sz="1000" b="0" kern="1200" dirty="0">
                          <a:solidFill>
                            <a:srgbClr val="000000"/>
                          </a:solidFill>
                          <a:latin typeface="+mn-lt"/>
                          <a:ea typeface="+mn-ea"/>
                          <a:cs typeface="+mn-cs"/>
                        </a:rPr>
                        <a:t>GRDS</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Under development</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11/05/2023 – Bi Lateral meetings arranged with DCC</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mn-lt"/>
                          <a:ea typeface="+mn-ea"/>
                          <a:cs typeface="+mn-cs"/>
                        </a:rPr>
                        <a:t>TBC</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mn-lt"/>
                          <a:ea typeface="+mn-ea"/>
                          <a:cs typeface="+mn-cs"/>
                        </a:rPr>
                        <a:t>Medium</a:t>
                      </a:r>
                    </a:p>
                  </a:txBody>
                  <a:tcPr>
                    <a:solidFill>
                      <a:schemeClr val="accent3">
                        <a:lumMod val="20000"/>
                        <a:lumOff val="80000"/>
                      </a:schemeClr>
                    </a:solidFill>
                  </a:tcPr>
                </a:tc>
                <a:extLst>
                  <a:ext uri="{0D108BD9-81ED-4DB2-BD59-A6C34878D82A}">
                    <a16:rowId xmlns:a16="http://schemas.microsoft.com/office/drawing/2014/main" val="3792875445"/>
                  </a:ext>
                </a:extLst>
              </a:tr>
            </a:tbl>
          </a:graphicData>
        </a:graphic>
      </p:graphicFrame>
      <p:grpSp>
        <p:nvGrpSpPr>
          <p:cNvPr id="2" name="Group 1">
            <a:extLst>
              <a:ext uri="{FF2B5EF4-FFF2-40B4-BE49-F238E27FC236}">
                <a16:creationId xmlns:a16="http://schemas.microsoft.com/office/drawing/2014/main" id="{EC74CF03-3F24-89F0-789D-D72DC4E17B8D}"/>
              </a:ext>
            </a:extLst>
          </p:cNvPr>
          <p:cNvGrpSpPr/>
          <p:nvPr/>
        </p:nvGrpSpPr>
        <p:grpSpPr>
          <a:xfrm>
            <a:off x="111418" y="4486792"/>
            <a:ext cx="3450505" cy="475676"/>
            <a:chOff x="188250" y="4480964"/>
            <a:chExt cx="3450505" cy="475676"/>
          </a:xfrm>
        </p:grpSpPr>
        <p:grpSp>
          <p:nvGrpSpPr>
            <p:cNvPr id="3" name="Group 2">
              <a:extLst>
                <a:ext uri="{FF2B5EF4-FFF2-40B4-BE49-F238E27FC236}">
                  <a16:creationId xmlns:a16="http://schemas.microsoft.com/office/drawing/2014/main" id="{7E1D0F52-4B90-AC19-DBFE-A6C285CB65CD}"/>
                </a:ext>
              </a:extLst>
            </p:cNvPr>
            <p:cNvGrpSpPr/>
            <p:nvPr/>
          </p:nvGrpSpPr>
          <p:grpSpPr>
            <a:xfrm>
              <a:off x="188250" y="4480964"/>
              <a:ext cx="2377134" cy="475676"/>
              <a:chOff x="66502" y="4450261"/>
              <a:chExt cx="2377134" cy="475676"/>
            </a:xfrm>
          </p:grpSpPr>
          <p:grpSp>
            <p:nvGrpSpPr>
              <p:cNvPr id="6" name="Group 5">
                <a:extLst>
                  <a:ext uri="{FF2B5EF4-FFF2-40B4-BE49-F238E27FC236}">
                    <a16:creationId xmlns:a16="http://schemas.microsoft.com/office/drawing/2014/main" id="{C6E6979C-ECAB-91C7-FE39-3BDD593E801D}"/>
                  </a:ext>
                </a:extLst>
              </p:cNvPr>
              <p:cNvGrpSpPr/>
              <p:nvPr/>
            </p:nvGrpSpPr>
            <p:grpSpPr>
              <a:xfrm>
                <a:off x="66502" y="4450261"/>
                <a:ext cx="1577167" cy="475676"/>
                <a:chOff x="0" y="4426024"/>
                <a:chExt cx="1577167" cy="475676"/>
              </a:xfrm>
            </p:grpSpPr>
            <p:grpSp>
              <p:nvGrpSpPr>
                <p:cNvPr id="9" name="Group 8">
                  <a:extLst>
                    <a:ext uri="{FF2B5EF4-FFF2-40B4-BE49-F238E27FC236}">
                      <a16:creationId xmlns:a16="http://schemas.microsoft.com/office/drawing/2014/main" id="{58119EEA-F4B6-B984-BFBC-91185D7A31F6}"/>
                    </a:ext>
                  </a:extLst>
                </p:cNvPr>
                <p:cNvGrpSpPr/>
                <p:nvPr/>
              </p:nvGrpSpPr>
              <p:grpSpPr>
                <a:xfrm>
                  <a:off x="0" y="4650688"/>
                  <a:ext cx="1577167" cy="251012"/>
                  <a:chOff x="233082" y="4628585"/>
                  <a:chExt cx="1577167" cy="251012"/>
                </a:xfrm>
              </p:grpSpPr>
              <p:sp>
                <p:nvSpPr>
                  <p:cNvPr id="11" name="Rectangle 10">
                    <a:extLst>
                      <a:ext uri="{FF2B5EF4-FFF2-40B4-BE49-F238E27FC236}">
                        <a16:creationId xmlns:a16="http://schemas.microsoft.com/office/drawing/2014/main" id="{B3EFD864-9075-8528-A2BE-4141718305C1}"/>
                      </a:ext>
                    </a:extLst>
                  </p:cNvPr>
                  <p:cNvSpPr/>
                  <p:nvPr/>
                </p:nvSpPr>
                <p:spPr>
                  <a:xfrm>
                    <a:off x="233082" y="4628585"/>
                    <a:ext cx="250701" cy="251012"/>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F184B2E8-3828-B0BD-5651-D0A07597C73B}"/>
                      </a:ext>
                    </a:extLst>
                  </p:cNvPr>
                  <p:cNvSpPr txBox="1"/>
                  <p:nvPr/>
                </p:nvSpPr>
                <p:spPr>
                  <a:xfrm>
                    <a:off x="483783" y="4646369"/>
                    <a:ext cx="1326466" cy="215444"/>
                  </a:xfrm>
                  <a:prstGeom prst="rect">
                    <a:avLst/>
                  </a:prstGeom>
                  <a:noFill/>
                </p:spPr>
                <p:txBody>
                  <a:bodyPr wrap="square" rtlCol="0">
                    <a:spAutoFit/>
                  </a:bodyPr>
                  <a:lstStyle/>
                  <a:p>
                    <a:r>
                      <a:rPr lang="en-GB" sz="800" dirty="0"/>
                      <a:t>Currently working on</a:t>
                    </a:r>
                  </a:p>
                </p:txBody>
              </p:sp>
            </p:grpSp>
            <p:sp>
              <p:nvSpPr>
                <p:cNvPr id="10" name="TextBox 9">
                  <a:extLst>
                    <a:ext uri="{FF2B5EF4-FFF2-40B4-BE49-F238E27FC236}">
                      <a16:creationId xmlns:a16="http://schemas.microsoft.com/office/drawing/2014/main" id="{045AA257-9C68-00C4-E56C-7C9CF97E9288}"/>
                    </a:ext>
                  </a:extLst>
                </p:cNvPr>
                <p:cNvSpPr txBox="1"/>
                <p:nvPr/>
              </p:nvSpPr>
              <p:spPr>
                <a:xfrm>
                  <a:off x="0" y="4426024"/>
                  <a:ext cx="806823" cy="230832"/>
                </a:xfrm>
                <a:prstGeom prst="rect">
                  <a:avLst/>
                </a:prstGeom>
                <a:noFill/>
              </p:spPr>
              <p:txBody>
                <a:bodyPr wrap="square" rtlCol="0">
                  <a:spAutoFit/>
                </a:bodyPr>
                <a:lstStyle/>
                <a:p>
                  <a:r>
                    <a:rPr lang="en-GB" sz="900" b="1"/>
                    <a:t>Key:</a:t>
                  </a:r>
                </a:p>
              </p:txBody>
            </p:sp>
          </p:grpSp>
          <p:sp>
            <p:nvSpPr>
              <p:cNvPr id="7" name="Rectangle 6">
                <a:extLst>
                  <a:ext uri="{FF2B5EF4-FFF2-40B4-BE49-F238E27FC236}">
                    <a16:creationId xmlns:a16="http://schemas.microsoft.com/office/drawing/2014/main" id="{B8843D81-F2B3-1E1F-69F5-427F3727C27A}"/>
                  </a:ext>
                </a:extLst>
              </p:cNvPr>
              <p:cNvSpPr/>
              <p:nvPr/>
            </p:nvSpPr>
            <p:spPr>
              <a:xfrm>
                <a:off x="1468967" y="4674925"/>
                <a:ext cx="250701" cy="251012"/>
              </a:xfrm>
              <a:prstGeom prst="rect">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706496C1-F1EE-ECD4-109A-E3882D4CBD12}"/>
                  </a:ext>
                </a:extLst>
              </p:cNvPr>
              <p:cNvSpPr txBox="1"/>
              <p:nvPr/>
            </p:nvSpPr>
            <p:spPr>
              <a:xfrm>
                <a:off x="1719668" y="4693017"/>
                <a:ext cx="723968" cy="215444"/>
              </a:xfrm>
              <a:prstGeom prst="rect">
                <a:avLst/>
              </a:prstGeom>
              <a:noFill/>
            </p:spPr>
            <p:txBody>
              <a:bodyPr wrap="square" rtlCol="0">
                <a:spAutoFit/>
              </a:bodyPr>
              <a:lstStyle/>
              <a:p>
                <a:r>
                  <a:rPr lang="en-GB" sz="800" dirty="0"/>
                  <a:t>Upcoming</a:t>
                </a:r>
              </a:p>
            </p:txBody>
          </p:sp>
        </p:grpSp>
        <p:sp>
          <p:nvSpPr>
            <p:cNvPr id="4" name="Rectangle 3">
              <a:extLst>
                <a:ext uri="{FF2B5EF4-FFF2-40B4-BE49-F238E27FC236}">
                  <a16:creationId xmlns:a16="http://schemas.microsoft.com/office/drawing/2014/main" id="{9A5462E8-2FC2-D999-1C0D-50CCB027B2CF}"/>
                </a:ext>
              </a:extLst>
            </p:cNvPr>
            <p:cNvSpPr/>
            <p:nvPr/>
          </p:nvSpPr>
          <p:spPr>
            <a:xfrm>
              <a:off x="2614735" y="4705628"/>
              <a:ext cx="250701" cy="251012"/>
            </a:xfrm>
            <a:prstGeom prst="rect">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96BA5BC-B9F4-E0A5-5D4B-4563B088006D}"/>
                </a:ext>
              </a:extLst>
            </p:cNvPr>
            <p:cNvSpPr txBox="1"/>
            <p:nvPr/>
          </p:nvSpPr>
          <p:spPr>
            <a:xfrm>
              <a:off x="2914787" y="4723412"/>
              <a:ext cx="723968" cy="215444"/>
            </a:xfrm>
            <a:prstGeom prst="rect">
              <a:avLst/>
            </a:prstGeom>
            <a:noFill/>
          </p:spPr>
          <p:txBody>
            <a:bodyPr wrap="square" rtlCol="0">
              <a:spAutoFit/>
            </a:bodyPr>
            <a:lstStyle/>
            <a:p>
              <a:r>
                <a:rPr lang="en-GB" sz="800" dirty="0"/>
                <a:t>Monitoring</a:t>
              </a:r>
            </a:p>
          </p:txBody>
        </p:sp>
      </p:grpSp>
    </p:spTree>
    <p:extLst>
      <p:ext uri="{BB962C8B-B14F-4D97-AF65-F5344CB8AC3E}">
        <p14:creationId xmlns:p14="http://schemas.microsoft.com/office/powerpoint/2010/main" val="3712717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8C3F-E0FA-4B29-9B87-B69AD5F7FFB6}"/>
              </a:ext>
            </a:extLst>
          </p:cNvPr>
          <p:cNvSpPr>
            <a:spLocks noGrp="1"/>
          </p:cNvSpPr>
          <p:nvPr>
            <p:ph type="title"/>
          </p:nvPr>
        </p:nvSpPr>
        <p:spPr>
          <a:xfrm>
            <a:off x="978011" y="115748"/>
            <a:ext cx="7187978" cy="439778"/>
          </a:xfrm>
        </p:spPr>
        <p:txBody>
          <a:bodyPr>
            <a:normAutofit/>
          </a:bodyPr>
          <a:lstStyle/>
          <a:p>
            <a:r>
              <a:rPr lang="en-GB" sz="2000" dirty="0">
                <a:latin typeface="+mn-lt"/>
                <a:cs typeface="Arial"/>
              </a:rPr>
              <a:t>(Gas) REC Change Pipeline - Under Prioritisation Review</a:t>
            </a:r>
          </a:p>
        </p:txBody>
      </p:sp>
      <p:graphicFrame>
        <p:nvGraphicFramePr>
          <p:cNvPr id="3" name="Table 3">
            <a:extLst>
              <a:ext uri="{FF2B5EF4-FFF2-40B4-BE49-F238E27FC236}">
                <a16:creationId xmlns:a16="http://schemas.microsoft.com/office/drawing/2014/main" id="{4A0885CD-C12F-4105-9D5D-9DA779802850}"/>
              </a:ext>
            </a:extLst>
          </p:cNvPr>
          <p:cNvGraphicFramePr>
            <a:graphicFrameLocks noGrp="1"/>
          </p:cNvGraphicFramePr>
          <p:nvPr>
            <p:extLst>
              <p:ext uri="{D42A27DB-BD31-4B8C-83A1-F6EECF244321}">
                <p14:modId xmlns:p14="http://schemas.microsoft.com/office/powerpoint/2010/main" val="521291091"/>
              </p:ext>
            </p:extLst>
          </p:nvPr>
        </p:nvGraphicFramePr>
        <p:xfrm>
          <a:off x="245889" y="547526"/>
          <a:ext cx="8652222" cy="4360465"/>
        </p:xfrm>
        <a:graphic>
          <a:graphicData uri="http://schemas.openxmlformats.org/drawingml/2006/table">
            <a:tbl>
              <a:tblPr firstRow="1" bandRow="1">
                <a:tableStyleId>{5C22544A-7EE6-4342-B048-85BDC9FD1C3A}</a:tableStyleId>
              </a:tblPr>
              <a:tblGrid>
                <a:gridCol w="704573">
                  <a:extLst>
                    <a:ext uri="{9D8B030D-6E8A-4147-A177-3AD203B41FA5}">
                      <a16:colId xmlns:a16="http://schemas.microsoft.com/office/drawing/2014/main" val="2718274602"/>
                    </a:ext>
                  </a:extLst>
                </a:gridCol>
                <a:gridCol w="5935256">
                  <a:extLst>
                    <a:ext uri="{9D8B030D-6E8A-4147-A177-3AD203B41FA5}">
                      <a16:colId xmlns:a16="http://schemas.microsoft.com/office/drawing/2014/main" val="2896332416"/>
                    </a:ext>
                  </a:extLst>
                </a:gridCol>
                <a:gridCol w="2012393">
                  <a:extLst>
                    <a:ext uri="{9D8B030D-6E8A-4147-A177-3AD203B41FA5}">
                      <a16:colId xmlns:a16="http://schemas.microsoft.com/office/drawing/2014/main" val="2937892801"/>
                    </a:ext>
                  </a:extLst>
                </a:gridCol>
              </a:tblGrid>
              <a:tr h="263995">
                <a:tc>
                  <a:txBody>
                    <a:bodyPr/>
                    <a:lstStyle/>
                    <a:p>
                      <a:pPr algn="ctr"/>
                      <a:r>
                        <a:rPr lang="en-GB" sz="850" dirty="0">
                          <a:latin typeface="+mn-lt"/>
                        </a:rPr>
                        <a:t>Title </a:t>
                      </a:r>
                    </a:p>
                  </a:txBody>
                  <a:tcPr>
                    <a:solidFill>
                      <a:srgbClr val="3E5AA8"/>
                    </a:solidFill>
                  </a:tcPr>
                </a:tc>
                <a:tc>
                  <a:txBody>
                    <a:bodyPr/>
                    <a:lstStyle/>
                    <a:p>
                      <a:pPr algn="ctr"/>
                      <a:r>
                        <a:rPr lang="en-GB" sz="850" dirty="0">
                          <a:latin typeface="+mn-lt"/>
                        </a:rPr>
                        <a:t>Description</a:t>
                      </a:r>
                    </a:p>
                  </a:txBody>
                  <a:tcPr>
                    <a:solidFill>
                      <a:srgbClr val="3E5AA8"/>
                    </a:solidFill>
                  </a:tcPr>
                </a:tc>
                <a:tc>
                  <a:txBody>
                    <a:bodyPr/>
                    <a:lstStyle/>
                    <a:p>
                      <a:pPr algn="ctr"/>
                      <a:r>
                        <a:rPr lang="en-GB" sz="850" dirty="0">
                          <a:latin typeface="+mn-lt"/>
                        </a:rPr>
                        <a:t>Status</a:t>
                      </a:r>
                    </a:p>
                  </a:txBody>
                  <a:tcPr>
                    <a:solidFill>
                      <a:srgbClr val="3E5AA8"/>
                    </a:solidFill>
                  </a:tcPr>
                </a:tc>
                <a:extLst>
                  <a:ext uri="{0D108BD9-81ED-4DB2-BD59-A6C34878D82A}">
                    <a16:rowId xmlns:a16="http://schemas.microsoft.com/office/drawing/2014/main" val="118947466"/>
                  </a:ext>
                </a:extLst>
              </a:tr>
              <a:tr h="273098">
                <a:tc>
                  <a:txBody>
                    <a:bodyPr/>
                    <a:lstStyle/>
                    <a:p>
                      <a:r>
                        <a:rPr lang="en-GB" sz="900" kern="1200">
                          <a:solidFill>
                            <a:schemeClr val="dk1"/>
                          </a:solidFill>
                          <a:latin typeface="+mn-lt"/>
                          <a:ea typeface="+mn-ea"/>
                          <a:cs typeface="+mn-cs"/>
                          <a:hlinkClick r:id="rId3"/>
                        </a:rPr>
                        <a:t>R0049</a:t>
                      </a:r>
                      <a:endParaRPr lang="en-GB" sz="900" kern="1200">
                        <a:solidFill>
                          <a:schemeClr val="dk1"/>
                        </a:solidFill>
                        <a:latin typeface="+mn-lt"/>
                        <a:ea typeface="+mn-ea"/>
                        <a:cs typeface="+mn-cs"/>
                      </a:endParaRPr>
                    </a:p>
                  </a:txBody>
                  <a:tcPr/>
                </a:tc>
                <a:tc>
                  <a:txBody>
                    <a:bodyPr/>
                    <a:lstStyle/>
                    <a:p>
                      <a:r>
                        <a:rPr lang="en-GB" sz="900" b="0" i="0">
                          <a:solidFill>
                            <a:srgbClr val="272833"/>
                          </a:solidFill>
                          <a:effectLst/>
                          <a:latin typeface="+mn-lt"/>
                        </a:rPr>
                        <a:t>Intellectual Property Rights and Services Data Main Body changes</a:t>
                      </a:r>
                      <a:endParaRPr lang="en-GB" sz="9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2813766753"/>
                  </a:ext>
                </a:extLst>
              </a:tr>
              <a:tr h="273098">
                <a:tc>
                  <a:txBody>
                    <a:bodyPr/>
                    <a:lstStyle/>
                    <a:p>
                      <a:r>
                        <a:rPr lang="en-GB" sz="900" kern="1200">
                          <a:solidFill>
                            <a:schemeClr val="dk1"/>
                          </a:solidFill>
                          <a:latin typeface="+mn-lt"/>
                          <a:ea typeface="+mn-ea"/>
                          <a:cs typeface="+mn-cs"/>
                          <a:hlinkClick r:id="rId4"/>
                        </a:rPr>
                        <a:t>R0051</a:t>
                      </a:r>
                      <a:endParaRPr lang="en-GB" sz="900" kern="1200">
                        <a:solidFill>
                          <a:schemeClr val="dk1"/>
                        </a:solidFill>
                        <a:latin typeface="+mn-lt"/>
                        <a:ea typeface="+mn-ea"/>
                        <a:cs typeface="+mn-cs"/>
                      </a:endParaRPr>
                    </a:p>
                  </a:txBody>
                  <a:tcPr/>
                </a:tc>
                <a:tc>
                  <a:txBody>
                    <a:bodyPr/>
                    <a:lstStyle/>
                    <a:p>
                      <a:r>
                        <a:rPr lang="en-GB" sz="900" b="0" i="0">
                          <a:solidFill>
                            <a:srgbClr val="272833"/>
                          </a:solidFill>
                          <a:effectLst/>
                          <a:latin typeface="+mn-lt"/>
                        </a:rPr>
                        <a:t>Switch Request Objections (Change of Occupier)</a:t>
                      </a:r>
                      <a:endParaRPr lang="en-GB" sz="9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2718757512"/>
                  </a:ext>
                </a:extLst>
              </a:tr>
              <a:tr h="273098">
                <a:tc>
                  <a:txBody>
                    <a:bodyPr/>
                    <a:lstStyle/>
                    <a:p>
                      <a:r>
                        <a:rPr lang="en-GB" sz="900" kern="1200">
                          <a:solidFill>
                            <a:schemeClr val="dk1"/>
                          </a:solidFill>
                          <a:latin typeface="+mn-lt"/>
                          <a:ea typeface="+mn-ea"/>
                          <a:cs typeface="+mn-cs"/>
                          <a:hlinkClick r:id="rId5"/>
                        </a:rPr>
                        <a:t>R0056</a:t>
                      </a:r>
                      <a:endParaRPr lang="en-GB" sz="90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latin typeface="+mn-lt"/>
                        </a:rPr>
                        <a:t>EES/GES additional service request for Housing Ass</a:t>
                      </a:r>
                      <a:r>
                        <a:rPr lang="en-GB" sz="900">
                          <a:solidFill>
                            <a:schemeClr val="tx1"/>
                          </a:solidFill>
                          <a:latin typeface="+mn-lt"/>
                        </a:rPr>
                        <a:t>ociations</a:t>
                      </a:r>
                      <a:r>
                        <a:rPr lang="en-GB" sz="900">
                          <a:latin typeface="+mn-lt"/>
                        </a:rPr>
                        <a:t> to be added to the Matrix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399371416"/>
                  </a:ext>
                </a:extLst>
              </a:tr>
              <a:tr h="273098">
                <a:tc>
                  <a:txBody>
                    <a:bodyPr/>
                    <a:lstStyle/>
                    <a:p>
                      <a:r>
                        <a:rPr lang="en-GB" sz="900">
                          <a:latin typeface="+mn-lt"/>
                          <a:hlinkClick r:id="rId6"/>
                        </a:rPr>
                        <a:t>R0068</a:t>
                      </a:r>
                      <a:endParaRPr lang="en-GB" sz="900">
                        <a:latin typeface="+mn-lt"/>
                      </a:endParaRPr>
                    </a:p>
                  </a:txBody>
                  <a:tcPr/>
                </a:tc>
                <a:tc>
                  <a:txBody>
                    <a:bodyPr/>
                    <a:lstStyle/>
                    <a:p>
                      <a:r>
                        <a:rPr lang="en-GB" sz="900" b="0" i="0">
                          <a:solidFill>
                            <a:srgbClr val="272833"/>
                          </a:solidFill>
                          <a:effectLst/>
                          <a:latin typeface="+mn-lt"/>
                        </a:rPr>
                        <a:t>REC Data Protection Changes</a:t>
                      </a:r>
                      <a:endParaRPr lang="en-GB" sz="9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549377029"/>
                  </a:ext>
                </a:extLst>
              </a:tr>
              <a:tr h="273098">
                <a:tc>
                  <a:txBody>
                    <a:bodyPr/>
                    <a:lstStyle/>
                    <a:p>
                      <a:r>
                        <a:rPr lang="en-GB" sz="900">
                          <a:latin typeface="+mn-lt"/>
                          <a:hlinkClick r:id="rId7" tooltip="R0069"/>
                        </a:rPr>
                        <a:t>R0069</a:t>
                      </a:r>
                      <a:endParaRPr lang="en-GB" sz="900">
                        <a:latin typeface="+mn-lt"/>
                      </a:endParaRPr>
                    </a:p>
                  </a:txBody>
                  <a:tcPr/>
                </a:tc>
                <a:tc>
                  <a:txBody>
                    <a:bodyPr/>
                    <a:lstStyle/>
                    <a:p>
                      <a:r>
                        <a:rPr lang="en-GB" sz="900" b="0" i="0" kern="1200">
                          <a:solidFill>
                            <a:schemeClr val="dk1"/>
                          </a:solidFill>
                          <a:effectLst/>
                          <a:latin typeface="+mn-lt"/>
                          <a:ea typeface="+mn-ea"/>
                          <a:cs typeface="+mn-cs"/>
                        </a:rPr>
                        <a:t>Amendments to Sample Access Agreement</a:t>
                      </a:r>
                      <a:endParaRPr lang="en-GB" sz="9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3673555656"/>
                  </a:ext>
                </a:extLst>
              </a:tr>
              <a:tr h="273098">
                <a:tc>
                  <a:txBody>
                    <a:bodyPr/>
                    <a:lstStyle/>
                    <a:p>
                      <a:r>
                        <a:rPr lang="en-GB" sz="900" kern="1200">
                          <a:solidFill>
                            <a:schemeClr val="dk1"/>
                          </a:solidFill>
                          <a:latin typeface="+mn-lt"/>
                          <a:ea typeface="+mn-ea"/>
                          <a:cs typeface="+mn-cs"/>
                          <a:hlinkClick r:id="rId8"/>
                        </a:rPr>
                        <a:t>R0071</a:t>
                      </a:r>
                      <a:endParaRPr lang="en-GB" sz="900" kern="1200">
                        <a:solidFill>
                          <a:schemeClr val="dk1"/>
                        </a:solidFill>
                        <a:latin typeface="+mn-lt"/>
                        <a:ea typeface="+mn-ea"/>
                        <a:cs typeface="+mn-cs"/>
                      </a:endParaRPr>
                    </a:p>
                  </a:txBody>
                  <a:tcPr/>
                </a:tc>
                <a:tc>
                  <a:txBody>
                    <a:bodyPr/>
                    <a:lstStyle/>
                    <a:p>
                      <a:r>
                        <a:rPr lang="en-GB" sz="900">
                          <a:latin typeface="+mn-lt"/>
                        </a:rPr>
                        <a:t>DCC access to EES and GES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2237897611"/>
                  </a:ext>
                </a:extLst>
              </a:tr>
              <a:tr h="273098">
                <a:tc>
                  <a:txBody>
                    <a:bodyPr/>
                    <a:lstStyle/>
                    <a:p>
                      <a:r>
                        <a:rPr lang="en-GB" sz="900">
                          <a:latin typeface="+mn-lt"/>
                          <a:hlinkClick r:id="rId9"/>
                        </a:rPr>
                        <a:t>R0075</a:t>
                      </a:r>
                      <a:endParaRPr lang="en-GB" sz="900">
                        <a:latin typeface="+mn-lt"/>
                      </a:endParaRPr>
                    </a:p>
                  </a:txBody>
                  <a:tcPr/>
                </a:tc>
                <a:tc>
                  <a:txBody>
                    <a:bodyPr/>
                    <a:lstStyle/>
                    <a:p>
                      <a:r>
                        <a:rPr lang="en-GB" sz="900" kern="1200">
                          <a:solidFill>
                            <a:schemeClr val="dk1"/>
                          </a:solidFill>
                          <a:latin typeface="+mn-lt"/>
                          <a:ea typeface="+mn-ea"/>
                          <a:cs typeface="+mn-cs"/>
                        </a:rPr>
                        <a:t>Enabling Software Product Qualification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24708934"/>
                  </a:ext>
                </a:extLst>
              </a:tr>
              <a:tr h="273098">
                <a:tc>
                  <a:txBody>
                    <a:bodyPr/>
                    <a:lstStyle/>
                    <a:p>
                      <a:r>
                        <a:rPr lang="en-GB" sz="900">
                          <a:latin typeface="+mn-lt"/>
                          <a:hlinkClick r:id="rId10"/>
                        </a:rPr>
                        <a:t>R0080</a:t>
                      </a:r>
                      <a:endParaRPr lang="en-GB" sz="900">
                        <a:latin typeface="+mn-lt"/>
                      </a:endParaRPr>
                    </a:p>
                  </a:txBody>
                  <a:tcPr/>
                </a:tc>
                <a:tc>
                  <a:txBody>
                    <a:bodyPr/>
                    <a:lstStyle/>
                    <a:p>
                      <a:r>
                        <a:rPr lang="en-GB" sz="900" kern="1200">
                          <a:solidFill>
                            <a:schemeClr val="dk1"/>
                          </a:solidFill>
                          <a:latin typeface="+mn-lt"/>
                          <a:ea typeface="+mn-ea"/>
                          <a:cs typeface="+mn-cs"/>
                        </a:rPr>
                        <a:t>I</a:t>
                      </a:r>
                      <a:r>
                        <a:rPr lang="en-US" sz="900" kern="1200">
                          <a:solidFill>
                            <a:schemeClr val="dk1"/>
                          </a:solidFill>
                          <a:latin typeface="+mn-lt"/>
                          <a:ea typeface="+mn-ea"/>
                          <a:cs typeface="+mn-cs"/>
                        </a:rPr>
                        <a:t>mprovements to "Failed to deliver" CSS messages</a:t>
                      </a:r>
                      <a:endParaRPr lang="en-GB" sz="90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2422000444"/>
                  </a:ext>
                </a:extLst>
              </a:tr>
              <a:tr h="273098">
                <a:tc>
                  <a:txBody>
                    <a:bodyPr/>
                    <a:lstStyle/>
                    <a:p>
                      <a:r>
                        <a:rPr lang="en-GB" sz="900">
                          <a:latin typeface="+mn-lt"/>
                          <a:hlinkClick r:id="rId11"/>
                        </a:rPr>
                        <a:t>R0081</a:t>
                      </a:r>
                      <a:endParaRPr lang="en-GB" sz="900">
                        <a:latin typeface="+mn-lt"/>
                      </a:endParaRPr>
                    </a:p>
                  </a:txBody>
                  <a:tcPr/>
                </a:tc>
                <a:tc>
                  <a:txBody>
                    <a:bodyPr/>
                    <a:lstStyle/>
                    <a:p>
                      <a:r>
                        <a:rPr lang="en-GB" sz="900" kern="1200" dirty="0">
                          <a:solidFill>
                            <a:schemeClr val="dk1"/>
                          </a:solidFill>
                          <a:latin typeface="+mn-lt"/>
                          <a:ea typeface="+mn-ea"/>
                          <a:cs typeface="+mn-cs"/>
                        </a:rPr>
                        <a:t>CSS Market message retry strategy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2606947876"/>
                  </a:ext>
                </a:extLst>
              </a:tr>
              <a:tr h="273098">
                <a:tc>
                  <a:txBody>
                    <a:bodyPr/>
                    <a:lstStyle/>
                    <a:p>
                      <a:r>
                        <a:rPr lang="en-GB" sz="900">
                          <a:latin typeface="+mn-lt"/>
                          <a:hlinkClick r:id="rId12"/>
                        </a:rPr>
                        <a:t>R0082</a:t>
                      </a:r>
                      <a:endParaRPr lang="en-GB" sz="900">
                        <a:latin typeface="+mn-lt"/>
                      </a:endParaRPr>
                    </a:p>
                  </a:txBody>
                  <a:tcPr/>
                </a:tc>
                <a:tc>
                  <a:txBody>
                    <a:bodyPr/>
                    <a:lstStyle/>
                    <a:p>
                      <a:r>
                        <a:rPr lang="en-US" sz="900" kern="1200">
                          <a:solidFill>
                            <a:schemeClr val="dk1"/>
                          </a:solidFill>
                          <a:latin typeface="+mn-lt"/>
                          <a:ea typeface="+mn-ea"/>
                          <a:cs typeface="+mn-cs"/>
                        </a:rPr>
                        <a:t>Formalising the Submission of PPMIP Unallocated Transaction Report (UTR) Files</a:t>
                      </a:r>
                      <a:endParaRPr lang="en-GB" sz="90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299890261"/>
                  </a:ext>
                </a:extLst>
              </a:tr>
              <a:tr h="273098">
                <a:tc>
                  <a:txBody>
                    <a:bodyPr/>
                    <a:lstStyle/>
                    <a:p>
                      <a:r>
                        <a:rPr lang="en-GB" sz="900">
                          <a:latin typeface="+mn-lt"/>
                          <a:hlinkClick r:id="rId13"/>
                        </a:rPr>
                        <a:t>R0085</a:t>
                      </a:r>
                      <a:endParaRPr lang="en-GB" sz="900">
                        <a:latin typeface="+mn-lt"/>
                      </a:endParaRPr>
                    </a:p>
                  </a:txBody>
                  <a:tcPr/>
                </a:tc>
                <a:tc>
                  <a:txBody>
                    <a:bodyPr/>
                    <a:lstStyle/>
                    <a:p>
                      <a:r>
                        <a:rPr lang="en-US" sz="900" kern="1200" dirty="0">
                          <a:solidFill>
                            <a:schemeClr val="dk1"/>
                          </a:solidFill>
                          <a:latin typeface="+mn-lt"/>
                          <a:ea typeface="+mn-ea"/>
                          <a:cs typeface="+mn-cs"/>
                        </a:rPr>
                        <a:t>Switching Programme Designation of the Steady State Commencement Date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1271573250"/>
                  </a:ext>
                </a:extLst>
              </a:tr>
              <a:tr h="273098">
                <a:tc>
                  <a:txBody>
                    <a:bodyPr/>
                    <a:lstStyle/>
                    <a:p>
                      <a:r>
                        <a:rPr lang="en-GB" sz="900" dirty="0">
                          <a:latin typeface="+mn-lt"/>
                          <a:hlinkClick r:id="rId14"/>
                        </a:rPr>
                        <a:t>R0087</a:t>
                      </a:r>
                      <a:endParaRPr lang="en-GB" sz="900" dirty="0">
                        <a:latin typeface="+mn-lt"/>
                      </a:endParaRPr>
                    </a:p>
                  </a:txBody>
                  <a:tcPr/>
                </a:tc>
                <a:tc>
                  <a:txBody>
                    <a:bodyPr/>
                    <a:lstStyle/>
                    <a:p>
                      <a:r>
                        <a:rPr lang="en-US" sz="900" kern="1200" dirty="0">
                          <a:solidFill>
                            <a:schemeClr val="dk1"/>
                          </a:solidFill>
                          <a:latin typeface="+mn-lt"/>
                          <a:ea typeface="+mn-ea"/>
                          <a:cs typeface="+mn-cs"/>
                        </a:rPr>
                        <a:t>MAP GES data access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3512105105"/>
                  </a:ext>
                </a:extLst>
              </a:tr>
              <a:tr h="273098">
                <a:tc>
                  <a:txBody>
                    <a:bodyPr/>
                    <a:lstStyle/>
                    <a:p>
                      <a:r>
                        <a:rPr lang="en-GB" sz="900" dirty="0">
                          <a:latin typeface="+mn-lt"/>
                          <a:hlinkClick r:id="rId15"/>
                        </a:rPr>
                        <a:t>R0089</a:t>
                      </a:r>
                      <a:endParaRPr lang="en-GB" sz="900" dirty="0">
                        <a:latin typeface="+mn-lt"/>
                      </a:endParaRPr>
                    </a:p>
                  </a:txBody>
                  <a:tcPr/>
                </a:tc>
                <a:tc>
                  <a:txBody>
                    <a:bodyPr/>
                    <a:lstStyle/>
                    <a:p>
                      <a:r>
                        <a:rPr lang="en-US" sz="900" kern="1200">
                          <a:solidFill>
                            <a:schemeClr val="dk1"/>
                          </a:solidFill>
                          <a:latin typeface="+mn-lt"/>
                          <a:ea typeface="+mn-ea"/>
                          <a:cs typeface="+mn-cs"/>
                        </a:rPr>
                        <a:t>Removal of Pre-COVID AQ Value from Data Access Matrix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1686336300"/>
                  </a:ext>
                </a:extLst>
              </a:tr>
              <a:tr h="273098">
                <a:tc>
                  <a:txBody>
                    <a:bodyPr/>
                    <a:lstStyle/>
                    <a:p>
                      <a:r>
                        <a:rPr lang="en-GB" sz="900">
                          <a:latin typeface="+mn-lt"/>
                          <a:hlinkClick r:id="rId16"/>
                        </a:rPr>
                        <a:t>R0092 </a:t>
                      </a:r>
                      <a:endParaRPr lang="en-GB" sz="900">
                        <a:latin typeface="+mn-lt"/>
                      </a:endParaRPr>
                    </a:p>
                  </a:txBody>
                  <a:tcPr/>
                </a:tc>
                <a:tc>
                  <a:txBody>
                    <a:bodyPr/>
                    <a:lstStyle/>
                    <a:p>
                      <a:r>
                        <a:rPr lang="en-US" sz="900" kern="1200">
                          <a:solidFill>
                            <a:schemeClr val="dk1"/>
                          </a:solidFill>
                          <a:latin typeface="+mn-lt"/>
                          <a:ea typeface="+mn-ea"/>
                          <a:cs typeface="+mn-cs"/>
                        </a:rPr>
                        <a:t>DCC Service Level Agreements for the Switching Incentive Regime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1837861148"/>
                  </a:ext>
                </a:extLst>
              </a:tr>
              <a:tr h="273098">
                <a:tc>
                  <a:txBody>
                    <a:bodyPr/>
                    <a:lstStyle/>
                    <a:p>
                      <a:r>
                        <a:rPr lang="en-GB" sz="900">
                          <a:latin typeface="+mn-lt"/>
                          <a:hlinkClick r:id="rId17"/>
                        </a:rPr>
                        <a:t>R0094</a:t>
                      </a:r>
                      <a:endParaRPr lang="en-GB" sz="900">
                        <a:latin typeface="+mn-lt"/>
                      </a:endParaRPr>
                    </a:p>
                  </a:txBody>
                  <a:tcPr/>
                </a:tc>
                <a:tc>
                  <a:txBody>
                    <a:bodyPr/>
                    <a:lstStyle/>
                    <a:p>
                      <a:r>
                        <a:rPr lang="en-US" sz="900" kern="1200" dirty="0">
                          <a:solidFill>
                            <a:schemeClr val="dk1"/>
                          </a:solidFill>
                          <a:latin typeface="+mn-lt"/>
                          <a:ea typeface="+mn-ea"/>
                          <a:cs typeface="+mn-cs"/>
                        </a:rPr>
                        <a:t>Clarify obligations on gas meter exchanges that occur close to </a:t>
                      </a:r>
                      <a:r>
                        <a:rPr lang="en-US" sz="900" kern="1200" dirty="0" err="1">
                          <a:solidFill>
                            <a:schemeClr val="dk1"/>
                          </a:solidFill>
                          <a:latin typeface="+mn-lt"/>
                          <a:ea typeface="+mn-ea"/>
                          <a:cs typeface="+mn-cs"/>
                        </a:rPr>
                        <a:t>CoS</a:t>
                      </a:r>
                      <a:endParaRPr lang="en-US" sz="9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2359114767"/>
                  </a:ext>
                </a:extLst>
              </a:tr>
            </a:tbl>
          </a:graphicData>
        </a:graphic>
      </p:graphicFrame>
    </p:spTree>
    <p:extLst>
      <p:ext uri="{BB962C8B-B14F-4D97-AF65-F5344CB8AC3E}">
        <p14:creationId xmlns:p14="http://schemas.microsoft.com/office/powerpoint/2010/main" val="436337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8C3F-E0FA-4B29-9B87-B69AD5F7FFB6}"/>
              </a:ext>
            </a:extLst>
          </p:cNvPr>
          <p:cNvSpPr>
            <a:spLocks noGrp="1"/>
          </p:cNvSpPr>
          <p:nvPr>
            <p:ph type="title"/>
          </p:nvPr>
        </p:nvSpPr>
        <p:spPr>
          <a:xfrm>
            <a:off x="978011" y="35998"/>
            <a:ext cx="7187978" cy="500074"/>
          </a:xfrm>
        </p:spPr>
        <p:txBody>
          <a:bodyPr>
            <a:normAutofit/>
          </a:bodyPr>
          <a:lstStyle/>
          <a:p>
            <a:r>
              <a:rPr lang="en-GB" sz="2000" dirty="0">
                <a:latin typeface="+mn-lt"/>
                <a:cs typeface="Arial"/>
              </a:rPr>
              <a:t>(Gas) REC Change Pipeline - Under Prioritisation Review</a:t>
            </a:r>
          </a:p>
        </p:txBody>
      </p:sp>
      <p:graphicFrame>
        <p:nvGraphicFramePr>
          <p:cNvPr id="3" name="Table 3">
            <a:extLst>
              <a:ext uri="{FF2B5EF4-FFF2-40B4-BE49-F238E27FC236}">
                <a16:creationId xmlns:a16="http://schemas.microsoft.com/office/drawing/2014/main" id="{4A0885CD-C12F-4105-9D5D-9DA779802850}"/>
              </a:ext>
            </a:extLst>
          </p:cNvPr>
          <p:cNvGraphicFramePr>
            <a:graphicFrameLocks noGrp="1"/>
          </p:cNvGraphicFramePr>
          <p:nvPr>
            <p:extLst>
              <p:ext uri="{D42A27DB-BD31-4B8C-83A1-F6EECF244321}">
                <p14:modId xmlns:p14="http://schemas.microsoft.com/office/powerpoint/2010/main" val="2429680318"/>
              </p:ext>
            </p:extLst>
          </p:nvPr>
        </p:nvGraphicFramePr>
        <p:xfrm>
          <a:off x="245889" y="461906"/>
          <a:ext cx="8652222" cy="4500868"/>
        </p:xfrm>
        <a:graphic>
          <a:graphicData uri="http://schemas.openxmlformats.org/drawingml/2006/table">
            <a:tbl>
              <a:tblPr firstRow="1" bandRow="1">
                <a:tableStyleId>{5C22544A-7EE6-4342-B048-85BDC9FD1C3A}</a:tableStyleId>
              </a:tblPr>
              <a:tblGrid>
                <a:gridCol w="704573">
                  <a:extLst>
                    <a:ext uri="{9D8B030D-6E8A-4147-A177-3AD203B41FA5}">
                      <a16:colId xmlns:a16="http://schemas.microsoft.com/office/drawing/2014/main" val="2718274602"/>
                    </a:ext>
                  </a:extLst>
                </a:gridCol>
                <a:gridCol w="5935256">
                  <a:extLst>
                    <a:ext uri="{9D8B030D-6E8A-4147-A177-3AD203B41FA5}">
                      <a16:colId xmlns:a16="http://schemas.microsoft.com/office/drawing/2014/main" val="2896332416"/>
                    </a:ext>
                  </a:extLst>
                </a:gridCol>
                <a:gridCol w="2012393">
                  <a:extLst>
                    <a:ext uri="{9D8B030D-6E8A-4147-A177-3AD203B41FA5}">
                      <a16:colId xmlns:a16="http://schemas.microsoft.com/office/drawing/2014/main" val="2937892801"/>
                    </a:ext>
                  </a:extLst>
                </a:gridCol>
              </a:tblGrid>
              <a:tr h="277384">
                <a:tc>
                  <a:txBody>
                    <a:bodyPr/>
                    <a:lstStyle/>
                    <a:p>
                      <a:pPr algn="ctr"/>
                      <a:r>
                        <a:rPr lang="en-GB" sz="850" dirty="0">
                          <a:latin typeface="+mn-lt"/>
                        </a:rPr>
                        <a:t>Title </a:t>
                      </a:r>
                    </a:p>
                  </a:txBody>
                  <a:tcPr>
                    <a:solidFill>
                      <a:srgbClr val="3E5AA8"/>
                    </a:solidFill>
                  </a:tcPr>
                </a:tc>
                <a:tc>
                  <a:txBody>
                    <a:bodyPr/>
                    <a:lstStyle/>
                    <a:p>
                      <a:pPr algn="ctr"/>
                      <a:r>
                        <a:rPr lang="en-GB" sz="850" dirty="0">
                          <a:latin typeface="+mn-lt"/>
                        </a:rPr>
                        <a:t>Description</a:t>
                      </a:r>
                    </a:p>
                  </a:txBody>
                  <a:tcPr>
                    <a:solidFill>
                      <a:srgbClr val="3E5AA8"/>
                    </a:solidFill>
                  </a:tcPr>
                </a:tc>
                <a:tc>
                  <a:txBody>
                    <a:bodyPr/>
                    <a:lstStyle/>
                    <a:p>
                      <a:pPr algn="ctr"/>
                      <a:r>
                        <a:rPr lang="en-GB" sz="850" dirty="0">
                          <a:latin typeface="+mn-lt"/>
                        </a:rPr>
                        <a:t>Status</a:t>
                      </a:r>
                    </a:p>
                  </a:txBody>
                  <a:tcPr>
                    <a:solidFill>
                      <a:srgbClr val="3E5AA8"/>
                    </a:solidFill>
                  </a:tcPr>
                </a:tc>
                <a:extLst>
                  <a:ext uri="{0D108BD9-81ED-4DB2-BD59-A6C34878D82A}">
                    <a16:rowId xmlns:a16="http://schemas.microsoft.com/office/drawing/2014/main" val="118947466"/>
                  </a:ext>
                </a:extLst>
              </a:tr>
              <a:tr h="286950">
                <a:tc>
                  <a:txBody>
                    <a:bodyPr/>
                    <a:lstStyle/>
                    <a:p>
                      <a:r>
                        <a:rPr lang="en-GB" sz="900">
                          <a:latin typeface="+mn-lt"/>
                          <a:hlinkClick r:id="rId3"/>
                        </a:rPr>
                        <a:t>R0095</a:t>
                      </a:r>
                      <a:endParaRPr lang="en-GB" sz="900">
                        <a:latin typeface="+mn-lt"/>
                      </a:endParaRPr>
                    </a:p>
                  </a:txBody>
                  <a:tcPr/>
                </a:tc>
                <a:tc>
                  <a:txBody>
                    <a:bodyPr/>
                    <a:lstStyle/>
                    <a:p>
                      <a:r>
                        <a:rPr lang="en-US" sz="900" b="0">
                          <a:latin typeface="+mn-lt"/>
                        </a:rPr>
                        <a:t>Changes to allow DNOs to reinstate disconnected MPANs</a:t>
                      </a:r>
                      <a:endParaRPr lang="en-GB" sz="9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549377029"/>
                  </a:ext>
                </a:extLst>
              </a:tr>
              <a:tr h="281181">
                <a:tc>
                  <a:txBody>
                    <a:bodyPr/>
                    <a:lstStyle/>
                    <a:p>
                      <a:r>
                        <a:rPr lang="en-GB" sz="900">
                          <a:latin typeface="+mn-lt"/>
                          <a:hlinkClick r:id="rId4"/>
                        </a:rPr>
                        <a:t>R0096</a:t>
                      </a:r>
                      <a:endParaRPr lang="en-GB" sz="900">
                        <a:latin typeface="+mn-lt"/>
                      </a:endParaRPr>
                    </a:p>
                  </a:txBody>
                  <a:tcPr/>
                </a:tc>
                <a:tc>
                  <a:txBody>
                    <a:bodyPr/>
                    <a:lstStyle/>
                    <a:p>
                      <a:r>
                        <a:rPr lang="en-GB" sz="900" b="0" kern="1200">
                          <a:solidFill>
                            <a:schemeClr val="dk1"/>
                          </a:solidFill>
                          <a:latin typeface="+mn-lt"/>
                          <a:ea typeface="+mn-ea"/>
                          <a:cs typeface="+mn-cs"/>
                        </a:rPr>
                        <a:t>CSS Message Regeneration Functionality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3673555656"/>
                  </a:ext>
                </a:extLst>
              </a:tr>
              <a:tr h="281181">
                <a:tc>
                  <a:txBody>
                    <a:bodyPr/>
                    <a:lstStyle/>
                    <a:p>
                      <a:r>
                        <a:rPr lang="en-GB" sz="900" dirty="0">
                          <a:latin typeface="+mn-lt"/>
                          <a:hlinkClick r:id="rId5"/>
                        </a:rPr>
                        <a:t>R0099</a:t>
                      </a:r>
                      <a:endParaRPr lang="en-GB" sz="900" dirty="0">
                        <a:latin typeface="+mn-lt"/>
                      </a:endParaRPr>
                    </a:p>
                  </a:txBody>
                  <a:tcPr/>
                </a:tc>
                <a:tc>
                  <a:txBody>
                    <a:bodyPr/>
                    <a:lstStyle/>
                    <a:p>
                      <a:r>
                        <a:rPr lang="en-GB" sz="900" b="0" kern="1200" dirty="0">
                          <a:solidFill>
                            <a:schemeClr val="dk1"/>
                          </a:solidFill>
                          <a:latin typeface="+mn-lt"/>
                          <a:ea typeface="+mn-ea"/>
                          <a:cs typeface="+mn-cs"/>
                        </a:rPr>
                        <a:t>CSS End User Obligations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3404334636"/>
                  </a:ext>
                </a:extLst>
              </a:tr>
              <a:tr h="281181">
                <a:tc>
                  <a:txBody>
                    <a:bodyPr/>
                    <a:lstStyle/>
                    <a:p>
                      <a:r>
                        <a:rPr lang="en-GB" sz="900" dirty="0">
                          <a:latin typeface="+mn-lt"/>
                          <a:hlinkClick r:id="rId6"/>
                        </a:rPr>
                        <a:t>R0100</a:t>
                      </a:r>
                      <a:endParaRPr lang="en-GB" sz="900" dirty="0">
                        <a:latin typeface="+mn-lt"/>
                      </a:endParaRPr>
                    </a:p>
                  </a:txBody>
                  <a:tcPr/>
                </a:tc>
                <a:tc>
                  <a:txBody>
                    <a:bodyPr/>
                    <a:lstStyle/>
                    <a:p>
                      <a:r>
                        <a:rPr lang="en-GB" sz="900" b="0" kern="1200" dirty="0">
                          <a:solidFill>
                            <a:schemeClr val="dk1"/>
                          </a:solidFill>
                          <a:latin typeface="+mn-lt"/>
                          <a:ea typeface="+mn-ea"/>
                          <a:cs typeface="+mn-cs"/>
                        </a:rPr>
                        <a:t>Update to Error Handling Documents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411340451"/>
                  </a:ext>
                </a:extLst>
              </a:tr>
              <a:tr h="281181">
                <a:tc>
                  <a:txBody>
                    <a:bodyPr/>
                    <a:lstStyle/>
                    <a:p>
                      <a:r>
                        <a:rPr lang="en-GB" sz="900" dirty="0">
                          <a:latin typeface="+mn-lt"/>
                          <a:hlinkClick r:id="rId7"/>
                        </a:rPr>
                        <a:t>R0103</a:t>
                      </a:r>
                      <a:endParaRPr lang="en-GB" sz="900" dirty="0">
                        <a:latin typeface="+mn-lt"/>
                      </a:endParaRPr>
                    </a:p>
                  </a:txBody>
                  <a:tcPr/>
                </a:tc>
                <a:tc>
                  <a:txBody>
                    <a:bodyPr/>
                    <a:lstStyle/>
                    <a:p>
                      <a:r>
                        <a:rPr lang="en-US" sz="900" b="0" kern="1200" dirty="0">
                          <a:solidFill>
                            <a:schemeClr val="dk1"/>
                          </a:solidFill>
                          <a:latin typeface="+mn-lt"/>
                          <a:ea typeface="+mn-ea"/>
                          <a:cs typeface="+mn-cs"/>
                        </a:rPr>
                        <a:t>Central provision of DCC Technical Contacts for requesting test certificates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endParaRPr kumimoji="0" lang="en-GB" sz="900" b="0" i="0" u="none" strike="noStrike" kern="1200" cap="none" spc="0" normalizeH="0" baseline="0" noProof="0" dirty="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2340371756"/>
                  </a:ext>
                </a:extLst>
              </a:tr>
              <a:tr h="281181">
                <a:tc>
                  <a:txBody>
                    <a:bodyPr/>
                    <a:lstStyle/>
                    <a:p>
                      <a:r>
                        <a:rPr lang="en-GB" sz="900" dirty="0">
                          <a:latin typeface="+mn-lt"/>
                          <a:hlinkClick r:id="rId8"/>
                        </a:rPr>
                        <a:t>R0104</a:t>
                      </a:r>
                      <a:endParaRPr lang="en-GB" sz="900" dirty="0">
                        <a:latin typeface="+mn-lt"/>
                      </a:endParaRPr>
                    </a:p>
                  </a:txBody>
                  <a:tcPr/>
                </a:tc>
                <a:tc>
                  <a:txBody>
                    <a:bodyPr/>
                    <a:lstStyle/>
                    <a:p>
                      <a:r>
                        <a:rPr lang="en-US" sz="900" b="0" kern="1200" dirty="0">
                          <a:solidFill>
                            <a:schemeClr val="dk1"/>
                          </a:solidFill>
                          <a:latin typeface="+mn-lt"/>
                          <a:ea typeface="+mn-ea"/>
                          <a:cs typeface="+mn-cs"/>
                        </a:rPr>
                        <a:t>Clarifying requirement for continuous billing following an Erroneous Switch</a:t>
                      </a:r>
                      <a:endParaRPr lang="en-GB" sz="90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endParaRPr kumimoji="0" lang="en-GB" sz="900" b="0" i="0" u="none" strike="noStrike" kern="1200" cap="none" spc="0" normalizeH="0" baseline="0" noProof="0" dirty="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2318378447"/>
                  </a:ext>
                </a:extLst>
              </a:tr>
              <a:tr h="281181">
                <a:tc>
                  <a:txBody>
                    <a:bodyPr/>
                    <a:lstStyle/>
                    <a:p>
                      <a:r>
                        <a:rPr lang="en-GB" sz="900" dirty="0">
                          <a:latin typeface="+mn-lt"/>
                          <a:hlinkClick r:id="rId9"/>
                        </a:rPr>
                        <a:t>R0105</a:t>
                      </a:r>
                      <a:endParaRPr lang="en-GB" sz="900" dirty="0">
                        <a:latin typeface="+mn-lt"/>
                      </a:endParaRPr>
                    </a:p>
                  </a:txBody>
                  <a:tcPr/>
                </a:tc>
                <a:tc>
                  <a:txBody>
                    <a:bodyPr/>
                    <a:lstStyle/>
                    <a:p>
                      <a:r>
                        <a:rPr lang="en-US" sz="900" b="0" kern="1200" dirty="0">
                          <a:solidFill>
                            <a:schemeClr val="dk1"/>
                          </a:solidFill>
                          <a:latin typeface="+mn-lt"/>
                          <a:ea typeface="+mn-ea"/>
                          <a:cs typeface="+mn-cs"/>
                        </a:rPr>
                        <a:t>Review of ONAGE SLAs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endParaRPr kumimoji="0" lang="en-GB" sz="900" b="0" i="0" u="none" strike="noStrike" kern="1200" cap="none" spc="0" normalizeH="0" baseline="0" noProof="0" dirty="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3067664537"/>
                  </a:ext>
                </a:extLst>
              </a:tr>
              <a:tr h="281181">
                <a:tc>
                  <a:txBody>
                    <a:bodyPr/>
                    <a:lstStyle/>
                    <a:p>
                      <a:r>
                        <a:rPr lang="en-GB" sz="900" dirty="0">
                          <a:latin typeface="+mn-lt"/>
                          <a:hlinkClick r:id="rId10"/>
                        </a:rPr>
                        <a:t>R0106</a:t>
                      </a:r>
                      <a:endParaRPr lang="en-GB" sz="900" dirty="0">
                        <a:latin typeface="+mn-lt"/>
                      </a:endParaRPr>
                    </a:p>
                  </a:txBody>
                  <a:tcPr/>
                </a:tc>
                <a:tc>
                  <a:txBody>
                    <a:bodyPr/>
                    <a:lstStyle/>
                    <a:p>
                      <a:r>
                        <a:rPr lang="fr-FR" sz="900" b="0" kern="1200" dirty="0">
                          <a:solidFill>
                            <a:schemeClr val="dk1"/>
                          </a:solidFill>
                          <a:latin typeface="+mn-lt"/>
                          <a:ea typeface="+mn-ea"/>
                          <a:cs typeface="+mn-cs"/>
                        </a:rPr>
                        <a:t>Performance Assurance Report Catalogue V5.1</a:t>
                      </a:r>
                      <a:endParaRPr lang="en-GB" sz="90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endParaRPr kumimoji="0" lang="en-GB" sz="900" b="0" i="0" u="none" strike="noStrike" kern="1200" cap="none" spc="0" normalizeH="0" baseline="0" noProof="0" dirty="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2049291330"/>
                  </a:ext>
                </a:extLst>
              </a:tr>
              <a:tr h="281181">
                <a:tc>
                  <a:txBody>
                    <a:bodyPr/>
                    <a:lstStyle/>
                    <a:p>
                      <a:r>
                        <a:rPr lang="en-GB" sz="900" dirty="0">
                          <a:latin typeface="+mn-lt"/>
                          <a:hlinkClick r:id="rId11"/>
                        </a:rPr>
                        <a:t>R0107</a:t>
                      </a:r>
                      <a:endParaRPr lang="en-GB" sz="900" dirty="0">
                        <a:latin typeface="+mn-lt"/>
                      </a:endParaRPr>
                    </a:p>
                  </a:txBody>
                  <a:tcPr/>
                </a:tc>
                <a:tc>
                  <a:txBody>
                    <a:bodyPr/>
                    <a:lstStyle/>
                    <a:p>
                      <a:r>
                        <a:rPr lang="en-GB" sz="900" b="0" kern="1200" dirty="0">
                          <a:solidFill>
                            <a:schemeClr val="dk1"/>
                          </a:solidFill>
                          <a:latin typeface="+mn-lt"/>
                          <a:ea typeface="+mn-ea"/>
                          <a:cs typeface="+mn-cs"/>
                        </a:rPr>
                        <a:t>CSS Message Time Stamping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endParaRPr kumimoji="0" lang="en-GB" sz="900" b="0" i="0" u="none" strike="noStrike" kern="1200" cap="none" spc="0" normalizeH="0" baseline="0" noProof="0" dirty="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3354387411"/>
                  </a:ext>
                </a:extLst>
              </a:tr>
              <a:tr h="281181">
                <a:tc>
                  <a:txBody>
                    <a:bodyPr/>
                    <a:lstStyle/>
                    <a:p>
                      <a:r>
                        <a:rPr lang="en-GB" sz="900" dirty="0">
                          <a:latin typeface="+mn-lt"/>
                          <a:hlinkClick r:id="rId12"/>
                        </a:rPr>
                        <a:t>R0109</a:t>
                      </a:r>
                      <a:endParaRPr lang="en-GB" sz="900" dirty="0">
                        <a:latin typeface="+mn-lt"/>
                      </a:endParaRPr>
                    </a:p>
                  </a:txBody>
                  <a:tcPr/>
                </a:tc>
                <a:tc>
                  <a:txBody>
                    <a:bodyPr/>
                    <a:lstStyle/>
                    <a:p>
                      <a:r>
                        <a:rPr lang="en-US" sz="900" kern="1200" dirty="0">
                          <a:solidFill>
                            <a:schemeClr val="dk1"/>
                          </a:solidFill>
                          <a:latin typeface="+mn-lt"/>
                          <a:ea typeface="+mn-ea"/>
                          <a:cs typeface="+mn-cs"/>
                        </a:rPr>
                        <a:t>Aligning electricity and gas timescale requirements for sharing Meter Technical Detail information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endParaRPr kumimoji="0" lang="en-GB" sz="900" b="0" i="0" u="none" strike="noStrike" kern="1200" cap="none" spc="0" normalizeH="0" baseline="0" noProof="0" dirty="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2599875021"/>
                  </a:ext>
                </a:extLst>
              </a:tr>
              <a:tr h="281181">
                <a:tc>
                  <a:txBody>
                    <a:bodyPr/>
                    <a:lstStyle/>
                    <a:p>
                      <a:r>
                        <a:rPr lang="en-GB" sz="900" dirty="0">
                          <a:latin typeface="+mn-lt"/>
                          <a:hlinkClick r:id="rId13"/>
                        </a:rPr>
                        <a:t>R0110</a:t>
                      </a:r>
                      <a:endParaRPr lang="en-GB" sz="900" dirty="0">
                        <a:latin typeface="+mn-lt"/>
                      </a:endParaRPr>
                    </a:p>
                  </a:txBody>
                  <a:tcPr/>
                </a:tc>
                <a:tc>
                  <a:txBody>
                    <a:bodyPr/>
                    <a:lstStyle/>
                    <a:p>
                      <a:r>
                        <a:rPr lang="en-US" sz="900" kern="1200" dirty="0">
                          <a:solidFill>
                            <a:schemeClr val="dk1"/>
                          </a:solidFill>
                          <a:latin typeface="+mn-lt"/>
                          <a:ea typeface="+mn-ea"/>
                          <a:cs typeface="+mn-cs"/>
                        </a:rPr>
                        <a:t>A review of Supplier access to data on GES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endParaRPr kumimoji="0" lang="en-GB" sz="900" b="0" i="0" u="none" strike="noStrike" kern="1200" cap="none" spc="0" normalizeH="0" baseline="0" noProof="0" dirty="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4004391992"/>
                  </a:ext>
                </a:extLst>
              </a:tr>
              <a:tr h="281181">
                <a:tc>
                  <a:txBody>
                    <a:bodyPr/>
                    <a:lstStyle/>
                    <a:p>
                      <a:r>
                        <a:rPr lang="en-GB" sz="900" dirty="0">
                          <a:latin typeface="+mn-lt"/>
                          <a:hlinkClick r:id="rId14"/>
                        </a:rPr>
                        <a:t>R0111</a:t>
                      </a:r>
                      <a:endParaRPr lang="en-GB" sz="900" dirty="0">
                        <a:latin typeface="+mn-lt"/>
                      </a:endParaRPr>
                    </a:p>
                  </a:txBody>
                  <a:tcPr/>
                </a:tc>
                <a:tc>
                  <a:txBody>
                    <a:bodyPr/>
                    <a:lstStyle/>
                    <a:p>
                      <a:r>
                        <a:rPr lang="en-US" sz="900" kern="1200" dirty="0">
                          <a:solidFill>
                            <a:schemeClr val="dk1"/>
                          </a:solidFill>
                          <a:latin typeface="+mn-lt"/>
                          <a:ea typeface="+mn-ea"/>
                          <a:cs typeface="+mn-cs"/>
                        </a:rPr>
                        <a:t>Provision of Grid Supply Point Group ID from a Postcode search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endParaRPr kumimoji="0" lang="en-GB" sz="900" b="0" i="0" u="none" strike="noStrike" kern="1200" cap="none" spc="0" normalizeH="0" baseline="0" noProof="0" dirty="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1231444686"/>
                  </a:ext>
                </a:extLst>
              </a:tr>
              <a:tr h="281181">
                <a:tc>
                  <a:txBody>
                    <a:bodyPr/>
                    <a:lstStyle/>
                    <a:p>
                      <a:r>
                        <a:rPr lang="en-GB" sz="900" dirty="0">
                          <a:latin typeface="+mn-lt"/>
                          <a:hlinkClick r:id="rId15"/>
                        </a:rPr>
                        <a:t>R0112</a:t>
                      </a:r>
                      <a:endParaRPr lang="en-GB" sz="900" dirty="0">
                        <a:latin typeface="+mn-lt"/>
                      </a:endParaRPr>
                    </a:p>
                  </a:txBody>
                  <a:tcPr/>
                </a:tc>
                <a:tc>
                  <a:txBody>
                    <a:bodyPr/>
                    <a:lstStyle/>
                    <a:p>
                      <a:r>
                        <a:rPr lang="en-US" sz="900" kern="1200" dirty="0">
                          <a:solidFill>
                            <a:schemeClr val="dk1"/>
                          </a:solidFill>
                          <a:latin typeface="+mn-lt"/>
                          <a:ea typeface="+mn-ea"/>
                          <a:cs typeface="+mn-cs"/>
                        </a:rPr>
                        <a:t>Supplier compensation for Network Party driven MPXN or GSP Group changes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endParaRPr kumimoji="0" lang="en-GB" sz="900" b="0" i="0" u="none" strike="noStrike" kern="1200" cap="none" spc="0" normalizeH="0" baseline="0" noProof="0" dirty="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1355037183"/>
                  </a:ext>
                </a:extLst>
              </a:tr>
              <a:tr h="281181">
                <a:tc>
                  <a:txBody>
                    <a:bodyPr/>
                    <a:lstStyle/>
                    <a:p>
                      <a:r>
                        <a:rPr lang="en-GB" sz="900" dirty="0">
                          <a:latin typeface="+mn-lt"/>
                          <a:hlinkClick r:id="rId16"/>
                        </a:rPr>
                        <a:t>R0113</a:t>
                      </a:r>
                      <a:endParaRPr lang="en-GB" sz="900" dirty="0">
                        <a:latin typeface="+mn-lt"/>
                      </a:endParaRPr>
                    </a:p>
                  </a:txBody>
                  <a:tcPr/>
                </a:tc>
                <a:tc>
                  <a:txBody>
                    <a:bodyPr/>
                    <a:lstStyle/>
                    <a:p>
                      <a:r>
                        <a:rPr lang="en-US" sz="900" b="0" dirty="0">
                          <a:latin typeface="+mn-lt"/>
                        </a:rPr>
                        <a:t>Data Specification Housekeeping and Clarifications</a:t>
                      </a:r>
                      <a:endParaRPr lang="en-GB" sz="9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820949595"/>
                  </a:ext>
                </a:extLst>
              </a:tr>
              <a:tr h="281181">
                <a:tc>
                  <a:txBody>
                    <a:bodyPr/>
                    <a:lstStyle/>
                    <a:p>
                      <a:r>
                        <a:rPr lang="en-GB" sz="900" dirty="0">
                          <a:latin typeface="+mn-lt"/>
                          <a:hlinkClick r:id="rId17"/>
                        </a:rPr>
                        <a:t>R0114</a:t>
                      </a:r>
                      <a:endParaRPr lang="en-GB" sz="900" dirty="0">
                        <a:latin typeface="+mn-lt"/>
                      </a:endParaRPr>
                    </a:p>
                  </a:txBody>
                  <a:tcPr/>
                </a:tc>
                <a:tc>
                  <a:txBody>
                    <a:bodyPr/>
                    <a:lstStyle/>
                    <a:p>
                      <a:r>
                        <a:rPr lang="en-GB" sz="900" b="0" kern="1200" dirty="0">
                          <a:solidFill>
                            <a:schemeClr val="dk1"/>
                          </a:solidFill>
                          <a:latin typeface="+mn-lt"/>
                          <a:ea typeface="+mn-ea"/>
                          <a:cs typeface="+mn-cs"/>
                        </a:rPr>
                        <a:t>Housekeeping amendments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3160712494"/>
                  </a:ext>
                </a:extLst>
              </a:tr>
            </a:tbl>
          </a:graphicData>
        </a:graphic>
      </p:graphicFrame>
    </p:spTree>
    <p:extLst>
      <p:ext uri="{BB962C8B-B14F-4D97-AF65-F5344CB8AC3E}">
        <p14:creationId xmlns:p14="http://schemas.microsoft.com/office/powerpoint/2010/main" val="2443718110"/>
      </p:ext>
    </p:extLst>
  </p:cSld>
  <p:clrMapOvr>
    <a:masterClrMapping/>
  </p:clrMapOvr>
</p:sld>
</file>

<file path=ppt/theme/theme1.xml><?xml version="1.0" encoding="utf-8"?>
<a:theme xmlns:a="http://schemas.openxmlformats.org/drawingml/2006/main" name="Office Theme">
  <a:themeElements>
    <a:clrScheme name="Custom 2">
      <a:dk1>
        <a:srgbClr val="1D3E61"/>
      </a:dk1>
      <a:lt1>
        <a:sysClr val="window" lastClr="FFFFFF"/>
      </a:lt1>
      <a:dk2>
        <a:srgbClr val="3E5AA8"/>
      </a:dk2>
      <a:lt2>
        <a:srgbClr val="84B8DA"/>
      </a:lt2>
      <a:accent1>
        <a:srgbClr val="B1D6E8"/>
      </a:accent1>
      <a:accent2>
        <a:srgbClr val="6440A3"/>
      </a:accent2>
      <a:accent3>
        <a:srgbClr val="56CF9E"/>
      </a:accent3>
      <a:accent4>
        <a:srgbClr val="E65761"/>
      </a:accent4>
      <a:accent5>
        <a:srgbClr val="FCBC55"/>
      </a:accent5>
      <a:accent6>
        <a:srgbClr val="379196"/>
      </a:accent6>
      <a:hlink>
        <a:srgbClr val="40D1F5"/>
      </a:hlink>
      <a:folHlink>
        <a:srgbClr val="D2232A"/>
      </a:folHlink>
    </a:clrScheme>
    <a:fontScheme name="Xoserve">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efb0c983-77a3-4edc-9303-e1cb655c76c7" xsi:nil="true"/>
    <TaxCatchAll xmlns="3ee84ff3-1fa2-4b0e-bbc1-9d3729ac2ba9" xsi:nil="true"/>
    <lcf76f155ced4ddcb4097134ff3c332f xmlns="efb0c983-77a3-4edc-9303-e1cb655c76c7">
      <Terms xmlns="http://schemas.microsoft.com/office/infopath/2007/PartnerControls"/>
    </lcf76f155ced4ddcb4097134ff3c332f>
    <Sign_x002d_offBy xmlns="efb0c983-77a3-4edc-9303-e1cb655c76c7">
      <UserInfo>
        <DisplayName/>
        <AccountId xsi:nil="true"/>
        <AccountType/>
      </UserInfo>
    </Sign_x002d_offB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0FB9CDCC5328344A3162B2D7C8A4CE2" ma:contentTypeVersion="16" ma:contentTypeDescription="Create a new document." ma:contentTypeScope="" ma:versionID="ede32156e104b9db28a12065827d15ac">
  <xsd:schema xmlns:xsd="http://www.w3.org/2001/XMLSchema" xmlns:xs="http://www.w3.org/2001/XMLSchema" xmlns:p="http://schemas.microsoft.com/office/2006/metadata/properties" xmlns:ns2="efb0c983-77a3-4edc-9303-e1cb655c76c7" xmlns:ns3="3ee84ff3-1fa2-4b0e-bbc1-9d3729ac2ba9" targetNamespace="http://schemas.microsoft.com/office/2006/metadata/properties" ma:root="true" ma:fieldsID="a8c1c2972ccccfaf548a4caf8c530352" ns2:_="" ns3:_="">
    <xsd:import namespace="efb0c983-77a3-4edc-9303-e1cb655c76c7"/>
    <xsd:import namespace="3ee84ff3-1fa2-4b0e-bbc1-9d3729ac2ba9"/>
    <xsd:element name="properties">
      <xsd:complexType>
        <xsd:sequence>
          <xsd:element name="documentManagement">
            <xsd:complexType>
              <xsd:all>
                <xsd:element ref="ns2:_Flow_SignoffStatus" minOccurs="0"/>
                <xsd:element ref="ns2:Sign_x002d_offBy"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b0c983-77a3-4edc-9303-e1cb655c76c7" elementFormDefault="qualified">
    <xsd:import namespace="http://schemas.microsoft.com/office/2006/documentManagement/types"/>
    <xsd:import namespace="http://schemas.microsoft.com/office/infopath/2007/PartnerControls"/>
    <xsd:element name="_Flow_SignoffStatus" ma:index="8" nillable="true" ma:displayName="Sign-off status" ma:internalName="Sign_x002d_off_x0020_status">
      <xsd:simpleType>
        <xsd:restriction base="dms:Text"/>
      </xsd:simpleType>
    </xsd:element>
    <xsd:element name="Sign_x002d_offBy" ma:index="9" nillable="true" ma:displayName="Sign-off By" ma:format="Dropdown" ma:list="UserInfo" ma:SharePointGroup="0" ma:internalName="Sign_x002d_off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cb18e80-c0a1-4e4c-a24b-611b5f62a90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ee84ff3-1fa2-4b0e-bbc1-9d3729ac2ba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edf0d92-15e2-4a18-8841-dbc4ae997dea}" ma:internalName="TaxCatchAll" ma:showField="CatchAllData" ma:web="3ee84ff3-1fa2-4b0e-bbc1-9d3729ac2b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728B58-601E-4027-AF0C-C2329912A912}">
  <ds:schemaRefs>
    <ds:schemaRef ds:uri="http://schemas.microsoft.com/sharepoint/v3/contenttype/forms"/>
  </ds:schemaRefs>
</ds:datastoreItem>
</file>

<file path=customXml/itemProps2.xml><?xml version="1.0" encoding="utf-8"?>
<ds:datastoreItem xmlns:ds="http://schemas.openxmlformats.org/officeDocument/2006/customXml" ds:itemID="{026CA555-216C-4261-AF87-A8E955167736}">
  <ds:schemaRefs>
    <ds:schemaRef ds:uri="http://purl.org/dc/dcmitype/"/>
    <ds:schemaRef ds:uri="http://www.w3.org/XML/1998/namespace"/>
    <ds:schemaRef ds:uri="http://schemas.microsoft.com/office/infopath/2007/PartnerControls"/>
    <ds:schemaRef ds:uri="334d22e6-bd48-42c0-8478-53ab374ca1ce"/>
    <ds:schemaRef ds:uri="http://purl.org/dc/terms/"/>
    <ds:schemaRef ds:uri="http://schemas.openxmlformats.org/package/2006/metadata/core-properties"/>
    <ds:schemaRef ds:uri="http://schemas.microsoft.com/office/2006/documentManagement/types"/>
    <ds:schemaRef ds:uri="1ac242c6-bb80-4e2c-8d94-752da52e3643"/>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71AEC057-C4F8-471B-B454-570930092F00}"/>
</file>

<file path=docProps/app.xml><?xml version="1.0" encoding="utf-8"?>
<Properties xmlns="http://schemas.openxmlformats.org/officeDocument/2006/extended-properties" xmlns:vt="http://schemas.openxmlformats.org/officeDocument/2006/docPropsVTypes">
  <Template/>
  <TotalTime>0</TotalTime>
  <Words>1252</Words>
  <Application>Microsoft Office PowerPoint</Application>
  <PresentationFormat>On-screen Show (16:9)</PresentationFormat>
  <Paragraphs>270</Paragraphs>
  <Slides>9</Slides>
  <Notes>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5" baseType="lpstr">
      <vt:lpstr>Arial</vt:lpstr>
      <vt:lpstr>Avenir Next LT Pro</vt:lpstr>
      <vt:lpstr>Calibri</vt:lpstr>
      <vt:lpstr>Nunito Sans</vt:lpstr>
      <vt:lpstr>Office Theme</vt:lpstr>
      <vt:lpstr>Microsoft Word Document</vt:lpstr>
      <vt:lpstr>REC Change</vt:lpstr>
      <vt:lpstr>Introduction</vt:lpstr>
      <vt:lpstr>Overview of In Progress REC Changes (high level)</vt:lpstr>
      <vt:lpstr>REC Change Pipeline – In progress</vt:lpstr>
      <vt:lpstr>PowerPoint Presentation</vt:lpstr>
      <vt:lpstr>PowerPoint Presentation</vt:lpstr>
      <vt:lpstr>PowerPoint Presentation</vt:lpstr>
      <vt:lpstr>(Gas) REC Change Pipeline - Under Prioritisation Review</vt:lpstr>
      <vt:lpstr>(Gas) REC Change Pipeline - Under Prioritisation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this template</dc:title>
  <dc:creator/>
  <cp:lastModifiedBy/>
  <cp:revision>24</cp:revision>
  <dcterms:created xsi:type="dcterms:W3CDTF">2020-08-12T15:25:03Z</dcterms:created>
  <dcterms:modified xsi:type="dcterms:W3CDTF">2023-04-26T12:57:15Z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0x010100BE4A46900855F54F8B1B4A69CC14CF6B</vt:lpwstr>
  </property>
  <property fmtid="{D5CDD505-2E9C-101B-9397-08002B2CF9AE}" pid="3" name="ppcDepartment">
    <vt:lpwstr>53;#Communications|4eb75792-310c-4340-9b16-fa97df071d2d</vt:lpwstr>
  </property>
  <property fmtid="{D5CDD505-2E9C-101B-9397-08002B2CF9AE}" pid="4" name="DocumentType">
    <vt:lpwstr>70;#Template|aa851b79-e671-40ab-aebb-d6113815f54a</vt:lpwstr>
  </property>
</Properties>
</file>