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30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9B04"/>
    <a:srgbClr val="40D1F5"/>
    <a:srgbClr val="F5835D"/>
    <a:srgbClr val="84B8DA"/>
    <a:srgbClr val="B1D6E8"/>
    <a:srgbClr val="9C4877"/>
    <a:srgbClr val="2B80B1"/>
    <a:srgbClr val="9CCB3B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60BED-A55E-4CD5-B269-D71CA7C298C4}" v="15" dt="2023-03-27T09:44:31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98" autoAdjust="0"/>
    <p:restoredTop sz="96357" autoAdjust="0"/>
  </p:normalViewPr>
  <p:slideViewPr>
    <p:cSldViewPr>
      <p:cViewPr varScale="1">
        <p:scale>
          <a:sx n="98" d="100"/>
          <a:sy n="98" d="100"/>
        </p:scale>
        <p:origin x="7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7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53899"/>
              </p:ext>
            </p:extLst>
          </p:nvPr>
        </p:nvGraphicFramePr>
        <p:xfrm>
          <a:off x="78318" y="352125"/>
          <a:ext cx="8928991" cy="48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710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903763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364843">
                  <a:extLst>
                    <a:ext uri="{9D8B030D-6E8A-4147-A177-3AD203B41FA5}">
                      <a16:colId xmlns:a16="http://schemas.microsoft.com/office/drawing/2014/main" val="3482574789"/>
                    </a:ext>
                  </a:extLst>
                </a:gridCol>
                <a:gridCol w="1134723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865126467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3203177469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4284683395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1721230333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1278004344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151915313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2682281715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2048074220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1043388647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3920038116"/>
                    </a:ext>
                  </a:extLst>
                </a:gridCol>
                <a:gridCol w="473746">
                  <a:extLst>
                    <a:ext uri="{9D8B030D-6E8A-4147-A177-3AD203B41FA5}">
                      <a16:colId xmlns:a16="http://schemas.microsoft.com/office/drawing/2014/main" val="3526960085"/>
                    </a:ext>
                  </a:extLst>
                </a:gridCol>
              </a:tblGrid>
              <a:tr h="514959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In-flight and Potential Programmes &amp; Projects 2023/24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2023/2024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658681">
                <a:tc gridSpan="4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Feb 2023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Mar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Apr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Aug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Sept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Oct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Nov </a:t>
                      </a: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Dec </a:t>
                      </a: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en-GB" sz="7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Jan 2024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9153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Flight Programmes &amp; Projects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2022-2023</a:t>
                      </a: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Gemini Change programme Sustain Plus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Upgrading Gemini User experience and interfaces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26579"/>
                  </a:ext>
                </a:extLst>
              </a:tr>
              <a:tr h="91535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XRN5579 – Gemini Change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 Term Flow Swap Improvements 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3889"/>
                  </a:ext>
                </a:extLst>
              </a:tr>
              <a:tr h="9153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Programmes &amp; Projects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vert="vert27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Regulatory Change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Arrangements for Interconnectors with additional Storage capability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 0761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915353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Regulatory Change </a:t>
                      </a:r>
                    </a:p>
                    <a:p>
                      <a:pPr algn="ctr"/>
                      <a:endParaRPr lang="en-GB" sz="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 to the Allocation of Entry Capacity and Flow Quantities to Qualifying CNCCD Routes</a:t>
                      </a:r>
                    </a:p>
                    <a:p>
                      <a:pPr algn="ctr"/>
                      <a:endParaRPr lang="en-GB" sz="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 823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80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78319" y="39726"/>
            <a:ext cx="8928995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01CDE1-0F68-4812-BAEE-2F8A9592263F}"/>
              </a:ext>
            </a:extLst>
          </p:cNvPr>
          <p:cNvSpPr/>
          <p:nvPr/>
        </p:nvSpPr>
        <p:spPr>
          <a:xfrm>
            <a:off x="3336652" y="3593395"/>
            <a:ext cx="1307356" cy="3656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Ofgem Decision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1F9B9C9-6952-4ECF-A298-AD3B2E7D00D2}"/>
              </a:ext>
            </a:extLst>
          </p:cNvPr>
          <p:cNvSpPr/>
          <p:nvPr/>
        </p:nvSpPr>
        <p:spPr>
          <a:xfrm>
            <a:off x="4792669" y="3581130"/>
            <a:ext cx="509236" cy="3711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NG / Xo Governance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7EF66DD-6052-4F8F-A2F5-E22F2F29A6E4}"/>
              </a:ext>
            </a:extLst>
          </p:cNvPr>
          <p:cNvSpPr/>
          <p:nvPr/>
        </p:nvSpPr>
        <p:spPr>
          <a:xfrm>
            <a:off x="5385047" y="3588681"/>
            <a:ext cx="2067273" cy="3656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Analysis to Implementation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659D4DCD-00A4-445B-94E5-6546831AC660}"/>
              </a:ext>
            </a:extLst>
          </p:cNvPr>
          <p:cNvSpPr/>
          <p:nvPr/>
        </p:nvSpPr>
        <p:spPr>
          <a:xfrm>
            <a:off x="4634184" y="3658171"/>
            <a:ext cx="153840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A0A4A8-3FFB-44D2-956B-C828F59A8ED1}"/>
              </a:ext>
            </a:extLst>
          </p:cNvPr>
          <p:cNvSpPr/>
          <p:nvPr/>
        </p:nvSpPr>
        <p:spPr>
          <a:xfrm>
            <a:off x="3347864" y="4557459"/>
            <a:ext cx="720080" cy="3807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 Development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A04BF9-F68F-478B-B7E4-9D9919AB494B}"/>
              </a:ext>
            </a:extLst>
          </p:cNvPr>
          <p:cNvSpPr/>
          <p:nvPr/>
        </p:nvSpPr>
        <p:spPr>
          <a:xfrm>
            <a:off x="4132391" y="4557753"/>
            <a:ext cx="4195313" cy="3656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Ofgem Decision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9B1808-064C-4757-AD70-1A9F589FCBA9}"/>
              </a:ext>
            </a:extLst>
          </p:cNvPr>
          <p:cNvSpPr/>
          <p:nvPr/>
        </p:nvSpPr>
        <p:spPr>
          <a:xfrm>
            <a:off x="8388423" y="4542652"/>
            <a:ext cx="618885" cy="380739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NG / Xo Governance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01E24E-981F-42EB-98F5-FC56D9C0E1B0}"/>
              </a:ext>
            </a:extLst>
          </p:cNvPr>
          <p:cNvSpPr/>
          <p:nvPr/>
        </p:nvSpPr>
        <p:spPr>
          <a:xfrm>
            <a:off x="3347864" y="1761791"/>
            <a:ext cx="5659450" cy="37116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Year Programme of work to October 2024</a:t>
            </a: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FCD66612-06FA-45A9-ADE8-9951C29F9E4E}"/>
              </a:ext>
            </a:extLst>
          </p:cNvPr>
          <p:cNvSpPr/>
          <p:nvPr/>
        </p:nvSpPr>
        <p:spPr>
          <a:xfrm>
            <a:off x="8306592" y="4656226"/>
            <a:ext cx="153840" cy="14773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D37A73-A06F-40A4-89AF-9A20C23C41D3}"/>
              </a:ext>
            </a:extLst>
          </p:cNvPr>
          <p:cNvSpPr/>
          <p:nvPr/>
        </p:nvSpPr>
        <p:spPr>
          <a:xfrm>
            <a:off x="3323265" y="2730889"/>
            <a:ext cx="888696" cy="365638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7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Analysis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67357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8e8728-260f-4dfb-8787-4ebe172031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FE3A0DFBDDF4B86E3D79E9FDBE029" ma:contentTypeVersion="14" ma:contentTypeDescription="Create a new document." ma:contentTypeScope="" ma:versionID="72e1f3532c8cdea107ba7d03c8d8d2bf">
  <xsd:schema xmlns:xsd="http://www.w3.org/2001/XMLSchema" xmlns:xs="http://www.w3.org/2001/XMLSchema" xmlns:p="http://schemas.microsoft.com/office/2006/metadata/properties" xmlns:ns3="058e8728-260f-4dfb-8787-4ebe17203182" xmlns:ns4="63f065d3-f48e-4d2d-a5d5-b4becdeb24fc" targetNamespace="http://schemas.microsoft.com/office/2006/metadata/properties" ma:root="true" ma:fieldsID="431edcb510c65980a73c86c1c92e56d5" ns3:_="" ns4:_="">
    <xsd:import namespace="058e8728-260f-4dfb-8787-4ebe17203182"/>
    <xsd:import namespace="63f065d3-f48e-4d2d-a5d5-b4becdeb24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e8728-260f-4dfb-8787-4ebe17203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065d3-f48e-4d2d-a5d5-b4becdeb2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elements/1.1/"/>
    <ds:schemaRef ds:uri="http://schemas.microsoft.com/office/2006/metadata/properties"/>
    <ds:schemaRef ds:uri="63f065d3-f48e-4d2d-a5d5-b4becdeb24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58e8728-260f-4dfb-8787-4ebe1720318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84AD4-7A14-4A0D-9DD7-67B859E54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8e8728-260f-4dfb-8787-4ebe17203182"/>
    <ds:schemaRef ds:uri="63f065d3-f48e-4d2d-a5d5-b4becdeb2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(16:9)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2023-03-29T12:42:09Z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0x010100719FE3A0DFBDDF4B86E3D79E9FDBE029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