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5"/>
  </p:notesMasterIdLst>
  <p:handoutMasterIdLst>
    <p:handoutMasterId r:id="rId16"/>
  </p:handoutMasterIdLst>
  <p:sldIdLst>
    <p:sldId id="3690" r:id="rId6"/>
    <p:sldId id="3788" r:id="rId7"/>
    <p:sldId id="3794" r:id="rId8"/>
    <p:sldId id="3796" r:id="rId9"/>
    <p:sldId id="3797" r:id="rId10"/>
    <p:sldId id="3795" r:id="rId11"/>
    <p:sldId id="3798" r:id="rId12"/>
    <p:sldId id="3799" r:id="rId13"/>
    <p:sldId id="3800" r:id="rId14"/>
  </p:sldIdLst>
  <p:sldSz cx="9144000" cy="5143500" type="screen16x9"/>
  <p:notesSz cx="6797675" cy="9928225"/>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ne Williams" initials="DW" lastIdx="8" clrIdx="0"/>
  <p:cmAuthor id="1" name="Evans, Emily" initials="EE" lastIdx="1" clrIdx="1">
    <p:extLst>
      <p:ext uri="{19B8F6BF-5375-455C-9EA6-DF929625EA0E}">
        <p15:presenceInfo xmlns:p15="http://schemas.microsoft.com/office/powerpoint/2012/main" userId="S::emily.Evans@xoserve.com::a5b2f5e1-7480-4cc5-bcf8-2321e34a19e6" providerId="AD"/>
      </p:ext>
    </p:extLst>
  </p:cmAuthor>
  <p:cmAuthor id="2" name="Patel, Ranjit" initials="PR" lastIdx="4" clrIdx="2">
    <p:extLst>
      <p:ext uri="{19B8F6BF-5375-455C-9EA6-DF929625EA0E}">
        <p15:presenceInfo xmlns:p15="http://schemas.microsoft.com/office/powerpoint/2012/main" userId="S-1-5-21-4145888014-839675345-3125187760-3351" providerId="AD"/>
      </p:ext>
    </p:extLst>
  </p:cmAuthor>
  <p:cmAuthor id="3" name="Turpin, Dave" initials="TD" lastIdx="2" clrIdx="3">
    <p:extLst>
      <p:ext uri="{19B8F6BF-5375-455C-9EA6-DF929625EA0E}">
        <p15:presenceInfo xmlns:p15="http://schemas.microsoft.com/office/powerpoint/2012/main" userId="S::dave.turpin@xoserve.com::038c2abc-d4cb-4733-8675-41eb49f6e754" providerId="AD"/>
      </p:ext>
    </p:extLst>
  </p:cmAuthor>
  <p:cmAuthor id="4" name="McGlone, Jayne" initials="MJ" lastIdx="1" clrIdx="4">
    <p:extLst>
      <p:ext uri="{19B8F6BF-5375-455C-9EA6-DF929625EA0E}">
        <p15:presenceInfo xmlns:p15="http://schemas.microsoft.com/office/powerpoint/2012/main" userId="S::jayne.mcglone@xoserve.com::f5976ee6-f269-451c-ab96-754f27ca3b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FEE2"/>
    <a:srgbClr val="C0C0C0"/>
    <a:srgbClr val="3E5AA8"/>
    <a:srgbClr val="26A412"/>
    <a:srgbClr val="FFCC00"/>
    <a:srgbClr val="D2232A"/>
    <a:srgbClr val="EEECE1"/>
    <a:srgbClr val="CCFF99"/>
    <a:srgbClr val="F09F0E"/>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865EB7-D821-406F-AE3E-1FC9557335F4}" v="3" dt="2023-03-06T15:03:42.6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381" autoAdjust="0"/>
    <p:restoredTop sz="94660"/>
  </p:normalViewPr>
  <p:slideViewPr>
    <p:cSldViewPr snapToGrid="0">
      <p:cViewPr varScale="1">
        <p:scale>
          <a:sx n="79" d="100"/>
          <a:sy n="79" d="100"/>
        </p:scale>
        <p:origin x="1332" y="48"/>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18"/>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06/03/2023</a:t>
            </a:fld>
            <a:endParaRPr lang="en-GB"/>
          </a:p>
        </p:txBody>
      </p:sp>
      <p:sp>
        <p:nvSpPr>
          <p:cNvPr id="65540" name="Rectangle 4"/>
          <p:cNvSpPr>
            <a:spLocks noGrp="1" noChangeArrowheads="1"/>
          </p:cNvSpPr>
          <p:nvPr>
            <p:ph type="ftr" sz="quarter" idx="2"/>
          </p:nvPr>
        </p:nvSpPr>
        <p:spPr bwMode="auto">
          <a:xfrm>
            <a:off x="0"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01" cy="496412"/>
          </a:xfrm>
          <a:prstGeom prst="rect">
            <a:avLst/>
          </a:prstGeom>
        </p:spPr>
        <p:txBody>
          <a:bodyPr vert="horz" lIns="92130" tIns="46064" rIns="92130" bIns="46064" rtlCol="0"/>
          <a:lstStyle>
            <a:lvl1pPr algn="l">
              <a:defRPr sz="1200"/>
            </a:lvl1pPr>
          </a:lstStyle>
          <a:p>
            <a:endParaRPr lang="en-GB"/>
          </a:p>
        </p:txBody>
      </p:sp>
      <p:sp>
        <p:nvSpPr>
          <p:cNvPr id="3" name="Date Placeholder 2"/>
          <p:cNvSpPr>
            <a:spLocks noGrp="1"/>
          </p:cNvSpPr>
          <p:nvPr>
            <p:ph type="dt" idx="1"/>
          </p:nvPr>
        </p:nvSpPr>
        <p:spPr>
          <a:xfrm>
            <a:off x="3849771" y="0"/>
            <a:ext cx="2946301" cy="496412"/>
          </a:xfrm>
          <a:prstGeom prst="rect">
            <a:avLst/>
          </a:prstGeom>
        </p:spPr>
        <p:txBody>
          <a:bodyPr vert="horz" lIns="92130" tIns="46064" rIns="92130" bIns="46064" rtlCol="0"/>
          <a:lstStyle>
            <a:lvl1pPr algn="r">
              <a:defRPr sz="1200"/>
            </a:lvl1pPr>
          </a:lstStyle>
          <a:p>
            <a:fld id="{4F0B033A-D7A2-4873-87D3-52E71CC76346}" type="datetimeFigureOut">
              <a:rPr lang="en-GB" smtClean="0"/>
              <a:t>06/03/2023</a:t>
            </a:fld>
            <a:endParaRPr lang="en-GB"/>
          </a:p>
        </p:txBody>
      </p:sp>
      <p:sp>
        <p:nvSpPr>
          <p:cNvPr id="4" name="Slide Image Placeholder 3"/>
          <p:cNvSpPr>
            <a:spLocks noGrp="1" noRot="1" noChangeAspect="1"/>
          </p:cNvSpPr>
          <p:nvPr>
            <p:ph type="sldImg" idx="2"/>
          </p:nvPr>
        </p:nvSpPr>
        <p:spPr>
          <a:xfrm>
            <a:off x="92075" y="746125"/>
            <a:ext cx="6613525" cy="3721100"/>
          </a:xfrm>
          <a:prstGeom prst="rect">
            <a:avLst/>
          </a:prstGeom>
          <a:noFill/>
          <a:ln w="12700">
            <a:solidFill>
              <a:prstClr val="black"/>
            </a:solidFill>
          </a:ln>
        </p:spPr>
        <p:txBody>
          <a:bodyPr vert="horz" lIns="92130" tIns="46064" rIns="92130" bIns="46064" rtlCol="0" anchor="ctr"/>
          <a:lstStyle/>
          <a:p>
            <a:endParaRPr lang="en-GB"/>
          </a:p>
        </p:txBody>
      </p:sp>
      <p:sp>
        <p:nvSpPr>
          <p:cNvPr id="5" name="Notes Placeholder 4"/>
          <p:cNvSpPr>
            <a:spLocks noGrp="1"/>
          </p:cNvSpPr>
          <p:nvPr>
            <p:ph type="body" sz="quarter" idx="3"/>
          </p:nvPr>
        </p:nvSpPr>
        <p:spPr>
          <a:xfrm>
            <a:off x="680410" y="4716705"/>
            <a:ext cx="5436856" cy="4467701"/>
          </a:xfrm>
          <a:prstGeom prst="rect">
            <a:avLst/>
          </a:prstGeom>
        </p:spPr>
        <p:txBody>
          <a:bodyPr vert="horz" lIns="92130" tIns="46064" rIns="92130" bIns="4606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219"/>
            <a:ext cx="2946301" cy="496412"/>
          </a:xfrm>
          <a:prstGeom prst="rect">
            <a:avLst/>
          </a:prstGeom>
        </p:spPr>
        <p:txBody>
          <a:bodyPr vert="horz" lIns="92130" tIns="46064" rIns="92130" bIns="46064" rtlCol="0" anchor="b"/>
          <a:lstStyle>
            <a:lvl1pPr algn="l">
              <a:defRPr sz="1200"/>
            </a:lvl1pPr>
          </a:lstStyle>
          <a:p>
            <a:endParaRPr lang="en-GB"/>
          </a:p>
        </p:txBody>
      </p:sp>
      <p:sp>
        <p:nvSpPr>
          <p:cNvPr id="7" name="Slide Number Placeholder 6"/>
          <p:cNvSpPr>
            <a:spLocks noGrp="1"/>
          </p:cNvSpPr>
          <p:nvPr>
            <p:ph type="sldNum" sz="quarter" idx="5"/>
          </p:nvPr>
        </p:nvSpPr>
        <p:spPr>
          <a:xfrm>
            <a:off x="3849771" y="9430219"/>
            <a:ext cx="2946301" cy="496412"/>
          </a:xfrm>
          <a:prstGeom prst="rect">
            <a:avLst/>
          </a:prstGeom>
        </p:spPr>
        <p:txBody>
          <a:bodyPr vert="horz" lIns="92130" tIns="46064" rIns="92130" bIns="46064"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4"/>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6" y="444396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1329" y="1812131"/>
            <a:ext cx="7772400" cy="1102519"/>
          </a:xfrm>
        </p:spPr>
        <p:txBody>
          <a:bodyPr>
            <a:normAutofit/>
          </a:bodyPr>
          <a:lstStyle/>
          <a:p>
            <a:r>
              <a:rPr lang="en-GB" dirty="0"/>
              <a:t>Administrative Amendments to the DPM</a:t>
            </a:r>
            <a:br>
              <a:rPr lang="en-GB" dirty="0"/>
            </a:br>
            <a:r>
              <a:rPr lang="en-GB" dirty="0"/>
              <a:t>/ Action Update 0102</a:t>
            </a:r>
          </a:p>
        </p:txBody>
      </p:sp>
      <p:sp>
        <p:nvSpPr>
          <p:cNvPr id="3" name="Subtitle 2"/>
          <p:cNvSpPr>
            <a:spLocks noGrp="1"/>
          </p:cNvSpPr>
          <p:nvPr>
            <p:ph type="subTitle" idx="1"/>
          </p:nvPr>
        </p:nvSpPr>
        <p:spPr>
          <a:xfrm>
            <a:off x="1237129" y="2926612"/>
            <a:ext cx="6400800" cy="1314450"/>
          </a:xfrm>
        </p:spPr>
        <p:txBody>
          <a:bodyPr vert="horz" lIns="91440" tIns="45720" rIns="91440" bIns="45720" rtlCol="0" anchor="t">
            <a:normAutofit/>
          </a:bodyPr>
          <a:lstStyle/>
          <a:p>
            <a:r>
              <a:rPr lang="en-GB" dirty="0">
                <a:latin typeface="Arial"/>
                <a:cs typeface="Arial"/>
              </a:rPr>
              <a:t> March 2022</a:t>
            </a:r>
            <a:endParaRPr lang="en-GB" dirty="0"/>
          </a:p>
        </p:txBody>
      </p:sp>
    </p:spTree>
    <p:extLst>
      <p:ext uri="{BB962C8B-B14F-4D97-AF65-F5344CB8AC3E}">
        <p14:creationId xmlns:p14="http://schemas.microsoft.com/office/powerpoint/2010/main" val="2398315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a:xfrm>
            <a:off x="457200" y="92720"/>
            <a:ext cx="8229600" cy="637580"/>
          </a:xfrm>
        </p:spPr>
        <p:txBody>
          <a:bodyPr/>
          <a:lstStyle/>
          <a:p>
            <a:r>
              <a:rPr lang="en-GB" dirty="0"/>
              <a:t>Data Permission Matrix</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a:xfrm>
            <a:off x="457200" y="735546"/>
            <a:ext cx="8229600" cy="3672408"/>
          </a:xfrm>
        </p:spPr>
        <p:txBody>
          <a:bodyPr>
            <a:normAutofit lnSpcReduction="10000"/>
          </a:bodyPr>
          <a:lstStyle/>
          <a:p>
            <a:r>
              <a:rPr lang="en-GB" sz="1800" dirty="0"/>
              <a:t>At REC v3 Implementation responsibility for release of Retail data items moved to the Data Access Matrix from the DPM, at REC v3 implementation given the large scale changes these were left in as mark up</a:t>
            </a:r>
          </a:p>
          <a:p>
            <a:pPr lvl="1"/>
            <a:r>
              <a:rPr lang="en-GB" sz="1600" dirty="0"/>
              <a:t>Question arising in January </a:t>
            </a:r>
            <a:r>
              <a:rPr lang="en-GB" sz="1600" dirty="0" err="1"/>
              <a:t>CoMC</a:t>
            </a:r>
            <a:r>
              <a:rPr lang="en-GB" sz="1600" dirty="0"/>
              <a:t> leading to the following action</a:t>
            </a:r>
          </a:p>
          <a:p>
            <a:endParaRPr lang="en-GB" sz="1800" dirty="0"/>
          </a:p>
          <a:p>
            <a:endParaRPr lang="en-GB" sz="1800" dirty="0"/>
          </a:p>
          <a:p>
            <a:endParaRPr lang="en-GB" sz="1800" dirty="0"/>
          </a:p>
          <a:p>
            <a:r>
              <a:rPr lang="en-GB" sz="1800" dirty="0"/>
              <a:t>Convention to date has been to present DPM changes in mark up, but published as a clean version, and include details in version control</a:t>
            </a:r>
          </a:p>
          <a:p>
            <a:pPr lvl="1"/>
            <a:r>
              <a:rPr lang="en-GB" sz="1600" dirty="0"/>
              <a:t>Only deviated from this in this instance to help point people to the DAM</a:t>
            </a:r>
          </a:p>
          <a:p>
            <a:r>
              <a:rPr lang="en-GB" sz="1800" dirty="0"/>
              <a:t>As part of the move to the DAM we added data items to the DPM to structurally align the DAM and DPM; and kept the two aligned…</a:t>
            </a:r>
          </a:p>
          <a:p>
            <a:pPr lvl="1"/>
            <a:r>
              <a:rPr lang="en-GB" sz="1600" dirty="0"/>
              <a:t>There is no obligation to align the DAM and DPM</a:t>
            </a:r>
          </a:p>
          <a:p>
            <a:endParaRPr lang="en-GB" sz="1600" dirty="0"/>
          </a:p>
          <a:p>
            <a:pPr lvl="1"/>
            <a:endParaRPr lang="en-GB" sz="1600" dirty="0"/>
          </a:p>
          <a:p>
            <a:pPr lvl="1"/>
            <a:endParaRPr lang="en-GB" sz="1600" dirty="0"/>
          </a:p>
          <a:p>
            <a:pPr lvl="1"/>
            <a:endParaRPr lang="en-GB" sz="1600" dirty="0"/>
          </a:p>
          <a:p>
            <a:pPr lvl="1"/>
            <a:endParaRPr lang="en-GB" sz="1600" dirty="0"/>
          </a:p>
          <a:p>
            <a:pPr marL="457200" lvl="1" indent="0">
              <a:buNone/>
            </a:pPr>
            <a:endParaRPr lang="en-GB" sz="1600" dirty="0"/>
          </a:p>
          <a:p>
            <a:pPr marL="457200" lvl="1" indent="0">
              <a:buNone/>
            </a:pPr>
            <a:endParaRPr lang="en-GB" sz="1600" dirty="0"/>
          </a:p>
          <a:p>
            <a:endParaRPr lang="en-GB" sz="1800" dirty="0">
              <a:solidFill>
                <a:schemeClr val="bg1">
                  <a:lumMod val="75000"/>
                </a:schemeClr>
              </a:solidFill>
            </a:endParaRPr>
          </a:p>
          <a:p>
            <a:endParaRPr lang="en-GB" sz="1800" dirty="0">
              <a:solidFill>
                <a:schemeClr val="bg1">
                  <a:lumMod val="75000"/>
                </a:schemeClr>
              </a:solidFill>
            </a:endParaRPr>
          </a:p>
          <a:p>
            <a:endParaRPr lang="en-GB" sz="1400" dirty="0">
              <a:solidFill>
                <a:schemeClr val="bg1">
                  <a:lumMod val="75000"/>
                </a:schemeClr>
              </a:solidFill>
            </a:endParaRPr>
          </a:p>
        </p:txBody>
      </p:sp>
      <p:pic>
        <p:nvPicPr>
          <p:cNvPr id="5" name="Picture 4">
            <a:extLst>
              <a:ext uri="{FF2B5EF4-FFF2-40B4-BE49-F238E27FC236}">
                <a16:creationId xmlns:a16="http://schemas.microsoft.com/office/drawing/2014/main" id="{EF3BE69E-CBB0-4935-A965-D2C79746569A}"/>
              </a:ext>
            </a:extLst>
          </p:cNvPr>
          <p:cNvPicPr>
            <a:picLocks noChangeAspect="1"/>
          </p:cNvPicPr>
          <p:nvPr/>
        </p:nvPicPr>
        <p:blipFill>
          <a:blip r:embed="rId2"/>
          <a:stretch>
            <a:fillRect/>
          </a:stretch>
        </p:blipFill>
        <p:spPr>
          <a:xfrm>
            <a:off x="676275" y="2057400"/>
            <a:ext cx="7791450" cy="514350"/>
          </a:xfrm>
          <a:prstGeom prst="rect">
            <a:avLst/>
          </a:prstGeom>
        </p:spPr>
      </p:pic>
    </p:spTree>
    <p:extLst>
      <p:ext uri="{BB962C8B-B14F-4D97-AF65-F5344CB8AC3E}">
        <p14:creationId xmlns:p14="http://schemas.microsoft.com/office/powerpoint/2010/main" val="1949339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a:xfrm>
            <a:off x="457200" y="92720"/>
            <a:ext cx="8229600" cy="637580"/>
          </a:xfrm>
        </p:spPr>
        <p:txBody>
          <a:bodyPr/>
          <a:lstStyle/>
          <a:p>
            <a:r>
              <a:rPr lang="en-GB" sz="2800" dirty="0"/>
              <a:t>DPM relationship with the DAM</a:t>
            </a:r>
            <a:endParaRPr lang="en-GB" dirty="0"/>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a:bodyPr>
          <a:lstStyle/>
          <a:p>
            <a:r>
              <a:rPr lang="en-GB" sz="1800" dirty="0"/>
              <a:t>The DPM will continue to control the release of data to:</a:t>
            </a:r>
          </a:p>
          <a:p>
            <a:pPr lvl="1"/>
            <a:r>
              <a:rPr lang="en-GB" sz="1600" dirty="0"/>
              <a:t>PAFA – Performance Assurance Framework Administrator</a:t>
            </a:r>
          </a:p>
          <a:p>
            <a:pPr lvl="2"/>
            <a:r>
              <a:rPr lang="en-GB" sz="1600" dirty="0"/>
              <a:t>So that the UNC / DSC determines the release of data to the PAC</a:t>
            </a:r>
          </a:p>
          <a:p>
            <a:pPr lvl="1"/>
            <a:r>
              <a:rPr lang="en-GB" sz="1600" dirty="0"/>
              <a:t>ESO - </a:t>
            </a:r>
            <a:r>
              <a:rPr lang="en-US" sz="1600" dirty="0"/>
              <a:t>The holder of an “Electricity Transmission </a:t>
            </a:r>
            <a:r>
              <a:rPr lang="en-US" sz="1600" dirty="0" err="1"/>
              <a:t>Licence</a:t>
            </a:r>
            <a:r>
              <a:rPr lang="en-US" sz="1600" dirty="0"/>
              <a:t>” (as defined in Section 6(b) in the Electricity Act 1989)</a:t>
            </a:r>
          </a:p>
          <a:p>
            <a:pPr lvl="2"/>
            <a:r>
              <a:rPr lang="en-US" sz="1600" dirty="0"/>
              <a:t>Expected that the data requested is ‘Wholesale’ rather than Retail data</a:t>
            </a:r>
          </a:p>
          <a:p>
            <a:pPr lvl="1"/>
            <a:r>
              <a:rPr lang="en-US" sz="1600" dirty="0" err="1"/>
              <a:t>RECCo</a:t>
            </a:r>
            <a:r>
              <a:rPr lang="en-US" sz="1600" dirty="0"/>
              <a:t> – to support the provision of CDSP Further Services to </a:t>
            </a:r>
            <a:r>
              <a:rPr lang="en-US" sz="1600" dirty="0" err="1"/>
              <a:t>RECCo</a:t>
            </a:r>
            <a:endParaRPr lang="en-US" sz="1600" dirty="0"/>
          </a:p>
          <a:p>
            <a:pPr lvl="2"/>
            <a:endParaRPr lang="en-US" sz="1200" dirty="0"/>
          </a:p>
          <a:p>
            <a:r>
              <a:rPr lang="en-US" sz="1600" dirty="0"/>
              <a:t>Otherwise, we would expect that Retail Data Requests will be made via the DAM – and REC will approve the release of data</a:t>
            </a:r>
          </a:p>
          <a:p>
            <a:pPr lvl="1"/>
            <a:endParaRPr lang="en-GB" sz="1600" dirty="0"/>
          </a:p>
          <a:p>
            <a:pPr lvl="1"/>
            <a:endParaRPr lang="en-GB" sz="1600" dirty="0"/>
          </a:p>
          <a:p>
            <a:pPr lvl="1"/>
            <a:endParaRPr lang="en-GB" sz="1600" dirty="0"/>
          </a:p>
          <a:p>
            <a:pPr marL="457200" lvl="1" indent="0">
              <a:buNone/>
            </a:pPr>
            <a:endParaRPr lang="en-GB" sz="1600" dirty="0"/>
          </a:p>
          <a:p>
            <a:pPr marL="457200" lvl="1" indent="0">
              <a:buNone/>
            </a:pPr>
            <a:endParaRPr lang="en-GB" sz="1600" dirty="0"/>
          </a:p>
          <a:p>
            <a:endParaRPr lang="en-GB" sz="1800" dirty="0">
              <a:solidFill>
                <a:schemeClr val="bg1">
                  <a:lumMod val="75000"/>
                </a:schemeClr>
              </a:solidFill>
            </a:endParaRPr>
          </a:p>
          <a:p>
            <a:endParaRPr lang="en-GB" sz="1800" dirty="0">
              <a:solidFill>
                <a:schemeClr val="bg1">
                  <a:lumMod val="75000"/>
                </a:schemeClr>
              </a:solidFill>
            </a:endParaRPr>
          </a:p>
          <a:p>
            <a:endParaRPr lang="en-GB" sz="1400" dirty="0">
              <a:solidFill>
                <a:schemeClr val="bg1">
                  <a:lumMod val="75000"/>
                </a:schemeClr>
              </a:solidFill>
            </a:endParaRPr>
          </a:p>
        </p:txBody>
      </p:sp>
    </p:spTree>
    <p:extLst>
      <p:ext uri="{BB962C8B-B14F-4D97-AF65-F5344CB8AC3E}">
        <p14:creationId xmlns:p14="http://schemas.microsoft.com/office/powerpoint/2010/main" val="3596375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a:xfrm>
            <a:off x="457200" y="92720"/>
            <a:ext cx="8229600" cy="637580"/>
          </a:xfrm>
        </p:spPr>
        <p:txBody>
          <a:bodyPr/>
          <a:lstStyle/>
          <a:p>
            <a:r>
              <a:rPr lang="en-GB" sz="2800" dirty="0"/>
              <a:t>DPM relationship with the DAM</a:t>
            </a:r>
            <a:endParaRPr lang="en-GB" dirty="0"/>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a:xfrm>
            <a:off x="457200" y="1059582"/>
            <a:ext cx="5320748" cy="3672408"/>
          </a:xfrm>
        </p:spPr>
        <p:txBody>
          <a:bodyPr>
            <a:normAutofit lnSpcReduction="10000"/>
          </a:bodyPr>
          <a:lstStyle/>
          <a:p>
            <a:r>
              <a:rPr lang="en-US" sz="1600" dirty="0"/>
              <a:t>We have left the following parties on the DPM as we anticipate that they may have future requests that may need to be covered under the DPM</a:t>
            </a:r>
          </a:p>
          <a:p>
            <a:pPr lvl="1"/>
            <a:r>
              <a:rPr lang="en-US" sz="1400" dirty="0"/>
              <a:t>Shipper (Community)</a:t>
            </a:r>
          </a:p>
          <a:p>
            <a:pPr lvl="1"/>
            <a:r>
              <a:rPr lang="en-US" sz="1400" dirty="0"/>
              <a:t>Transporters – </a:t>
            </a:r>
            <a:r>
              <a:rPr lang="en-US" sz="1400" strike="sngStrike" dirty="0">
                <a:solidFill>
                  <a:srgbClr val="FF0000"/>
                </a:solidFill>
              </a:rPr>
              <a:t>NTS </a:t>
            </a:r>
            <a:r>
              <a:rPr lang="en-US" sz="1400" dirty="0">
                <a:solidFill>
                  <a:srgbClr val="FF0000"/>
                </a:solidFill>
              </a:rPr>
              <a:t>National Gas Transmission</a:t>
            </a:r>
            <a:r>
              <a:rPr lang="en-US" sz="1400" dirty="0"/>
              <a:t>; DNs; IGTs (Community)</a:t>
            </a:r>
          </a:p>
          <a:p>
            <a:pPr lvl="1"/>
            <a:r>
              <a:rPr lang="en-US" sz="1400" dirty="0"/>
              <a:t>Research Body</a:t>
            </a:r>
          </a:p>
          <a:p>
            <a:pPr lvl="1"/>
            <a:r>
              <a:rPr lang="en-US" sz="1400" dirty="0"/>
              <a:t>Local Authorities</a:t>
            </a:r>
          </a:p>
          <a:p>
            <a:pPr lvl="1"/>
            <a:endParaRPr lang="en-US" sz="1400" dirty="0"/>
          </a:p>
          <a:p>
            <a:pPr lvl="1"/>
            <a:endParaRPr lang="en-US" sz="1400" dirty="0"/>
          </a:p>
          <a:p>
            <a:r>
              <a:rPr lang="en-US" sz="1600" dirty="0"/>
              <a:t>Note: that Portfolio DSC parties do not need permission for the release of data</a:t>
            </a:r>
            <a:br>
              <a:rPr lang="en-US" sz="1600" dirty="0"/>
            </a:br>
            <a:br>
              <a:rPr lang="en-US" sz="1600" dirty="0"/>
            </a:br>
            <a:r>
              <a:rPr lang="en-US" sz="1600" dirty="0" err="1">
                <a:solidFill>
                  <a:srgbClr val="FF0000"/>
                </a:solidFill>
              </a:rPr>
              <a:t>CoMC</a:t>
            </a:r>
            <a:r>
              <a:rPr lang="en-US" sz="1600" dirty="0">
                <a:solidFill>
                  <a:srgbClr val="FF0000"/>
                </a:solidFill>
              </a:rPr>
              <a:t> asked to approve the name change to National Grid Transmission</a:t>
            </a:r>
          </a:p>
          <a:p>
            <a:endParaRPr lang="en-GB" sz="1600" dirty="0"/>
          </a:p>
          <a:p>
            <a:pPr lvl="1"/>
            <a:endParaRPr lang="en-GB" sz="1600" dirty="0"/>
          </a:p>
          <a:p>
            <a:pPr lvl="1"/>
            <a:endParaRPr lang="en-GB" sz="1600" dirty="0"/>
          </a:p>
          <a:p>
            <a:pPr lvl="1"/>
            <a:endParaRPr lang="en-GB" sz="1600" dirty="0"/>
          </a:p>
          <a:p>
            <a:pPr marL="457200" lvl="1" indent="0">
              <a:buNone/>
            </a:pPr>
            <a:endParaRPr lang="en-GB" sz="1600" dirty="0"/>
          </a:p>
          <a:p>
            <a:pPr marL="457200" lvl="1" indent="0">
              <a:buNone/>
            </a:pPr>
            <a:endParaRPr lang="en-GB" sz="1600" dirty="0"/>
          </a:p>
          <a:p>
            <a:endParaRPr lang="en-GB" sz="1800" dirty="0">
              <a:solidFill>
                <a:schemeClr val="bg1">
                  <a:lumMod val="75000"/>
                </a:schemeClr>
              </a:solidFill>
            </a:endParaRPr>
          </a:p>
          <a:p>
            <a:endParaRPr lang="en-GB" sz="1800" dirty="0">
              <a:solidFill>
                <a:schemeClr val="bg1">
                  <a:lumMod val="75000"/>
                </a:schemeClr>
              </a:solidFill>
            </a:endParaRPr>
          </a:p>
          <a:p>
            <a:endParaRPr lang="en-GB" sz="1400" dirty="0">
              <a:solidFill>
                <a:schemeClr val="bg1">
                  <a:lumMod val="75000"/>
                </a:schemeClr>
              </a:solidFill>
            </a:endParaRPr>
          </a:p>
        </p:txBody>
      </p:sp>
      <p:pic>
        <p:nvPicPr>
          <p:cNvPr id="15" name="Picture 14">
            <a:extLst>
              <a:ext uri="{FF2B5EF4-FFF2-40B4-BE49-F238E27FC236}">
                <a16:creationId xmlns:a16="http://schemas.microsoft.com/office/drawing/2014/main" id="{FF22144F-3950-4112-813F-06182FA930AF}"/>
              </a:ext>
            </a:extLst>
          </p:cNvPr>
          <p:cNvPicPr>
            <a:picLocks noChangeAspect="1"/>
          </p:cNvPicPr>
          <p:nvPr/>
        </p:nvPicPr>
        <p:blipFill>
          <a:blip r:embed="rId2"/>
          <a:stretch>
            <a:fillRect/>
          </a:stretch>
        </p:blipFill>
        <p:spPr>
          <a:xfrm rot="5400000">
            <a:off x="5505450" y="1387525"/>
            <a:ext cx="3838575" cy="2524125"/>
          </a:xfrm>
          <a:prstGeom prst="rect">
            <a:avLst/>
          </a:prstGeom>
        </p:spPr>
      </p:pic>
    </p:spTree>
    <p:extLst>
      <p:ext uri="{BB962C8B-B14F-4D97-AF65-F5344CB8AC3E}">
        <p14:creationId xmlns:p14="http://schemas.microsoft.com/office/powerpoint/2010/main" val="1360963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a:xfrm>
            <a:off x="457200" y="92720"/>
            <a:ext cx="8229600" cy="637580"/>
          </a:xfrm>
        </p:spPr>
        <p:txBody>
          <a:bodyPr/>
          <a:lstStyle/>
          <a:p>
            <a:r>
              <a:rPr lang="en-GB" sz="2800" dirty="0"/>
              <a:t>DPM relationship with the DAM</a:t>
            </a:r>
            <a:endParaRPr lang="en-GB" dirty="0"/>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a:xfrm>
            <a:off x="457200" y="730300"/>
            <a:ext cx="8229600" cy="4001690"/>
          </a:xfrm>
        </p:spPr>
        <p:txBody>
          <a:bodyPr>
            <a:normAutofit/>
          </a:bodyPr>
          <a:lstStyle/>
          <a:p>
            <a:r>
              <a:rPr lang="en-GB" sz="1800" dirty="0"/>
              <a:t>Proposed update to the DPM to highlight that the parties will normally look to the DAM for the release of data … but have inserted the wording: </a:t>
            </a:r>
            <a:br>
              <a:rPr lang="en-GB" sz="1800" dirty="0"/>
            </a:br>
            <a:r>
              <a:rPr lang="en-GB" sz="1600" dirty="0">
                <a:solidFill>
                  <a:srgbClr val="00B050"/>
                </a:solidFill>
              </a:rPr>
              <a:t>“</a:t>
            </a:r>
            <a:r>
              <a:rPr lang="en-US" sz="1600" dirty="0">
                <a:solidFill>
                  <a:srgbClr val="00B050"/>
                </a:solidFill>
              </a:rPr>
              <a:t>Exclusions, such as provision of wholesale data, are subject to individual assessment and approval under DSC (including by RBR for Research Bodies) and will be recorded in the DPM accordingly.”</a:t>
            </a:r>
            <a:endParaRPr lang="en-GB" sz="1800" dirty="0"/>
          </a:p>
          <a:p>
            <a:r>
              <a:rPr lang="en-GB" sz="1600" dirty="0"/>
              <a:t>We are only envisaging ‘Wholesale’ as the exclusion at this time, but have not limited solely to this as we presume that we will identify further exclusions over time, and will need to agree such exclusions with REC and </a:t>
            </a:r>
            <a:r>
              <a:rPr lang="en-GB" sz="1600" dirty="0" err="1"/>
              <a:t>CoMC</a:t>
            </a:r>
            <a:r>
              <a:rPr lang="en-GB" sz="1600" dirty="0"/>
              <a:t> </a:t>
            </a:r>
          </a:p>
          <a:p>
            <a:r>
              <a:rPr lang="en-US" sz="1600" dirty="0" err="1">
                <a:solidFill>
                  <a:srgbClr val="FF0000"/>
                </a:solidFill>
              </a:rPr>
              <a:t>CoMC</a:t>
            </a:r>
            <a:r>
              <a:rPr lang="en-US" sz="1600" dirty="0">
                <a:solidFill>
                  <a:srgbClr val="FF0000"/>
                </a:solidFill>
              </a:rPr>
              <a:t> asked to approve the new text (shown in green and the key)</a:t>
            </a:r>
          </a:p>
          <a:p>
            <a:endParaRPr lang="en-GB" sz="1600" dirty="0"/>
          </a:p>
          <a:p>
            <a:pPr lvl="1"/>
            <a:endParaRPr lang="en-GB" sz="1600" dirty="0"/>
          </a:p>
          <a:p>
            <a:pPr lvl="1"/>
            <a:endParaRPr lang="en-GB" sz="1600" dirty="0"/>
          </a:p>
          <a:p>
            <a:pPr lvl="1"/>
            <a:endParaRPr lang="en-GB" sz="1600" dirty="0"/>
          </a:p>
          <a:p>
            <a:pPr marL="457200" lvl="1" indent="0">
              <a:buNone/>
            </a:pPr>
            <a:endParaRPr lang="en-GB" sz="1600" dirty="0"/>
          </a:p>
          <a:p>
            <a:pPr marL="457200" lvl="1" indent="0">
              <a:buNone/>
            </a:pPr>
            <a:endParaRPr lang="en-GB" sz="1600" dirty="0"/>
          </a:p>
          <a:p>
            <a:endParaRPr lang="en-GB" sz="1800" dirty="0">
              <a:solidFill>
                <a:schemeClr val="bg1">
                  <a:lumMod val="75000"/>
                </a:schemeClr>
              </a:solidFill>
            </a:endParaRPr>
          </a:p>
          <a:p>
            <a:endParaRPr lang="en-GB" sz="1800" dirty="0">
              <a:solidFill>
                <a:schemeClr val="bg1">
                  <a:lumMod val="75000"/>
                </a:schemeClr>
              </a:solidFill>
            </a:endParaRPr>
          </a:p>
          <a:p>
            <a:endParaRPr lang="en-GB" sz="1400" dirty="0">
              <a:solidFill>
                <a:schemeClr val="bg1">
                  <a:lumMod val="75000"/>
                </a:schemeClr>
              </a:solidFill>
            </a:endParaRPr>
          </a:p>
        </p:txBody>
      </p:sp>
      <p:pic>
        <p:nvPicPr>
          <p:cNvPr id="7" name="Picture 6">
            <a:extLst>
              <a:ext uri="{FF2B5EF4-FFF2-40B4-BE49-F238E27FC236}">
                <a16:creationId xmlns:a16="http://schemas.microsoft.com/office/drawing/2014/main" id="{75DBD09C-18BC-409D-8347-A61EB4F5A452}"/>
              </a:ext>
            </a:extLst>
          </p:cNvPr>
          <p:cNvPicPr>
            <a:picLocks noChangeAspect="1"/>
          </p:cNvPicPr>
          <p:nvPr/>
        </p:nvPicPr>
        <p:blipFill>
          <a:blip r:embed="rId2"/>
          <a:stretch>
            <a:fillRect/>
          </a:stretch>
        </p:blipFill>
        <p:spPr>
          <a:xfrm>
            <a:off x="1789044" y="3248718"/>
            <a:ext cx="7248939" cy="1894782"/>
          </a:xfrm>
          <a:prstGeom prst="rect">
            <a:avLst/>
          </a:prstGeom>
        </p:spPr>
      </p:pic>
    </p:spTree>
    <p:extLst>
      <p:ext uri="{BB962C8B-B14F-4D97-AF65-F5344CB8AC3E}">
        <p14:creationId xmlns:p14="http://schemas.microsoft.com/office/powerpoint/2010/main" val="3393706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a:xfrm>
            <a:off x="457200" y="92720"/>
            <a:ext cx="8229600" cy="637580"/>
          </a:xfrm>
        </p:spPr>
        <p:txBody>
          <a:bodyPr/>
          <a:lstStyle/>
          <a:p>
            <a:r>
              <a:rPr lang="en-GB" dirty="0"/>
              <a:t>Other DPM Changes – Within Day</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a:bodyPr>
          <a:lstStyle/>
          <a:p>
            <a:r>
              <a:rPr lang="en-GB" sz="1800" dirty="0"/>
              <a:t>As part of DRR-MAR-01-23 release of within day data to the Portfolio Shipper – even though the requesting ‘Registered User’ may not have been the Registered User for the entire period – they will still have the data released as the ‘Portfolio User’</a:t>
            </a:r>
          </a:p>
          <a:p>
            <a:pPr lvl="1"/>
            <a:r>
              <a:rPr lang="en-GB" sz="1600" dirty="0"/>
              <a:t>Changes predominantly to the DPM Conditionality Document to reflect the above</a:t>
            </a:r>
          </a:p>
          <a:p>
            <a:pPr lvl="1"/>
            <a:r>
              <a:rPr lang="en-GB" sz="1600" dirty="0"/>
              <a:t>Minor changes to the DPM itself to highlight the data item in the DPM that the within day data is derived from</a:t>
            </a:r>
          </a:p>
          <a:p>
            <a:pPr lvl="2"/>
            <a:endParaRPr lang="en-GB" sz="1200" dirty="0"/>
          </a:p>
          <a:p>
            <a:pPr marL="457200" lvl="1" indent="0">
              <a:buNone/>
            </a:pPr>
            <a:endParaRPr lang="en-GB" sz="1800" dirty="0"/>
          </a:p>
          <a:p>
            <a:pPr lvl="1"/>
            <a:endParaRPr lang="en-GB" sz="1600" dirty="0"/>
          </a:p>
          <a:p>
            <a:pPr lvl="1"/>
            <a:endParaRPr lang="en-GB" sz="1600" dirty="0"/>
          </a:p>
          <a:p>
            <a:pPr lvl="1"/>
            <a:endParaRPr lang="en-GB" sz="1600" dirty="0"/>
          </a:p>
          <a:p>
            <a:pPr lvl="1"/>
            <a:endParaRPr lang="en-GB" sz="1600" dirty="0"/>
          </a:p>
          <a:p>
            <a:pPr lvl="1"/>
            <a:endParaRPr lang="en-GB" sz="1600" dirty="0"/>
          </a:p>
          <a:p>
            <a:pPr marL="457200" lvl="1" indent="0">
              <a:buNone/>
            </a:pPr>
            <a:endParaRPr lang="en-GB" sz="1600" dirty="0"/>
          </a:p>
          <a:p>
            <a:pPr marL="457200" lvl="1" indent="0">
              <a:buNone/>
            </a:pPr>
            <a:endParaRPr lang="en-GB" sz="1600" dirty="0"/>
          </a:p>
          <a:p>
            <a:endParaRPr lang="en-GB" sz="1800" dirty="0">
              <a:solidFill>
                <a:schemeClr val="bg1">
                  <a:lumMod val="75000"/>
                </a:schemeClr>
              </a:solidFill>
            </a:endParaRPr>
          </a:p>
          <a:p>
            <a:endParaRPr lang="en-GB" sz="1800" dirty="0">
              <a:solidFill>
                <a:schemeClr val="bg1">
                  <a:lumMod val="75000"/>
                </a:schemeClr>
              </a:solidFill>
            </a:endParaRPr>
          </a:p>
          <a:p>
            <a:endParaRPr lang="en-GB" sz="1400" dirty="0">
              <a:solidFill>
                <a:schemeClr val="bg1">
                  <a:lumMod val="75000"/>
                </a:schemeClr>
              </a:solidFill>
            </a:endParaRPr>
          </a:p>
        </p:txBody>
      </p:sp>
      <p:pic>
        <p:nvPicPr>
          <p:cNvPr id="7" name="Picture 6">
            <a:extLst>
              <a:ext uri="{FF2B5EF4-FFF2-40B4-BE49-F238E27FC236}">
                <a16:creationId xmlns:a16="http://schemas.microsoft.com/office/drawing/2014/main" id="{99DAFE3C-60A8-4D19-94BC-574C49B9DB76}"/>
              </a:ext>
            </a:extLst>
          </p:cNvPr>
          <p:cNvPicPr>
            <a:picLocks noChangeAspect="1"/>
          </p:cNvPicPr>
          <p:nvPr/>
        </p:nvPicPr>
        <p:blipFill>
          <a:blip r:embed="rId2"/>
          <a:stretch>
            <a:fillRect/>
          </a:stretch>
        </p:blipFill>
        <p:spPr>
          <a:xfrm>
            <a:off x="443948" y="3533712"/>
            <a:ext cx="8401878" cy="1198278"/>
          </a:xfrm>
          <a:prstGeom prst="rect">
            <a:avLst/>
          </a:prstGeom>
        </p:spPr>
      </p:pic>
    </p:spTree>
    <p:extLst>
      <p:ext uri="{BB962C8B-B14F-4D97-AF65-F5344CB8AC3E}">
        <p14:creationId xmlns:p14="http://schemas.microsoft.com/office/powerpoint/2010/main" val="3361515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a:xfrm>
            <a:off x="457200" y="92720"/>
            <a:ext cx="8229600" cy="637580"/>
          </a:xfrm>
        </p:spPr>
        <p:txBody>
          <a:bodyPr>
            <a:normAutofit fontScale="90000"/>
          </a:bodyPr>
          <a:lstStyle/>
          <a:p>
            <a:r>
              <a:rPr lang="en-GB" dirty="0"/>
              <a:t>Other DPM Changes – Withdrawal of Pre COVID AQ</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a:bodyPr>
          <a:lstStyle/>
          <a:p>
            <a:r>
              <a:rPr lang="en-GB" sz="1800" dirty="0"/>
              <a:t>As part of DRR-SEP21-01 a service was developed to allow Shippers to request the AQ of a Supply Meter Point from March 2020 – i.e. an Annual Quantity that would not be impacted by the impacts of COVID – e.g. site lockdown; revised operation during the pandemic – e.g. alternative production times or products etc</a:t>
            </a:r>
          </a:p>
          <a:p>
            <a:r>
              <a:rPr lang="en-GB" sz="1800" dirty="0"/>
              <a:t>The original DRR stated:</a:t>
            </a:r>
          </a:p>
          <a:p>
            <a:endParaRPr lang="en-GB" sz="1800" dirty="0"/>
          </a:p>
          <a:p>
            <a:endParaRPr lang="en-GB" sz="1800" dirty="0"/>
          </a:p>
          <a:p>
            <a:pPr marL="0" indent="0">
              <a:buNone/>
            </a:pPr>
            <a:endParaRPr lang="en-GB" sz="1800" dirty="0"/>
          </a:p>
          <a:p>
            <a:r>
              <a:rPr lang="en-GB" sz="1800" dirty="0"/>
              <a:t>Propose to remove this data item (line 127) from the DPM – </a:t>
            </a:r>
            <a:r>
              <a:rPr lang="en-GB" sz="1800" dirty="0" err="1">
                <a:solidFill>
                  <a:srgbClr val="FF0000"/>
                </a:solidFill>
              </a:rPr>
              <a:t>CoMC</a:t>
            </a:r>
            <a:r>
              <a:rPr lang="en-GB" sz="1800" dirty="0">
                <a:solidFill>
                  <a:srgbClr val="FF0000"/>
                </a:solidFill>
              </a:rPr>
              <a:t> to approve.</a:t>
            </a:r>
          </a:p>
          <a:p>
            <a:endParaRPr lang="en-GB" sz="1600" dirty="0"/>
          </a:p>
          <a:p>
            <a:pPr lvl="2"/>
            <a:endParaRPr lang="en-GB" sz="1200" dirty="0"/>
          </a:p>
          <a:p>
            <a:pPr marL="457200" lvl="1" indent="0">
              <a:buNone/>
            </a:pPr>
            <a:endParaRPr lang="en-GB" sz="1800" dirty="0"/>
          </a:p>
          <a:p>
            <a:pPr lvl="1"/>
            <a:endParaRPr lang="en-GB" sz="1600" dirty="0"/>
          </a:p>
          <a:p>
            <a:pPr lvl="1"/>
            <a:endParaRPr lang="en-GB" sz="1600" dirty="0"/>
          </a:p>
          <a:p>
            <a:pPr lvl="1"/>
            <a:endParaRPr lang="en-GB" sz="1600" dirty="0"/>
          </a:p>
          <a:p>
            <a:pPr lvl="1"/>
            <a:endParaRPr lang="en-GB" sz="1600" dirty="0"/>
          </a:p>
          <a:p>
            <a:pPr lvl="1"/>
            <a:endParaRPr lang="en-GB" sz="1600" dirty="0"/>
          </a:p>
          <a:p>
            <a:pPr marL="457200" lvl="1" indent="0">
              <a:buNone/>
            </a:pPr>
            <a:endParaRPr lang="en-GB" sz="1600" dirty="0"/>
          </a:p>
          <a:p>
            <a:pPr marL="457200" lvl="1" indent="0">
              <a:buNone/>
            </a:pPr>
            <a:endParaRPr lang="en-GB" sz="1600" dirty="0"/>
          </a:p>
          <a:p>
            <a:endParaRPr lang="en-GB" sz="1800" dirty="0">
              <a:solidFill>
                <a:schemeClr val="bg1">
                  <a:lumMod val="75000"/>
                </a:schemeClr>
              </a:solidFill>
            </a:endParaRPr>
          </a:p>
          <a:p>
            <a:endParaRPr lang="en-GB" sz="1800" dirty="0">
              <a:solidFill>
                <a:schemeClr val="bg1">
                  <a:lumMod val="75000"/>
                </a:schemeClr>
              </a:solidFill>
            </a:endParaRPr>
          </a:p>
          <a:p>
            <a:endParaRPr lang="en-GB" sz="1400" dirty="0">
              <a:solidFill>
                <a:schemeClr val="bg1">
                  <a:lumMod val="75000"/>
                </a:schemeClr>
              </a:solidFill>
            </a:endParaRPr>
          </a:p>
        </p:txBody>
      </p:sp>
      <p:pic>
        <p:nvPicPr>
          <p:cNvPr id="5" name="Picture 4">
            <a:extLst>
              <a:ext uri="{FF2B5EF4-FFF2-40B4-BE49-F238E27FC236}">
                <a16:creationId xmlns:a16="http://schemas.microsoft.com/office/drawing/2014/main" id="{2EDA0A1A-9437-429F-BF78-8816E3BE995B}"/>
              </a:ext>
            </a:extLst>
          </p:cNvPr>
          <p:cNvPicPr>
            <a:picLocks noChangeAspect="1"/>
          </p:cNvPicPr>
          <p:nvPr/>
        </p:nvPicPr>
        <p:blipFill>
          <a:blip r:embed="rId2"/>
          <a:stretch>
            <a:fillRect/>
          </a:stretch>
        </p:blipFill>
        <p:spPr>
          <a:xfrm>
            <a:off x="2984913" y="2754977"/>
            <a:ext cx="5909576" cy="1125634"/>
          </a:xfrm>
          <a:prstGeom prst="rect">
            <a:avLst/>
          </a:prstGeom>
        </p:spPr>
      </p:pic>
      <p:pic>
        <p:nvPicPr>
          <p:cNvPr id="8" name="Picture 7">
            <a:extLst>
              <a:ext uri="{FF2B5EF4-FFF2-40B4-BE49-F238E27FC236}">
                <a16:creationId xmlns:a16="http://schemas.microsoft.com/office/drawing/2014/main" id="{7925FC2A-828B-4436-BDFF-EC15854C0FE7}"/>
              </a:ext>
            </a:extLst>
          </p:cNvPr>
          <p:cNvPicPr>
            <a:picLocks noChangeAspect="1"/>
          </p:cNvPicPr>
          <p:nvPr/>
        </p:nvPicPr>
        <p:blipFill>
          <a:blip r:embed="rId3"/>
          <a:stretch>
            <a:fillRect/>
          </a:stretch>
        </p:blipFill>
        <p:spPr>
          <a:xfrm>
            <a:off x="0" y="4404929"/>
            <a:ext cx="9144000" cy="592324"/>
          </a:xfrm>
          <a:prstGeom prst="rect">
            <a:avLst/>
          </a:prstGeom>
        </p:spPr>
      </p:pic>
    </p:spTree>
    <p:extLst>
      <p:ext uri="{BB962C8B-B14F-4D97-AF65-F5344CB8AC3E}">
        <p14:creationId xmlns:p14="http://schemas.microsoft.com/office/powerpoint/2010/main" val="3209212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a:xfrm>
            <a:off x="457200" y="92720"/>
            <a:ext cx="8229600" cy="637580"/>
          </a:xfrm>
        </p:spPr>
        <p:txBody>
          <a:bodyPr/>
          <a:lstStyle/>
          <a:p>
            <a:r>
              <a:rPr lang="en-GB" dirty="0"/>
              <a:t>Other DPM Changes – Administration</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a:xfrm>
            <a:off x="457200" y="967409"/>
            <a:ext cx="8229600" cy="3830842"/>
          </a:xfrm>
        </p:spPr>
        <p:txBody>
          <a:bodyPr>
            <a:normAutofit fontScale="92500" lnSpcReduction="10000"/>
          </a:bodyPr>
          <a:lstStyle/>
          <a:p>
            <a:r>
              <a:rPr lang="en-GB" sz="1800" dirty="0"/>
              <a:t>Line 256 – typo – ‘CSEP </a:t>
            </a:r>
            <a:r>
              <a:rPr lang="en-GB" sz="1800" dirty="0" err="1"/>
              <a:t>Connetion</a:t>
            </a:r>
            <a:r>
              <a:rPr lang="en-GB" sz="1800" dirty="0"/>
              <a:t> Date’ to be changed to ‘CSEP Connection Date’</a:t>
            </a:r>
          </a:p>
          <a:p>
            <a:r>
              <a:rPr lang="en-GB" sz="1800" dirty="0"/>
              <a:t>Add REC terminology for ‘Imperial Indicator’ – Domestic Premises Indicator</a:t>
            </a:r>
          </a:p>
          <a:p>
            <a:r>
              <a:rPr lang="en-GB" sz="1800" dirty="0"/>
              <a:t>CSEP Id duplicated in line 214 and 249 – delete 214</a:t>
            </a:r>
          </a:p>
          <a:p>
            <a:r>
              <a:rPr lang="en-GB" sz="1800" dirty="0"/>
              <a:t>Previous MAM – updated to reflect other organisation data – i.e. can be reflected as Short Code or Name; also duplicated in line 232 and 233 – delete 233 </a:t>
            </a:r>
          </a:p>
          <a:p>
            <a:endParaRPr lang="en-GB" sz="1800" dirty="0"/>
          </a:p>
          <a:p>
            <a:r>
              <a:rPr lang="en-GB" sz="1800" dirty="0"/>
              <a:t>Delete line 216 ‘Transitional Meter Point’ this was a data item that indicated that a Supply Meter Point was incorrectly registered in the wrong Exit Zone prior to Nexus we required a new Confirmation – which impacted Shipper Supply Point records so took a long time to action – Nexus resolved this therefore this data item is now obsolete </a:t>
            </a:r>
          </a:p>
          <a:p>
            <a:r>
              <a:rPr lang="en-GB" sz="1800" dirty="0" err="1">
                <a:solidFill>
                  <a:srgbClr val="FF0000"/>
                </a:solidFill>
              </a:rPr>
              <a:t>CoMC</a:t>
            </a:r>
            <a:r>
              <a:rPr lang="en-GB" sz="1800" dirty="0">
                <a:solidFill>
                  <a:srgbClr val="FF0000"/>
                </a:solidFill>
              </a:rPr>
              <a:t> to approve the above admin changes</a:t>
            </a:r>
          </a:p>
          <a:p>
            <a:endParaRPr lang="en-GB" sz="1600" dirty="0"/>
          </a:p>
          <a:p>
            <a:pPr lvl="2"/>
            <a:endParaRPr lang="en-GB" sz="1200" dirty="0"/>
          </a:p>
          <a:p>
            <a:pPr marL="457200" lvl="1" indent="0">
              <a:buNone/>
            </a:pPr>
            <a:endParaRPr lang="en-GB" sz="1800" dirty="0"/>
          </a:p>
          <a:p>
            <a:pPr lvl="1"/>
            <a:endParaRPr lang="en-GB" sz="1600" dirty="0"/>
          </a:p>
          <a:p>
            <a:pPr lvl="1"/>
            <a:endParaRPr lang="en-GB" sz="1600" dirty="0"/>
          </a:p>
          <a:p>
            <a:pPr lvl="1"/>
            <a:endParaRPr lang="en-GB" sz="1600" dirty="0"/>
          </a:p>
          <a:p>
            <a:pPr lvl="1"/>
            <a:endParaRPr lang="en-GB" sz="1600" dirty="0"/>
          </a:p>
          <a:p>
            <a:pPr lvl="1"/>
            <a:endParaRPr lang="en-GB" sz="1600" dirty="0"/>
          </a:p>
          <a:p>
            <a:pPr marL="457200" lvl="1" indent="0">
              <a:buNone/>
            </a:pPr>
            <a:endParaRPr lang="en-GB" sz="1600" dirty="0"/>
          </a:p>
          <a:p>
            <a:pPr marL="457200" lvl="1" indent="0">
              <a:buNone/>
            </a:pPr>
            <a:endParaRPr lang="en-GB" sz="1600" dirty="0"/>
          </a:p>
          <a:p>
            <a:endParaRPr lang="en-GB" sz="1800" dirty="0">
              <a:solidFill>
                <a:schemeClr val="bg1">
                  <a:lumMod val="75000"/>
                </a:schemeClr>
              </a:solidFill>
            </a:endParaRPr>
          </a:p>
          <a:p>
            <a:endParaRPr lang="en-GB" sz="1800" dirty="0">
              <a:solidFill>
                <a:schemeClr val="bg1">
                  <a:lumMod val="75000"/>
                </a:schemeClr>
              </a:solidFill>
            </a:endParaRPr>
          </a:p>
          <a:p>
            <a:endParaRPr lang="en-GB" sz="1400" dirty="0">
              <a:solidFill>
                <a:schemeClr val="bg1">
                  <a:lumMod val="75000"/>
                </a:schemeClr>
              </a:solidFill>
            </a:endParaRPr>
          </a:p>
        </p:txBody>
      </p:sp>
      <p:pic>
        <p:nvPicPr>
          <p:cNvPr id="5" name="Picture 4">
            <a:extLst>
              <a:ext uri="{FF2B5EF4-FFF2-40B4-BE49-F238E27FC236}">
                <a16:creationId xmlns:a16="http://schemas.microsoft.com/office/drawing/2014/main" id="{065379E1-CDAE-43EB-90C8-A47563BE798D}"/>
              </a:ext>
            </a:extLst>
          </p:cNvPr>
          <p:cNvPicPr>
            <a:picLocks noChangeAspect="1"/>
          </p:cNvPicPr>
          <p:nvPr/>
        </p:nvPicPr>
        <p:blipFill>
          <a:blip r:embed="rId2"/>
          <a:stretch>
            <a:fillRect/>
          </a:stretch>
        </p:blipFill>
        <p:spPr>
          <a:xfrm>
            <a:off x="2675984" y="2678014"/>
            <a:ext cx="4772691" cy="409632"/>
          </a:xfrm>
          <a:prstGeom prst="rect">
            <a:avLst/>
          </a:prstGeom>
        </p:spPr>
      </p:pic>
    </p:spTree>
    <p:extLst>
      <p:ext uri="{BB962C8B-B14F-4D97-AF65-F5344CB8AC3E}">
        <p14:creationId xmlns:p14="http://schemas.microsoft.com/office/powerpoint/2010/main" val="3875361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a:xfrm>
            <a:off x="457200" y="92720"/>
            <a:ext cx="8229600" cy="637580"/>
          </a:xfrm>
        </p:spPr>
        <p:txBody>
          <a:bodyPr/>
          <a:lstStyle/>
          <a:p>
            <a:r>
              <a:rPr lang="en-GB" dirty="0"/>
              <a:t>DPM Updates</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a:xfrm>
            <a:off x="457200" y="967409"/>
            <a:ext cx="8229600" cy="3830842"/>
          </a:xfrm>
        </p:spPr>
        <p:txBody>
          <a:bodyPr>
            <a:normAutofit fontScale="92500" lnSpcReduction="20000"/>
          </a:bodyPr>
          <a:lstStyle/>
          <a:p>
            <a:r>
              <a:rPr lang="en-GB" sz="1800" dirty="0"/>
              <a:t>Following approval – the changes will now be updated in the DPM as v22</a:t>
            </a:r>
          </a:p>
          <a:p>
            <a:endParaRPr lang="en-GB" sz="1800" dirty="0"/>
          </a:p>
          <a:p>
            <a:r>
              <a:rPr lang="en-GB" sz="1800" dirty="0"/>
              <a:t>Published as clean with no mark ups – no additional colours for text</a:t>
            </a:r>
          </a:p>
          <a:p>
            <a:r>
              <a:rPr lang="en-GB" sz="1800" dirty="0"/>
              <a:t>No highlighting of the REC data items in lilac shading</a:t>
            </a:r>
          </a:p>
          <a:p>
            <a:endParaRPr lang="en-GB" sz="1800" dirty="0"/>
          </a:p>
          <a:p>
            <a:endParaRPr lang="en-GB" sz="1800" dirty="0"/>
          </a:p>
          <a:p>
            <a:endParaRPr lang="en-GB" sz="1800" dirty="0"/>
          </a:p>
          <a:p>
            <a:endParaRPr lang="en-GB" sz="1800" dirty="0"/>
          </a:p>
          <a:p>
            <a:endParaRPr lang="en-GB" sz="1800" dirty="0"/>
          </a:p>
          <a:p>
            <a:endParaRPr lang="en-GB" sz="1800" dirty="0"/>
          </a:p>
          <a:p>
            <a:endParaRPr lang="en-GB" sz="1800" dirty="0"/>
          </a:p>
          <a:p>
            <a:endParaRPr lang="en-GB" sz="1800" dirty="0"/>
          </a:p>
          <a:p>
            <a:r>
              <a:rPr lang="en-GB" sz="1800" dirty="0"/>
              <a:t>Some of these changes will need to go through REC Change – we will engage with the RTS to manage this</a:t>
            </a:r>
          </a:p>
          <a:p>
            <a:endParaRPr lang="en-GB" sz="1600" dirty="0"/>
          </a:p>
          <a:p>
            <a:pPr lvl="2"/>
            <a:endParaRPr lang="en-GB" sz="1200" dirty="0"/>
          </a:p>
          <a:p>
            <a:pPr marL="457200" lvl="1" indent="0">
              <a:buNone/>
            </a:pPr>
            <a:endParaRPr lang="en-GB" sz="1800" dirty="0"/>
          </a:p>
          <a:p>
            <a:pPr lvl="1"/>
            <a:endParaRPr lang="en-GB" sz="1600" dirty="0"/>
          </a:p>
          <a:p>
            <a:pPr lvl="1"/>
            <a:endParaRPr lang="en-GB" sz="1600" dirty="0"/>
          </a:p>
          <a:p>
            <a:pPr lvl="1"/>
            <a:endParaRPr lang="en-GB" sz="1600" dirty="0"/>
          </a:p>
          <a:p>
            <a:pPr lvl="1"/>
            <a:endParaRPr lang="en-GB" sz="1600" dirty="0"/>
          </a:p>
          <a:p>
            <a:pPr lvl="1"/>
            <a:endParaRPr lang="en-GB" sz="1600" dirty="0"/>
          </a:p>
          <a:p>
            <a:pPr marL="457200" lvl="1" indent="0">
              <a:buNone/>
            </a:pPr>
            <a:endParaRPr lang="en-GB" sz="1600" dirty="0"/>
          </a:p>
          <a:p>
            <a:pPr marL="457200" lvl="1" indent="0">
              <a:buNone/>
            </a:pPr>
            <a:endParaRPr lang="en-GB" sz="1600" dirty="0"/>
          </a:p>
          <a:p>
            <a:endParaRPr lang="en-GB" sz="1800" dirty="0">
              <a:solidFill>
                <a:schemeClr val="bg1">
                  <a:lumMod val="75000"/>
                </a:schemeClr>
              </a:solidFill>
            </a:endParaRPr>
          </a:p>
          <a:p>
            <a:endParaRPr lang="en-GB" sz="1800" dirty="0">
              <a:solidFill>
                <a:schemeClr val="bg1">
                  <a:lumMod val="75000"/>
                </a:schemeClr>
              </a:solidFill>
            </a:endParaRPr>
          </a:p>
          <a:p>
            <a:endParaRPr lang="en-GB" sz="1400" dirty="0">
              <a:solidFill>
                <a:schemeClr val="bg1">
                  <a:lumMod val="75000"/>
                </a:schemeClr>
              </a:solidFill>
            </a:endParaRPr>
          </a:p>
        </p:txBody>
      </p:sp>
      <p:pic>
        <p:nvPicPr>
          <p:cNvPr id="6" name="Picture 5">
            <a:extLst>
              <a:ext uri="{FF2B5EF4-FFF2-40B4-BE49-F238E27FC236}">
                <a16:creationId xmlns:a16="http://schemas.microsoft.com/office/drawing/2014/main" id="{D0607E63-EAAD-48C1-BD6D-D7EB4EE84C23}"/>
              </a:ext>
            </a:extLst>
          </p:cNvPr>
          <p:cNvPicPr>
            <a:picLocks noChangeAspect="1"/>
          </p:cNvPicPr>
          <p:nvPr/>
        </p:nvPicPr>
        <p:blipFill>
          <a:blip r:embed="rId2"/>
          <a:stretch>
            <a:fillRect/>
          </a:stretch>
        </p:blipFill>
        <p:spPr>
          <a:xfrm>
            <a:off x="796094" y="2190620"/>
            <a:ext cx="7551811" cy="1699477"/>
          </a:xfrm>
          <a:prstGeom prst="rect">
            <a:avLst/>
          </a:prstGeom>
        </p:spPr>
      </p:pic>
    </p:spTree>
    <p:extLst>
      <p:ext uri="{BB962C8B-B14F-4D97-AF65-F5344CB8AC3E}">
        <p14:creationId xmlns:p14="http://schemas.microsoft.com/office/powerpoint/2010/main" val="756128373"/>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42F231E-C109-420C-85AA-4ED9C6F2A3D4}"/>
</file>

<file path=customXml/itemProps3.xml><?xml version="1.0" encoding="utf-8"?>
<ds:datastoreItem xmlns:ds="http://schemas.openxmlformats.org/officeDocument/2006/customXml" ds:itemID="{F8545E1A-EA83-463B-B744-ADE3D05E8049}">
  <ds:schemaRefs>
    <ds:schemaRef ds:uri="7dc10145-0930-4f77-9971-20747f828c5b"/>
    <ds:schemaRef ds:uri="http://schemas.microsoft.com/office/2006/documentManagement/types"/>
    <ds:schemaRef ds:uri="http://www.w3.org/XML/1998/namespace"/>
    <ds:schemaRef ds:uri="c39f7e49-0b2e-4394-868d-72099a267b4a"/>
    <ds:schemaRef ds:uri="http://purl.org/dc/terms/"/>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70109</TotalTime>
  <Words>855</Words>
  <Application>Microsoft Office PowerPoint</Application>
  <PresentationFormat>On-screen Show (16:9)</PresentationFormat>
  <Paragraphs>138</Paragraphs>
  <Slides>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Wingdings</vt:lpstr>
      <vt:lpstr>xoserve templates</vt:lpstr>
      <vt:lpstr>Office Theme</vt:lpstr>
      <vt:lpstr>Administrative Amendments to the DPM / Action Update 0102</vt:lpstr>
      <vt:lpstr>Data Permission Matrix</vt:lpstr>
      <vt:lpstr>DPM relationship with the DAM</vt:lpstr>
      <vt:lpstr>DPM relationship with the DAM</vt:lpstr>
      <vt:lpstr>DPM relationship with the DAM</vt:lpstr>
      <vt:lpstr>Other DPM Changes – Within Day</vt:lpstr>
      <vt:lpstr>Other DPM Changes – Withdrawal of Pre COVID AQ</vt:lpstr>
      <vt:lpstr>Other DPM Changes – Administration</vt:lpstr>
      <vt:lpstr>DPM Updates</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Mark Pollard</dc:creator>
  <cp:lastModifiedBy>Angela Clarke</cp:lastModifiedBy>
  <cp:revision>87</cp:revision>
  <cp:lastPrinted>2019-04-24T14:22:54Z</cp:lastPrinted>
  <dcterms:created xsi:type="dcterms:W3CDTF">2011-09-20T14:58:41Z</dcterms:created>
  <dcterms:modified xsi:type="dcterms:W3CDTF">2023-03-06T16:59:54Z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0x0101003D8A916D98CE184FB36F7880E2BD0F8A</vt:lpwstr>
  </property>
</Properties>
</file>