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885" r:id="rId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Rigby, James" initials="RJ" lastIdx="5" clrIdx="1">
    <p:extLst>
      <p:ext uri="{19B8F6BF-5375-455C-9EA6-DF929625EA0E}">
        <p15:presenceInfo xmlns:p15="http://schemas.microsoft.com/office/powerpoint/2012/main" userId="S-1-5-21-4145888014-839675345-3125187760-6243" providerId="AD"/>
      </p:ext>
    </p:extLst>
  </p:cmAuthor>
  <p:cmAuthor id="3" name="Chris Silk" initials="CS" lastIdx="5" clrIdx="2">
    <p:extLst>
      <p:ext uri="{19B8F6BF-5375-455C-9EA6-DF929625EA0E}">
        <p15:presenceInfo xmlns:p15="http://schemas.microsoft.com/office/powerpoint/2012/main" userId="S-1-5-21-4145888014-839675345-3125187760-5160" providerId="AD"/>
      </p:ext>
    </p:extLst>
  </p:cmAuthor>
  <p:cmAuthor id="4" name="Tambe, Surfaraz" initials="TS" lastIdx="11" clrIdx="3">
    <p:extLst>
      <p:ext uri="{19B8F6BF-5375-455C-9EA6-DF929625EA0E}">
        <p15:presenceInfo xmlns:p15="http://schemas.microsoft.com/office/powerpoint/2012/main" userId="S::surfaraz.tambe@xoserve.com::21ae2c14-c22c-44a4-a0d0-23dd8613b14c" providerId="AD"/>
      </p:ext>
    </p:extLst>
  </p:cmAuthor>
  <p:cmAuthor id="5" name="Tracy OConnor" initials="TO" lastIdx="6" clrIdx="4">
    <p:extLst>
      <p:ext uri="{19B8F6BF-5375-455C-9EA6-DF929625EA0E}">
        <p15:presenceInfo xmlns:p15="http://schemas.microsoft.com/office/powerpoint/2012/main" userId="S::tracy.oconnor@xoserve.com::c165d205-f988-41c6-a790-ae0515e39fe0" providerId="AD"/>
      </p:ext>
    </p:extLst>
  </p:cmAuthor>
  <p:cmAuthor id="6" name="Tara Ross" initials="TR" lastIdx="2" clrIdx="5">
    <p:extLst>
      <p:ext uri="{19B8F6BF-5375-455C-9EA6-DF929625EA0E}">
        <p15:presenceInfo xmlns:p15="http://schemas.microsoft.com/office/powerpoint/2012/main" userId="S::tara.ross@xoserve.com::eebeb48c-0abb-434f-9a90-69fd5ba601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CB3B"/>
    <a:srgbClr val="FFBF00"/>
    <a:srgbClr val="FFFFFF"/>
    <a:srgbClr val="B1D6E8"/>
    <a:srgbClr val="CCFF99"/>
    <a:srgbClr val="40D1F5"/>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D94F0A-B4CD-4A6A-ABA3-86AB580FB020}" v="9" dt="2023-02-22T12:40:51.7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20" d="100"/>
          <a:sy n="120" d="100"/>
        </p:scale>
        <p:origin x="-580" y="-128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rfaraz Tambe" userId="21ae2c14-c22c-44a4-a0d0-23dd8613b14c" providerId="ADAL" clId="{F5D94F0A-B4CD-4A6A-ABA3-86AB580FB020}"/>
    <pc:docChg chg="undo custSel delSld modSld">
      <pc:chgData name="Surfaraz Tambe" userId="21ae2c14-c22c-44a4-a0d0-23dd8613b14c" providerId="ADAL" clId="{F5D94F0A-B4CD-4A6A-ABA3-86AB580FB020}" dt="2023-02-22T12:41:08.141" v="644" actId="20577"/>
      <pc:docMkLst>
        <pc:docMk/>
      </pc:docMkLst>
      <pc:sldChg chg="del">
        <pc:chgData name="Surfaraz Tambe" userId="21ae2c14-c22c-44a4-a0d0-23dd8613b14c" providerId="ADAL" clId="{F5D94F0A-B4CD-4A6A-ABA3-86AB580FB020}" dt="2023-02-21T13:09:30.769" v="7" actId="47"/>
        <pc:sldMkLst>
          <pc:docMk/>
          <pc:sldMk cId="3653749228" sldId="288"/>
        </pc:sldMkLst>
      </pc:sldChg>
      <pc:sldChg chg="del">
        <pc:chgData name="Surfaraz Tambe" userId="21ae2c14-c22c-44a4-a0d0-23dd8613b14c" providerId="ADAL" clId="{F5D94F0A-B4CD-4A6A-ABA3-86AB580FB020}" dt="2023-02-21T13:09:25.933" v="3" actId="47"/>
        <pc:sldMkLst>
          <pc:docMk/>
          <pc:sldMk cId="3629140726" sldId="295"/>
        </pc:sldMkLst>
      </pc:sldChg>
      <pc:sldChg chg="del">
        <pc:chgData name="Surfaraz Tambe" userId="21ae2c14-c22c-44a4-a0d0-23dd8613b14c" providerId="ADAL" clId="{F5D94F0A-B4CD-4A6A-ABA3-86AB580FB020}" dt="2023-02-21T13:09:24.940" v="1" actId="47"/>
        <pc:sldMkLst>
          <pc:docMk/>
          <pc:sldMk cId="918535726" sldId="297"/>
        </pc:sldMkLst>
      </pc:sldChg>
      <pc:sldChg chg="del">
        <pc:chgData name="Surfaraz Tambe" userId="21ae2c14-c22c-44a4-a0d0-23dd8613b14c" providerId="ADAL" clId="{F5D94F0A-B4CD-4A6A-ABA3-86AB580FB020}" dt="2023-02-21T13:09:24.267" v="0" actId="47"/>
        <pc:sldMkLst>
          <pc:docMk/>
          <pc:sldMk cId="1924799795" sldId="298"/>
        </pc:sldMkLst>
      </pc:sldChg>
      <pc:sldChg chg="del">
        <pc:chgData name="Surfaraz Tambe" userId="21ae2c14-c22c-44a4-a0d0-23dd8613b14c" providerId="ADAL" clId="{F5D94F0A-B4CD-4A6A-ABA3-86AB580FB020}" dt="2023-02-21T13:09:25.420" v="2" actId="47"/>
        <pc:sldMkLst>
          <pc:docMk/>
          <pc:sldMk cId="4000197830" sldId="305"/>
        </pc:sldMkLst>
      </pc:sldChg>
      <pc:sldChg chg="del">
        <pc:chgData name="Surfaraz Tambe" userId="21ae2c14-c22c-44a4-a0d0-23dd8613b14c" providerId="ADAL" clId="{F5D94F0A-B4CD-4A6A-ABA3-86AB580FB020}" dt="2023-02-21T13:09:26.905" v="4" actId="47"/>
        <pc:sldMkLst>
          <pc:docMk/>
          <pc:sldMk cId="3645616842" sldId="306"/>
        </pc:sldMkLst>
      </pc:sldChg>
      <pc:sldChg chg="del">
        <pc:chgData name="Surfaraz Tambe" userId="21ae2c14-c22c-44a4-a0d0-23dd8613b14c" providerId="ADAL" clId="{F5D94F0A-B4CD-4A6A-ABA3-86AB580FB020}" dt="2023-02-21T13:09:29.067" v="6" actId="47"/>
        <pc:sldMkLst>
          <pc:docMk/>
          <pc:sldMk cId="3020361547" sldId="310"/>
        </pc:sldMkLst>
      </pc:sldChg>
      <pc:sldChg chg="del">
        <pc:chgData name="Surfaraz Tambe" userId="21ae2c14-c22c-44a4-a0d0-23dd8613b14c" providerId="ADAL" clId="{F5D94F0A-B4CD-4A6A-ABA3-86AB580FB020}" dt="2023-02-21T13:09:28.441" v="5" actId="47"/>
        <pc:sldMkLst>
          <pc:docMk/>
          <pc:sldMk cId="1492516695" sldId="311"/>
        </pc:sldMkLst>
      </pc:sldChg>
      <pc:sldChg chg="addSp delSp modSp mod">
        <pc:chgData name="Surfaraz Tambe" userId="21ae2c14-c22c-44a4-a0d0-23dd8613b14c" providerId="ADAL" clId="{F5D94F0A-B4CD-4A6A-ABA3-86AB580FB020}" dt="2023-02-22T12:41:08.141" v="644" actId="20577"/>
        <pc:sldMkLst>
          <pc:docMk/>
          <pc:sldMk cId="416191731" sldId="885"/>
        </pc:sldMkLst>
        <pc:spChg chg="mod">
          <ac:chgData name="Surfaraz Tambe" userId="21ae2c14-c22c-44a4-a0d0-23dd8613b14c" providerId="ADAL" clId="{F5D94F0A-B4CD-4A6A-ABA3-86AB580FB020}" dt="2023-02-21T13:09:56.148" v="24" actId="20577"/>
          <ac:spMkLst>
            <pc:docMk/>
            <pc:sldMk cId="416191731" sldId="885"/>
            <ac:spMk id="3" creationId="{84CF33AE-F5D0-4DB5-A281-A025ECF07D2B}"/>
          </ac:spMkLst>
        </pc:spChg>
        <pc:graphicFrameChg chg="mod modGraphic">
          <ac:chgData name="Surfaraz Tambe" userId="21ae2c14-c22c-44a4-a0d0-23dd8613b14c" providerId="ADAL" clId="{F5D94F0A-B4CD-4A6A-ABA3-86AB580FB020}" dt="2023-02-22T12:41:08.141" v="644" actId="20577"/>
          <ac:graphicFrameMkLst>
            <pc:docMk/>
            <pc:sldMk cId="416191731" sldId="885"/>
            <ac:graphicFrameMk id="4" creationId="{60E62DC6-3EBE-4901-B700-870330337CDA}"/>
          </ac:graphicFrameMkLst>
        </pc:graphicFrameChg>
        <pc:picChg chg="del mod">
          <ac:chgData name="Surfaraz Tambe" userId="21ae2c14-c22c-44a4-a0d0-23dd8613b14c" providerId="ADAL" clId="{F5D94F0A-B4CD-4A6A-ABA3-86AB580FB020}" dt="2023-02-21T15:10:54.068" v="30" actId="478"/>
          <ac:picMkLst>
            <pc:docMk/>
            <pc:sldMk cId="416191731" sldId="885"/>
            <ac:picMk id="18" creationId="{981E577F-012F-4F5B-B637-1300F8B84C40}"/>
          </ac:picMkLst>
        </pc:picChg>
        <pc:picChg chg="add mod ord">
          <ac:chgData name="Surfaraz Tambe" userId="21ae2c14-c22c-44a4-a0d0-23dd8613b14c" providerId="ADAL" clId="{F5D94F0A-B4CD-4A6A-ABA3-86AB580FB020}" dt="2023-02-21T15:11:35.255" v="57" actId="167"/>
          <ac:picMkLst>
            <pc:docMk/>
            <pc:sldMk cId="416191731" sldId="885"/>
            <ac:picMk id="19" creationId="{DD63BAD5-4F17-4448-8324-27EB1B02918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22/02/2023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a:p>
        </p:txBody>
      </p:sp>
    </p:spTree>
    <p:extLst>
      <p:ext uri="{BB962C8B-B14F-4D97-AF65-F5344CB8AC3E}">
        <p14:creationId xmlns:p14="http://schemas.microsoft.com/office/powerpoint/2010/main" val="27318755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DD63BAD5-4F17-4448-8324-27EB1B029182}"/>
              </a:ext>
            </a:extLst>
          </p:cNvPr>
          <p:cNvPicPr>
            <a:picLocks noChangeAspect="1"/>
          </p:cNvPicPr>
          <p:nvPr/>
        </p:nvPicPr>
        <p:blipFill>
          <a:blip r:embed="rId3"/>
          <a:stretch>
            <a:fillRect/>
          </a:stretch>
        </p:blipFill>
        <p:spPr>
          <a:xfrm>
            <a:off x="4832424" y="1464373"/>
            <a:ext cx="3790709" cy="1600414"/>
          </a:xfrm>
          <a:prstGeom prst="rect">
            <a:avLst/>
          </a:prstGeom>
        </p:spPr>
      </p:pic>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ext uri="{D42A27DB-BD31-4B8C-83A1-F6EECF244321}">
                <p14:modId xmlns:p14="http://schemas.microsoft.com/office/powerpoint/2010/main" val="1658235682"/>
              </p:ext>
            </p:extLst>
          </p:nvPr>
        </p:nvGraphicFramePr>
        <p:xfrm>
          <a:off x="193884" y="365549"/>
          <a:ext cx="8811221" cy="4620667"/>
        </p:xfrm>
        <a:graphic>
          <a:graphicData uri="http://schemas.openxmlformats.org/drawingml/2006/table">
            <a:tbl>
              <a:tblPr firstRow="1" bandRow="1"/>
              <a:tblGrid>
                <a:gridCol w="1715778">
                  <a:extLst>
                    <a:ext uri="{9D8B030D-6E8A-4147-A177-3AD203B41FA5}">
                      <a16:colId xmlns:a16="http://schemas.microsoft.com/office/drawing/2014/main" val="20000"/>
                    </a:ext>
                  </a:extLst>
                </a:gridCol>
                <a:gridCol w="2287721">
                  <a:extLst>
                    <a:ext uri="{9D8B030D-6E8A-4147-A177-3AD203B41FA5}">
                      <a16:colId xmlns:a16="http://schemas.microsoft.com/office/drawing/2014/main" val="20001"/>
                    </a:ext>
                  </a:extLst>
                </a:gridCol>
                <a:gridCol w="414891">
                  <a:extLst>
                    <a:ext uri="{9D8B030D-6E8A-4147-A177-3AD203B41FA5}">
                      <a16:colId xmlns:a16="http://schemas.microsoft.com/office/drawing/2014/main" val="20002"/>
                    </a:ext>
                  </a:extLst>
                </a:gridCol>
                <a:gridCol w="1968580">
                  <a:extLst>
                    <a:ext uri="{9D8B030D-6E8A-4147-A177-3AD203B41FA5}">
                      <a16:colId xmlns:a16="http://schemas.microsoft.com/office/drawing/2014/main" val="2880710429"/>
                    </a:ext>
                  </a:extLst>
                </a:gridCol>
                <a:gridCol w="2424251">
                  <a:extLst>
                    <a:ext uri="{9D8B030D-6E8A-4147-A177-3AD203B41FA5}">
                      <a16:colId xmlns:a16="http://schemas.microsoft.com/office/drawing/2014/main" val="20003"/>
                    </a:ext>
                  </a:extLst>
                </a:gridCol>
              </a:tblGrid>
              <a:tr h="240574">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ctr"/>
                      <a:r>
                        <a:rPr lang="en-GB" sz="1050" b="1" i="0">
                          <a:solidFill>
                            <a:srgbClr val="FFFFFF"/>
                          </a:solidFill>
                          <a:latin typeface="+mn-lt"/>
                          <a:cs typeface="Arial"/>
                        </a:rPr>
                        <a:t>Overall</a:t>
                      </a:r>
                      <a:r>
                        <a:rPr lang="en-GB" sz="1050" b="1" i="0" baseline="0">
                          <a:solidFill>
                            <a:srgbClr val="FFFFFF"/>
                          </a:solidFill>
                          <a:latin typeface="+mn-lt"/>
                          <a:cs typeface="Arial"/>
                        </a:rPr>
                        <a:t> Project RAG Status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226134">
                <a:tc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a:solidFill>
                            <a:schemeClr val="bg1"/>
                          </a:solidFill>
                          <a:latin typeface="+mn-lt"/>
                          <a:cs typeface="Arial"/>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n-lt"/>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1050" b="1">
                        <a:solidFill>
                          <a:schemeClr val="bg1"/>
                        </a:solidFill>
                        <a:latin typeface="+mn-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22613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Arial"/>
                          <a:cs typeface="Arial"/>
                        </a:rPr>
                        <a:t>RAG</a:t>
                      </a:r>
                      <a:r>
                        <a:rPr lang="en-GB" sz="1050" b="1" baseline="0">
                          <a:solidFill>
                            <a:schemeClr val="bg1"/>
                          </a:solidFill>
                          <a:latin typeface="Arial"/>
                          <a:cs typeface="Arial"/>
                        </a:rPr>
                        <a:t> Status</a:t>
                      </a:r>
                      <a:endParaRPr lang="en-GB" sz="105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GB" sz="1050" b="1">
                        <a:solidFill>
                          <a:schemeClr val="bg1"/>
                        </a:solidFill>
                        <a:latin typeface="+mn-lt"/>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186062">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n-lt"/>
                          <a:cs typeface="Arial"/>
                        </a:rPr>
                        <a:t>                                             Status</a:t>
                      </a:r>
                      <a:r>
                        <a:rPr lang="en-GB" sz="1050" b="1" baseline="0">
                          <a:solidFill>
                            <a:schemeClr val="bg1"/>
                          </a:solidFill>
                          <a:latin typeface="+mn-lt"/>
                          <a:cs typeface="Arial"/>
                        </a:rPr>
                        <a:t> Justification</a:t>
                      </a:r>
                      <a:endParaRPr lang="en-GB">
                        <a:latin typeface="+mn-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latin typeface="+mn-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187100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a:solidFill>
                            <a:schemeClr val="bg1"/>
                          </a:solidFill>
                          <a:latin typeface="Arial"/>
                          <a:ea typeface="+mn-ea"/>
                          <a:cs typeface="Arial"/>
                        </a:rPr>
                        <a:t>Schedule</a:t>
                      </a:r>
                    </a:p>
                    <a:p>
                      <a:pPr algn="ctr"/>
                      <a:endParaRPr lang="en-GB" sz="1050" b="1" baseline="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pPr marL="0" indent="0" algn="l">
                        <a:buFont typeface="Arial" panose="020B0604020202020204" pitchFamily="34" charset="0"/>
                        <a:buNone/>
                      </a:pPr>
                      <a:r>
                        <a:rPr lang="en-GB" sz="700" b="0" i="0" u="none" strike="noStrike" kern="1200" cap="none" normalizeH="0" baseline="0" dirty="0">
                          <a:ln>
                            <a:noFill/>
                          </a:ln>
                          <a:solidFill>
                            <a:schemeClr val="tx1"/>
                          </a:solidFill>
                          <a:effectLst/>
                          <a:latin typeface="+mn-lt"/>
                          <a:ea typeface="+mn-ea"/>
                          <a:cs typeface="+mn-cs"/>
                        </a:rPr>
                        <a:t>Overall release is tracking on target; </a:t>
                      </a:r>
                      <a:r>
                        <a:rPr lang="en-GB" sz="700" b="1" i="0" u="none" strike="noStrike" kern="1200" cap="none" normalizeH="0" baseline="0" dirty="0">
                          <a:ln>
                            <a:noFill/>
                          </a:ln>
                          <a:solidFill>
                            <a:srgbClr val="00B050"/>
                          </a:solidFill>
                          <a:effectLst/>
                          <a:latin typeface="+mn-lt"/>
                          <a:ea typeface="+mn-ea"/>
                          <a:cs typeface="+mn-cs"/>
                        </a:rPr>
                        <a:t>Green</a:t>
                      </a:r>
                      <a:r>
                        <a:rPr lang="en-GB" sz="700" b="1" i="0" u="none" strike="noStrike" kern="1200" cap="none" normalizeH="0" baseline="0" dirty="0">
                          <a:ln>
                            <a:noFill/>
                          </a:ln>
                          <a:solidFill>
                            <a:schemeClr val="tx1"/>
                          </a:solidFill>
                          <a:effectLst/>
                          <a:latin typeface="+mn-lt"/>
                          <a:ea typeface="+mn-ea"/>
                          <a:cs typeface="+mn-cs"/>
                        </a:rPr>
                        <a:t>, </a:t>
                      </a:r>
                      <a:r>
                        <a:rPr lang="en-GB" sz="700" b="0" i="0" u="none" strike="noStrike" kern="1200" cap="none" normalizeH="0" baseline="0" dirty="0">
                          <a:ln>
                            <a:noFill/>
                          </a:ln>
                          <a:solidFill>
                            <a:schemeClr val="tx1"/>
                          </a:solidFill>
                          <a:effectLst/>
                          <a:latin typeface="+mn-lt"/>
                          <a:ea typeface="+mn-ea"/>
                          <a:cs typeface="+mn-cs"/>
                        </a:rPr>
                        <a:t>all UK Link testing completed on 17/02 as per plan. </a:t>
                      </a:r>
                      <a:r>
                        <a:rPr lang="en-GB" sz="700" b="0" dirty="0">
                          <a:solidFill>
                            <a:schemeClr val="tx1"/>
                          </a:solidFill>
                          <a:effectLst/>
                          <a:latin typeface="+mn-lt"/>
                          <a:ea typeface="+mn-ea"/>
                          <a:cs typeface="Poppins"/>
                        </a:rPr>
                        <a:t>Currently on track to implement on 25/02</a:t>
                      </a:r>
                      <a:endParaRPr lang="en-US" sz="700" b="1" dirty="0">
                        <a:latin typeface="+mn-lt"/>
                      </a:endParaRPr>
                    </a:p>
                    <a:p>
                      <a:pPr marL="0" indent="0" algn="l">
                        <a:buFont typeface="Arial" panose="020B0604020202020204" pitchFamily="34" charset="0"/>
                        <a:buNone/>
                      </a:pPr>
                      <a:r>
                        <a:rPr lang="en-US" sz="700" b="1" dirty="0">
                          <a:latin typeface="+mn-lt"/>
                        </a:rPr>
                        <a:t>Progress update:</a:t>
                      </a:r>
                    </a:p>
                    <a:p>
                      <a:pPr marL="171450" indent="-171450" algn="l">
                        <a:buFont typeface="Arial" panose="020B0604020202020204" pitchFamily="34" charset="0"/>
                        <a:buChar char="•"/>
                      </a:pPr>
                      <a:r>
                        <a:rPr lang="en-US" sz="700" dirty="0">
                          <a:latin typeface="+mn-lt"/>
                        </a:rPr>
                        <a:t>Performance testing complete on 17/02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dirty="0">
                          <a:latin typeface="+mn-lt"/>
                        </a:rPr>
                        <a:t>DDP testing for XRN4990 complete on 20/02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dirty="0">
                          <a:latin typeface="+mn-lt"/>
                        </a:rPr>
                        <a:t>Implementation preparation in progress ready for planned go live on 25/02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700" dirty="0">
                        <a:latin typeface="+mn-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700" dirty="0">
                        <a:latin typeface="+mn-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700" dirty="0">
                        <a:latin typeface="+mn-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700" dirty="0">
                        <a:latin typeface="+mn-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700" dirty="0">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700" dirty="0">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700" dirty="0">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700" dirty="0">
                        <a:latin typeface="+mn-lt"/>
                      </a:endParaRPr>
                    </a:p>
                    <a:p>
                      <a:pPr marL="0" indent="0" algn="l">
                        <a:buFont typeface="Arial" panose="020B0604020202020204" pitchFamily="34" charset="0"/>
                        <a:buNone/>
                      </a:pPr>
                      <a:endParaRPr lang="en-US" sz="700" dirty="0">
                        <a:latin typeface="+mn-lt"/>
                      </a:endParaRPr>
                    </a:p>
                    <a:p>
                      <a:pPr marL="0" indent="0" algn="l">
                        <a:buNone/>
                      </a:pPr>
                      <a:r>
                        <a:rPr lang="en-GB" sz="700" b="1" i="0" u="none" strike="noStrike" kern="1200" cap="none" normalizeH="0" baseline="0" dirty="0">
                          <a:ln>
                            <a:noFill/>
                          </a:ln>
                          <a:solidFill>
                            <a:schemeClr val="tx1"/>
                          </a:solidFill>
                          <a:effectLst/>
                          <a:latin typeface="+mn-lt"/>
                          <a:ea typeface="+mn-ea"/>
                          <a:cs typeface="+mn-cs"/>
                        </a:rPr>
                        <a:t>Decision in March </a:t>
                      </a:r>
                      <a:r>
                        <a:rPr lang="en-GB" sz="700" b="1" i="0" u="none" strike="noStrike" kern="1200" cap="none" normalizeH="0" baseline="0" dirty="0" err="1">
                          <a:ln>
                            <a:noFill/>
                          </a:ln>
                          <a:solidFill>
                            <a:schemeClr val="tx1"/>
                          </a:solidFill>
                          <a:effectLst/>
                          <a:latin typeface="+mn-lt"/>
                          <a:ea typeface="+mn-ea"/>
                          <a:cs typeface="+mn-cs"/>
                        </a:rPr>
                        <a:t>ChMC</a:t>
                      </a:r>
                      <a:r>
                        <a:rPr lang="en-GB" sz="700" b="0" i="0" u="none" strike="noStrike" kern="1200" cap="none" normalizeH="0" baseline="0" dirty="0">
                          <a:ln>
                            <a:noFill/>
                          </a:ln>
                          <a:solidFill>
                            <a:schemeClr val="tx1"/>
                          </a:solidFill>
                          <a:effectLst/>
                          <a:latin typeface="+mn-lt"/>
                          <a:ea typeface="+mn-ea"/>
                          <a:cs typeface="+mn-cs"/>
                        </a:rPr>
                        <a:t>: None</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lgn="l">
                        <a:buFont typeface="Arial" panose="020B0604020202020204" pitchFamily="34" charset="0"/>
                        <a:buNone/>
                      </a:pPr>
                      <a:endParaRPr lang="en-US" sz="800" i="1" dirty="0"/>
                    </a:p>
                    <a:p>
                      <a:pPr marL="0" indent="0" algn="l">
                        <a:buNone/>
                      </a:pPr>
                      <a:r>
                        <a:rPr lang="en-US" sz="700" i="1" dirty="0"/>
                        <a:t>  </a:t>
                      </a:r>
                    </a:p>
                    <a:p>
                      <a:pPr marL="0" indent="0" algn="l">
                        <a:buNone/>
                      </a:pPr>
                      <a:endParaRPr lang="en-US" sz="700" i="1" dirty="0"/>
                    </a:p>
                    <a:p>
                      <a:pPr marL="0" indent="0" algn="l">
                        <a:buNone/>
                      </a:pPr>
                      <a:endParaRPr lang="en-US" sz="700" i="1" dirty="0"/>
                    </a:p>
                    <a:p>
                      <a:pPr marL="0" indent="0" algn="l">
                        <a:buNone/>
                      </a:pPr>
                      <a:endParaRPr lang="en-US" sz="700" i="1" dirty="0"/>
                    </a:p>
                    <a:p>
                      <a:pPr marL="0" indent="0" algn="l">
                        <a:buNone/>
                      </a:pPr>
                      <a:endParaRPr lang="en-US" sz="700" i="1" dirty="0"/>
                    </a:p>
                    <a:p>
                      <a:pPr marL="171450" indent="-171450" algn="l">
                        <a:buFont typeface="Arial" panose="020B0604020202020204" pitchFamily="34" charset="0"/>
                        <a:buChar char="•"/>
                      </a:pPr>
                      <a:endParaRPr lang="en-US" sz="800" i="1" dirty="0"/>
                    </a:p>
                    <a:p>
                      <a:pPr marL="0" indent="0" algn="l">
                        <a:buFont typeface="Arial" panose="020B0604020202020204" pitchFamily="34" charset="0"/>
                        <a:buNone/>
                      </a:pPr>
                      <a:endParaRPr lang="en-US" sz="800" i="1" dirty="0"/>
                    </a:p>
                    <a:p>
                      <a:pPr marL="0" indent="0" algn="l">
                        <a:buFont typeface="Arial" panose="020B0604020202020204" pitchFamily="34" charset="0"/>
                        <a:buNone/>
                      </a:pPr>
                      <a:endParaRPr lang="en-US" sz="800" dirty="0"/>
                    </a:p>
                    <a:p>
                      <a:pPr marL="171450" indent="-171450" algn="l">
                        <a:buFont typeface="Arial" panose="020B0604020202020204" pitchFamily="34" charset="0"/>
                        <a:buChar char="•"/>
                      </a:pPr>
                      <a:endParaRPr lang="en-US" sz="800" dirty="0"/>
                    </a:p>
                    <a:p>
                      <a:pPr marL="171450" indent="-171450" algn="l">
                        <a:buFont typeface="Arial" panose="020B0604020202020204" pitchFamily="34" charset="0"/>
                        <a:buChar char="•"/>
                      </a:pPr>
                      <a:endParaRPr lang="en-US" sz="800" dirty="0"/>
                    </a:p>
                    <a:p>
                      <a:pPr marL="0" indent="0" algn="l">
                        <a:buFont typeface="Arial" panose="020B0604020202020204" pitchFamily="34" charset="0"/>
                        <a:buNone/>
                      </a:pPr>
                      <a:endParaRPr lang="en-US" sz="800" dirty="0"/>
                    </a:p>
                    <a:p>
                      <a:pPr marL="0" indent="0" algn="l">
                        <a:buFont typeface="Arial" panose="020B0604020202020204" pitchFamily="34" charset="0"/>
                        <a:buNone/>
                      </a:pPr>
                      <a:endParaRPr lang="en-US" sz="800" dirty="0"/>
                    </a:p>
                    <a:p>
                      <a:pPr marL="0" indent="0" algn="l">
                        <a:buFont typeface="Arial" panose="020B0604020202020204" pitchFamily="34" charset="0"/>
                        <a:buNone/>
                      </a:pPr>
                      <a:endParaRPr lang="en-GB" sz="700" b="0" i="0" u="none" strike="noStrike" kern="1200" dirty="0">
                        <a:solidFill>
                          <a:schemeClr val="tx1"/>
                        </a:solidFill>
                        <a:effectLst/>
                        <a:latin typeface="+mn-lt"/>
                        <a:ea typeface="+mn-ea"/>
                        <a:cs typeface="+mn-cs"/>
                      </a:endParaRPr>
                    </a:p>
                    <a:p>
                      <a:pPr marL="0" indent="0" algn="l">
                        <a:buFont typeface="Arial" panose="020B0604020202020204" pitchFamily="34" charset="0"/>
                        <a:buNone/>
                      </a:pPr>
                      <a:endParaRPr lang="en-GB" sz="700" b="0" i="0" u="none" strike="noStrike" kern="1200" dirty="0">
                        <a:solidFill>
                          <a:schemeClr val="tx1"/>
                        </a:solidFill>
                        <a:effectLst/>
                        <a:latin typeface="+mn-lt"/>
                        <a:ea typeface="+mn-ea"/>
                        <a:cs typeface="+mn-cs"/>
                      </a:endParaRPr>
                    </a:p>
                    <a:p>
                      <a:pPr marL="0" indent="0" algn="l">
                        <a:buFont typeface="Arial" panose="020B0604020202020204" pitchFamily="34" charset="0"/>
                        <a:buNone/>
                      </a:pPr>
                      <a:endParaRPr lang="en-GB" sz="700" b="0" i="0" u="none" strike="noStrike" kern="1200" dirty="0">
                        <a:solidFill>
                          <a:schemeClr val="tx1"/>
                        </a:solidFill>
                        <a:effectLst/>
                        <a:latin typeface="+mn-lt"/>
                        <a:ea typeface="+mn-ea"/>
                        <a:cs typeface="+mn-cs"/>
                      </a:endParaRPr>
                    </a:p>
                    <a:p>
                      <a:pPr marL="0" indent="0" algn="l">
                        <a:buFont typeface="Arial" panose="020B0604020202020204" pitchFamily="34" charset="0"/>
                        <a:buNone/>
                      </a:pPr>
                      <a:r>
                        <a:rPr lang="en-GB" sz="700" b="0" i="0" u="none" strike="noStrike" kern="1200">
                          <a:solidFill>
                            <a:schemeClr val="tx1"/>
                          </a:solidFill>
                          <a:effectLst/>
                          <a:latin typeface="+mn-lt"/>
                          <a:ea typeface="+mn-ea"/>
                          <a:cs typeface="+mn-cs"/>
                        </a:rPr>
                        <a:t>Implementation </a:t>
                      </a:r>
                      <a:r>
                        <a:rPr lang="en-GB" sz="700" b="0" i="0" u="none" strike="noStrike" kern="1200" dirty="0">
                          <a:solidFill>
                            <a:schemeClr val="tx1"/>
                          </a:solidFill>
                          <a:effectLst/>
                          <a:latin typeface="+mn-lt"/>
                          <a:ea typeface="+mn-ea"/>
                          <a:cs typeface="+mn-cs"/>
                        </a:rPr>
                        <a:t>date of 25</a:t>
                      </a:r>
                      <a:r>
                        <a:rPr lang="en-GB" sz="700" b="0" i="0" u="none" strike="noStrike" kern="1200" baseline="30000" dirty="0">
                          <a:solidFill>
                            <a:schemeClr val="tx1"/>
                          </a:solidFill>
                          <a:effectLst/>
                          <a:latin typeface="+mn-lt"/>
                          <a:ea typeface="+mn-ea"/>
                          <a:cs typeface="+mn-cs"/>
                        </a:rPr>
                        <a:t>th</a:t>
                      </a:r>
                      <a:r>
                        <a:rPr lang="en-GB" sz="700" b="0" i="0" u="none" strike="noStrike" kern="1200" dirty="0">
                          <a:solidFill>
                            <a:schemeClr val="tx1"/>
                          </a:solidFill>
                          <a:effectLst/>
                          <a:latin typeface="+mn-lt"/>
                          <a:ea typeface="+mn-ea"/>
                          <a:cs typeface="+mn-cs"/>
                        </a:rPr>
                        <a:t> February; with a contingency implementation date of 4</a:t>
                      </a:r>
                      <a:r>
                        <a:rPr lang="en-GB" sz="700" b="0" i="0" u="none" strike="noStrike" kern="1200" baseline="30000" dirty="0">
                          <a:solidFill>
                            <a:schemeClr val="tx1"/>
                          </a:solidFill>
                          <a:effectLst/>
                          <a:latin typeface="+mn-lt"/>
                          <a:ea typeface="+mn-ea"/>
                          <a:cs typeface="+mn-cs"/>
                        </a:rPr>
                        <a:t>th</a:t>
                      </a:r>
                      <a:r>
                        <a:rPr lang="en-GB" sz="700" b="0" i="0" u="none" strike="noStrike" kern="1200" dirty="0">
                          <a:solidFill>
                            <a:schemeClr val="tx1"/>
                          </a:solidFill>
                          <a:effectLst/>
                          <a:latin typeface="+mn-lt"/>
                          <a:ea typeface="+mn-ea"/>
                          <a:cs typeface="+mn-cs"/>
                        </a:rPr>
                        <a:t> March</a:t>
                      </a:r>
                      <a:endParaRPr lang="en-US" sz="700"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15921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marL="0" marR="0" lvl="0" indent="0" algn="l" eaLnBrk="1" fontAlgn="b" latinLnBrk="0" hangingPunct="1">
                        <a:lnSpc>
                          <a:spcPct val="100000"/>
                        </a:lnSpc>
                        <a:spcBef>
                          <a:spcPts val="0"/>
                        </a:spcBef>
                        <a:spcAft>
                          <a:spcPts val="0"/>
                        </a:spcAft>
                        <a:buClrTx/>
                        <a:buSzTx/>
                        <a:buFontTx/>
                        <a:buNone/>
                      </a:pPr>
                      <a:r>
                        <a:rPr lang="en-GB" sz="700" kern="1200">
                          <a:solidFill>
                            <a:schemeClr val="tx1"/>
                          </a:solidFill>
                          <a:latin typeface="+mn-lt"/>
                          <a:ea typeface="+mn-ea"/>
                          <a:cs typeface="+mn-cs"/>
                        </a:rPr>
                        <a:t>There </a:t>
                      </a:r>
                      <a:r>
                        <a:rPr lang="en-GB" sz="700" kern="1200" dirty="0">
                          <a:solidFill>
                            <a:schemeClr val="tx1"/>
                          </a:solidFill>
                          <a:latin typeface="+mn-lt"/>
                          <a:ea typeface="+mn-ea"/>
                          <a:cs typeface="+mn-cs"/>
                        </a:rPr>
                        <a:t>is a risk that the solutions being delivered under XRN4900 and XRN5298 may not work as expected at the point SGN go live with the Biomethane and H100 projects, due to the gap between these changes being delivered within the Feb 23 release and the respective go live dates of the projects.</a:t>
                      </a:r>
                    </a:p>
                    <a:p>
                      <a:pPr marL="0" marR="0" lvl="0" indent="0" algn="l" defTabSz="914400" eaLnBrk="1" fontAlgn="b" latinLnBrk="0" hangingPunct="1">
                        <a:lnSpc>
                          <a:spcPct val="100000"/>
                        </a:lnSpc>
                        <a:spcBef>
                          <a:spcPts val="0"/>
                        </a:spcBef>
                        <a:spcAft>
                          <a:spcPts val="0"/>
                        </a:spcAft>
                        <a:buClrTx/>
                        <a:buSzTx/>
                        <a:buFontTx/>
                        <a:buNone/>
                        <a:tabLst/>
                        <a:defRPr/>
                      </a:pPr>
                      <a:endParaRPr lang="en-GB" sz="700" kern="1200" dirty="0">
                        <a:solidFill>
                          <a:schemeClr val="tx1"/>
                        </a:solidFill>
                        <a:latin typeface="+mn-lt"/>
                        <a:ea typeface="+mn-ea"/>
                        <a:cs typeface="+mn-cs"/>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GB" sz="700" kern="1200" dirty="0">
                          <a:solidFill>
                            <a:schemeClr val="tx1"/>
                          </a:solidFill>
                          <a:latin typeface="+mn-lt"/>
                          <a:ea typeface="+mn-ea"/>
                          <a:cs typeface="+mn-cs"/>
                        </a:rPr>
                        <a:t>Update - SGN have confirmed that the first H100 connection will be sometime between June-Sept 2024. CDSP are awaiting further clarification regarding the go live date of the Girvan Biomethane project. Discussions are underway regarding options for carrying out additional testing closer to the project go live dates, which may incur additional charges that weren't originally accounted for.</a:t>
                      </a:r>
                      <a:endParaRPr lang="en-US" sz="700" kern="1200" dirty="0">
                        <a:solidFill>
                          <a:schemeClr val="tx1"/>
                        </a:solidFill>
                        <a:latin typeface="+mn-lt"/>
                        <a:ea typeface="+mn-ea"/>
                        <a:cs typeface="+mn-c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15575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marL="0" lvl="0" indent="0">
                        <a:buNone/>
                      </a:pPr>
                      <a:r>
                        <a:rPr lang="en-US" sz="700" b="0" i="0" u="none" strike="noStrike" kern="1200" noProof="0">
                          <a:solidFill>
                            <a:schemeClr val="tx1"/>
                          </a:solidFill>
                          <a:effectLst/>
                          <a:latin typeface="Arial"/>
                        </a:rPr>
                        <a:t>Forecast to complete delivery against approved BER </a:t>
                      </a:r>
                      <a:endParaRPr kumimoji="0" lang="en-US" sz="70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753309">
                <a:tc>
                  <a:txBody>
                    <a:bodyPr/>
                    <a:lstStyle/>
                    <a:p>
                      <a:pPr algn="ctr"/>
                      <a:r>
                        <a:rPr lang="en-GB" sz="1050" b="1" baseline="0">
                          <a:solidFill>
                            <a:schemeClr val="bg1"/>
                          </a:solidFill>
                          <a:latin typeface="Arial"/>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rtl="0" fontAlgn="base"/>
                      <a:r>
                        <a:rPr lang="en-US" sz="600" b="1" i="0" u="none" strike="noStrike" kern="1200" dirty="0">
                          <a:solidFill>
                            <a:schemeClr val="tx1"/>
                          </a:solidFill>
                          <a:effectLst/>
                          <a:latin typeface="+mn-lt"/>
                          <a:ea typeface="+mn-ea"/>
                          <a:cs typeface="+mn-cs"/>
                        </a:rPr>
                        <a:t>XRN4900 </a:t>
                      </a:r>
                      <a:r>
                        <a:rPr lang="en-US" sz="600" b="0" i="0" u="none" strike="noStrike" kern="1200" dirty="0">
                          <a:solidFill>
                            <a:schemeClr val="tx1"/>
                          </a:solidFill>
                          <a:effectLst/>
                          <a:latin typeface="+mn-lt"/>
                          <a:ea typeface="+mn-ea"/>
                          <a:cs typeface="+mn-cs"/>
                        </a:rPr>
                        <a:t>-</a:t>
                      </a:r>
                      <a:r>
                        <a:rPr lang="en-US" sz="600" b="1" i="0" u="none" strike="noStrike" kern="1200" dirty="0">
                          <a:solidFill>
                            <a:schemeClr val="tx1"/>
                          </a:solidFill>
                          <a:effectLst/>
                          <a:latin typeface="+mn-lt"/>
                          <a:ea typeface="+mn-ea"/>
                          <a:cs typeface="+mn-cs"/>
                        </a:rPr>
                        <a:t> </a:t>
                      </a:r>
                      <a:r>
                        <a:rPr lang="en-US" sz="600" b="0" i="0" u="none" strike="noStrike" kern="1200" dirty="0">
                          <a:solidFill>
                            <a:schemeClr val="tx1"/>
                          </a:solidFill>
                          <a:effectLst/>
                          <a:latin typeface="+mn-lt"/>
                          <a:ea typeface="+mn-ea"/>
                          <a:cs typeface="+mn-cs"/>
                        </a:rPr>
                        <a:t>Biomethane/Propane Reduction</a:t>
                      </a:r>
                    </a:p>
                    <a:p>
                      <a:pPr rtl="0" fontAlgn="base"/>
                      <a:r>
                        <a:rPr lang="en-US" sz="600" b="1" i="0" u="none" strike="noStrike" kern="1200" dirty="0">
                          <a:solidFill>
                            <a:schemeClr val="tx1"/>
                          </a:solidFill>
                          <a:effectLst/>
                          <a:latin typeface="+mn-lt"/>
                          <a:ea typeface="+mn-ea"/>
                          <a:cs typeface="+mn-cs"/>
                        </a:rPr>
                        <a:t>XRN</a:t>
                      </a:r>
                      <a:r>
                        <a:rPr lang="en-GB" sz="600" b="1" i="0" u="none" strike="noStrike" kern="1200" dirty="0">
                          <a:solidFill>
                            <a:schemeClr val="tx1"/>
                          </a:solidFill>
                          <a:effectLst/>
                          <a:latin typeface="+mn-lt"/>
                          <a:ea typeface="+mn-ea"/>
                          <a:cs typeface="+mn-cs"/>
                        </a:rPr>
                        <a:t>4978</a:t>
                      </a:r>
                      <a:r>
                        <a:rPr lang="en-GB" sz="600" b="0" i="0" u="none" strike="noStrike" kern="1200" dirty="0">
                          <a:solidFill>
                            <a:schemeClr val="tx1"/>
                          </a:solidFill>
                          <a:effectLst/>
                          <a:latin typeface="+mn-lt"/>
                          <a:ea typeface="+mn-ea"/>
                          <a:cs typeface="+mn-cs"/>
                        </a:rPr>
                        <a:t> - Shipper - Notification of Rolling AQ Value</a:t>
                      </a:r>
                    </a:p>
                    <a:p>
                      <a:pPr rtl="0" fontAlgn="base"/>
                      <a:r>
                        <a:rPr lang="en-US" sz="600" b="1" i="0" u="none" strike="noStrike" kern="1200" dirty="0">
                          <a:solidFill>
                            <a:schemeClr val="tx1"/>
                          </a:solidFill>
                          <a:effectLst/>
                          <a:latin typeface="+mn-lt"/>
                          <a:ea typeface="+mn-ea"/>
                          <a:cs typeface="+mn-cs"/>
                        </a:rPr>
                        <a:t>XRN4989B </a:t>
                      </a:r>
                      <a:r>
                        <a:rPr lang="en-US" sz="600" b="0" i="0" u="none" strike="noStrike" kern="1200" dirty="0">
                          <a:solidFill>
                            <a:schemeClr val="tx1"/>
                          </a:solidFill>
                          <a:effectLst/>
                          <a:latin typeface="+mn-lt"/>
                          <a:ea typeface="+mn-ea"/>
                          <a:cs typeface="+mn-cs"/>
                        </a:rPr>
                        <a:t>- </a:t>
                      </a:r>
                      <a:r>
                        <a:rPr lang="en-GB" sz="600" b="0" i="0" u="none" strike="noStrike" kern="1200" dirty="0">
                          <a:solidFill>
                            <a:schemeClr val="tx1"/>
                          </a:solidFill>
                          <a:effectLst/>
                          <a:latin typeface="+mn-lt"/>
                          <a:ea typeface="+mn-ea"/>
                          <a:cs typeface="+mn-cs"/>
                        </a:rPr>
                        <a:t>Residual AMT activities </a:t>
                      </a:r>
                    </a:p>
                    <a:p>
                      <a:pPr rtl="0" fontAlgn="base"/>
                      <a:r>
                        <a:rPr lang="en-US" sz="600" b="1" i="0" u="none" strike="noStrike" kern="1200" dirty="0">
                          <a:solidFill>
                            <a:schemeClr val="tx1"/>
                          </a:solidFill>
                          <a:effectLst/>
                          <a:latin typeface="+mn-lt"/>
                          <a:ea typeface="+mn-ea"/>
                          <a:cs typeface="+mn-cs"/>
                        </a:rPr>
                        <a:t>XRN4990</a:t>
                      </a:r>
                      <a:r>
                        <a:rPr lang="en-US" sz="600" b="0" i="0" u="none" strike="noStrike" kern="1200" dirty="0">
                          <a:solidFill>
                            <a:schemeClr val="tx1"/>
                          </a:solidFill>
                          <a:effectLst/>
                          <a:latin typeface="+mn-lt"/>
                          <a:ea typeface="+mn-ea"/>
                          <a:cs typeface="+mn-cs"/>
                        </a:rPr>
                        <a:t> -</a:t>
                      </a:r>
                      <a:r>
                        <a:rPr lang="en-US" sz="600" b="1" i="0" u="none" strike="noStrike" kern="1200" dirty="0">
                          <a:solidFill>
                            <a:schemeClr val="tx1"/>
                          </a:solidFill>
                          <a:effectLst/>
                          <a:latin typeface="+mn-lt"/>
                          <a:ea typeface="+mn-ea"/>
                          <a:cs typeface="+mn-cs"/>
                        </a:rPr>
                        <a:t> </a:t>
                      </a:r>
                      <a:r>
                        <a:rPr lang="en-GB" sz="600" b="0" i="0" u="none" strike="noStrike" kern="1200" dirty="0">
                          <a:solidFill>
                            <a:schemeClr val="tx1"/>
                          </a:solidFill>
                          <a:effectLst/>
                          <a:latin typeface="+mn-lt"/>
                          <a:ea typeface="+mn-ea"/>
                          <a:cs typeface="+mn-cs"/>
                        </a:rPr>
                        <a:t>MOD0664 – Transfer of Sites with Low Read Submission Performance from Class 2 and 3 into Class 4</a:t>
                      </a:r>
                      <a:endParaRPr lang="en-US" sz="600" b="0" i="0" kern="1200" dirty="0">
                        <a:solidFill>
                          <a:schemeClr val="tx1"/>
                        </a:solidFill>
                        <a:effectLst/>
                        <a:latin typeface="+mn-lt"/>
                        <a:ea typeface="+mn-ea"/>
                        <a:cs typeface="+mn-cs"/>
                      </a:endParaRPr>
                    </a:p>
                    <a:p>
                      <a:pPr rtl="0" fontAlgn="base"/>
                      <a:r>
                        <a:rPr lang="en-US" sz="600" b="1" i="0" u="none" strike="noStrike" kern="1200" dirty="0">
                          <a:solidFill>
                            <a:schemeClr val="tx1"/>
                          </a:solidFill>
                          <a:effectLst/>
                          <a:latin typeface="+mn-lt"/>
                          <a:ea typeface="+mn-ea"/>
                          <a:cs typeface="+mn-cs"/>
                        </a:rPr>
                        <a:t>XRN4992B </a:t>
                      </a:r>
                      <a:r>
                        <a:rPr lang="en-US" sz="600" b="0" i="0" u="none" strike="noStrike" kern="1200" dirty="0">
                          <a:solidFill>
                            <a:schemeClr val="tx1"/>
                          </a:solidFill>
                          <a:effectLst/>
                          <a:latin typeface="+mn-lt"/>
                          <a:ea typeface="+mn-ea"/>
                          <a:cs typeface="+mn-cs"/>
                        </a:rPr>
                        <a:t>- </a:t>
                      </a:r>
                      <a:r>
                        <a:rPr lang="en-GB" sz="600" b="0" i="0" u="none" strike="noStrike" kern="1200" dirty="0">
                          <a:solidFill>
                            <a:schemeClr val="tx1"/>
                          </a:solidFill>
                          <a:effectLst/>
                          <a:latin typeface="+mn-lt"/>
                          <a:ea typeface="+mn-ea"/>
                          <a:cs typeface="+mn-cs"/>
                        </a:rPr>
                        <a:t>MOD0797 - </a:t>
                      </a:r>
                      <a:r>
                        <a:rPr lang="en-GB" sz="600" b="0" i="0" u="none" strike="noStrike" kern="1200" noProof="0" dirty="0">
                          <a:effectLst/>
                        </a:rPr>
                        <a:t>Last Resort Supply Payments Volumetric Charges</a:t>
                      </a:r>
                      <a:endParaRPr lang="en-GB" dirty="0"/>
                    </a:p>
                    <a:p>
                      <a:pPr lvl="0">
                        <a:buNone/>
                      </a:pPr>
                      <a:r>
                        <a:rPr lang="en-US" sz="600" b="1" i="0" kern="1200" dirty="0">
                          <a:solidFill>
                            <a:schemeClr val="tx1"/>
                          </a:solidFill>
                          <a:effectLst/>
                          <a:latin typeface="+mn-lt"/>
                          <a:ea typeface="+mn-ea"/>
                          <a:cs typeface="+mn-cs"/>
                        </a:rPr>
                        <a:t>XRN5298 </a:t>
                      </a:r>
                      <a:r>
                        <a:rPr lang="en-US" sz="600" b="0" i="0" kern="1200" dirty="0">
                          <a:solidFill>
                            <a:schemeClr val="tx1"/>
                          </a:solidFill>
                          <a:effectLst/>
                          <a:latin typeface="+mn-lt"/>
                          <a:ea typeface="+mn-ea"/>
                          <a:cs typeface="+mn-cs"/>
                        </a:rPr>
                        <a:t>-</a:t>
                      </a:r>
                      <a:r>
                        <a:rPr lang="en-US" sz="600" b="1" i="0" kern="1200" dirty="0">
                          <a:solidFill>
                            <a:schemeClr val="tx1"/>
                          </a:solidFill>
                          <a:effectLst/>
                          <a:latin typeface="+mn-lt"/>
                          <a:ea typeface="+mn-ea"/>
                          <a:cs typeface="+mn-cs"/>
                        </a:rPr>
                        <a:t> </a:t>
                      </a:r>
                      <a:r>
                        <a:rPr lang="en-GB" sz="600" b="0" i="0" kern="1200" dirty="0">
                          <a:solidFill>
                            <a:schemeClr val="tx1"/>
                          </a:solidFill>
                          <a:effectLst/>
                          <a:latin typeface="+mn-lt"/>
                          <a:ea typeface="+mn-ea"/>
                          <a:cs typeface="+mn-cs"/>
                        </a:rPr>
                        <a:t>H100 Fife Project – Hydrogen Network Trial</a:t>
                      </a:r>
                      <a:endParaRPr lang="en-GB" dirty="0"/>
                    </a:p>
                    <a:p>
                      <a:pPr rtl="0" fontAlgn="base"/>
                      <a:endParaRPr lang="en-US" sz="600" b="0" i="0" kern="1200" dirty="0">
                        <a:solidFill>
                          <a:schemeClr val="tx1"/>
                        </a:solidFill>
                        <a:effectLst/>
                        <a:latin typeface="+mn-lt"/>
                        <a:ea typeface="+mn-ea"/>
                        <a:cs typeface="+mn-c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557044" y="-58462"/>
            <a:ext cx="8229600" cy="637580"/>
          </a:xfrm>
        </p:spPr>
        <p:txBody>
          <a:bodyPr>
            <a:normAutofit/>
          </a:bodyPr>
          <a:lstStyle/>
          <a:p>
            <a:r>
              <a:rPr lang="en-GB" sz="1600">
                <a:latin typeface="Arial"/>
                <a:cs typeface="Arial"/>
              </a:rPr>
              <a:t>XRN5533 – February 23 Major Release - Status Update</a:t>
            </a:r>
          </a:p>
        </p:txBody>
      </p:sp>
      <p:sp>
        <p:nvSpPr>
          <p:cNvPr id="3" name="TextBox 2">
            <a:extLst>
              <a:ext uri="{FF2B5EF4-FFF2-40B4-BE49-F238E27FC236}">
                <a16:creationId xmlns:a16="http://schemas.microsoft.com/office/drawing/2014/main" id="{84CF33AE-F5D0-4DB5-A281-A025ECF07D2B}"/>
              </a:ext>
            </a:extLst>
          </p:cNvPr>
          <p:cNvSpPr txBox="1"/>
          <p:nvPr/>
        </p:nvSpPr>
        <p:spPr>
          <a:xfrm>
            <a:off x="0" y="4977629"/>
            <a:ext cx="1657826" cy="200055"/>
          </a:xfrm>
          <a:prstGeom prst="rect">
            <a:avLst/>
          </a:prstGeom>
          <a:noFill/>
        </p:spPr>
        <p:txBody>
          <a:bodyPr wrap="none" lIns="91440" tIns="45720" rIns="91440" bIns="45720" rtlCol="0" anchor="t">
            <a:spAutoFit/>
          </a:bodyPr>
          <a:lstStyle/>
          <a:p>
            <a:r>
              <a:rPr lang="en-GB" sz="700" dirty="0"/>
              <a:t>Slide updated on 22</a:t>
            </a:r>
            <a:r>
              <a:rPr lang="en-GB" sz="700" baseline="30000" dirty="0"/>
              <a:t>nd</a:t>
            </a:r>
            <a:r>
              <a:rPr lang="en-GB" sz="700" dirty="0"/>
              <a:t> February 2023</a:t>
            </a:r>
            <a:endParaRPr lang="en-GB" dirty="0"/>
          </a:p>
        </p:txBody>
      </p:sp>
      <p:grpSp>
        <p:nvGrpSpPr>
          <p:cNvPr id="21" name="Group 20">
            <a:extLst>
              <a:ext uri="{FF2B5EF4-FFF2-40B4-BE49-F238E27FC236}">
                <a16:creationId xmlns:a16="http://schemas.microsoft.com/office/drawing/2014/main" id="{7F69C754-A2B7-42E7-A95D-34326B9ADA63}"/>
              </a:ext>
            </a:extLst>
          </p:cNvPr>
          <p:cNvGrpSpPr/>
          <p:nvPr/>
        </p:nvGrpSpPr>
        <p:grpSpPr>
          <a:xfrm>
            <a:off x="4892774" y="2898424"/>
            <a:ext cx="2843369" cy="184666"/>
            <a:chOff x="4309575" y="3532768"/>
            <a:chExt cx="2843369" cy="184666"/>
          </a:xfrm>
        </p:grpSpPr>
        <p:grpSp>
          <p:nvGrpSpPr>
            <p:cNvPr id="6" name="Group 5">
              <a:extLst>
                <a:ext uri="{FF2B5EF4-FFF2-40B4-BE49-F238E27FC236}">
                  <a16:creationId xmlns:a16="http://schemas.microsoft.com/office/drawing/2014/main" id="{C00F5C7A-7DE9-4E56-920B-E5E147C6EBD4}"/>
                </a:ext>
              </a:extLst>
            </p:cNvPr>
            <p:cNvGrpSpPr/>
            <p:nvPr/>
          </p:nvGrpSpPr>
          <p:grpSpPr>
            <a:xfrm>
              <a:off x="4309575" y="3532768"/>
              <a:ext cx="741910" cy="184666"/>
              <a:chOff x="4089862" y="3492529"/>
              <a:chExt cx="741910" cy="184666"/>
            </a:xfrm>
          </p:grpSpPr>
          <p:sp>
            <p:nvSpPr>
              <p:cNvPr id="7" name="Oval 6">
                <a:extLst>
                  <a:ext uri="{FF2B5EF4-FFF2-40B4-BE49-F238E27FC236}">
                    <a16:creationId xmlns:a16="http://schemas.microsoft.com/office/drawing/2014/main" id="{891FDCCB-752F-418A-A9D0-310AC089410C}"/>
                  </a:ext>
                </a:extLst>
              </p:cNvPr>
              <p:cNvSpPr/>
              <p:nvPr/>
            </p:nvSpPr>
            <p:spPr>
              <a:xfrm>
                <a:off x="4089862" y="3562003"/>
                <a:ext cx="54033" cy="45719"/>
              </a:xfrm>
              <a:prstGeom prst="ellipse">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8" name="TextBox 7">
                <a:extLst>
                  <a:ext uri="{FF2B5EF4-FFF2-40B4-BE49-F238E27FC236}">
                    <a16:creationId xmlns:a16="http://schemas.microsoft.com/office/drawing/2014/main" id="{D10FF982-1EC8-4484-862D-7340064BDED9}"/>
                  </a:ext>
                </a:extLst>
              </p:cNvPr>
              <p:cNvSpPr txBox="1"/>
              <p:nvPr/>
            </p:nvSpPr>
            <p:spPr>
              <a:xfrm>
                <a:off x="4116878" y="3492529"/>
                <a:ext cx="714894" cy="184666"/>
              </a:xfrm>
              <a:prstGeom prst="rect">
                <a:avLst/>
              </a:prstGeom>
              <a:noFill/>
            </p:spPr>
            <p:txBody>
              <a:bodyPr wrap="square" rtlCol="0">
                <a:spAutoFit/>
              </a:bodyPr>
              <a:lstStyle/>
              <a:p>
                <a:r>
                  <a:rPr lang="en-GB" sz="600"/>
                  <a:t>Complete</a:t>
                </a:r>
              </a:p>
            </p:txBody>
          </p:sp>
        </p:grpSp>
        <p:grpSp>
          <p:nvGrpSpPr>
            <p:cNvPr id="9" name="Group 8">
              <a:extLst>
                <a:ext uri="{FF2B5EF4-FFF2-40B4-BE49-F238E27FC236}">
                  <a16:creationId xmlns:a16="http://schemas.microsoft.com/office/drawing/2014/main" id="{4EC52DCE-2008-4732-9AA5-A47EAAD5CBDF}"/>
                </a:ext>
              </a:extLst>
            </p:cNvPr>
            <p:cNvGrpSpPr/>
            <p:nvPr/>
          </p:nvGrpSpPr>
          <p:grpSpPr>
            <a:xfrm>
              <a:off x="5080579" y="3532768"/>
              <a:ext cx="741910" cy="184666"/>
              <a:chOff x="4089862" y="3492529"/>
              <a:chExt cx="741910" cy="184666"/>
            </a:xfrm>
          </p:grpSpPr>
          <p:sp>
            <p:nvSpPr>
              <p:cNvPr id="10" name="Oval 9">
                <a:extLst>
                  <a:ext uri="{FF2B5EF4-FFF2-40B4-BE49-F238E27FC236}">
                    <a16:creationId xmlns:a16="http://schemas.microsoft.com/office/drawing/2014/main" id="{42C43FFD-9FF3-4EF1-B48C-F3F52EAB4D74}"/>
                  </a:ext>
                </a:extLst>
              </p:cNvPr>
              <p:cNvSpPr/>
              <p:nvPr/>
            </p:nvSpPr>
            <p:spPr>
              <a:xfrm>
                <a:off x="4089862" y="3562003"/>
                <a:ext cx="54033" cy="45719"/>
              </a:xfrm>
              <a:prstGeom prst="ellipse">
                <a:avLst/>
              </a:prstGeom>
              <a:solidFill>
                <a:srgbClr val="92D050"/>
              </a:solidFill>
              <a:ln>
                <a:solidFill>
                  <a:srgbClr val="9CC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1" name="TextBox 10">
                <a:extLst>
                  <a:ext uri="{FF2B5EF4-FFF2-40B4-BE49-F238E27FC236}">
                    <a16:creationId xmlns:a16="http://schemas.microsoft.com/office/drawing/2014/main" id="{C11F1660-03A9-4421-90E7-6B9A8D68AEE8}"/>
                  </a:ext>
                </a:extLst>
              </p:cNvPr>
              <p:cNvSpPr txBox="1"/>
              <p:nvPr/>
            </p:nvSpPr>
            <p:spPr>
              <a:xfrm>
                <a:off x="4116878" y="3492529"/>
                <a:ext cx="714894" cy="184666"/>
              </a:xfrm>
              <a:prstGeom prst="rect">
                <a:avLst/>
              </a:prstGeom>
              <a:noFill/>
            </p:spPr>
            <p:txBody>
              <a:bodyPr wrap="square" rtlCol="0">
                <a:spAutoFit/>
              </a:bodyPr>
              <a:lstStyle/>
              <a:p>
                <a:r>
                  <a:rPr lang="en-GB" sz="600"/>
                  <a:t>On Track</a:t>
                </a:r>
              </a:p>
            </p:txBody>
          </p:sp>
        </p:grpSp>
        <p:grpSp>
          <p:nvGrpSpPr>
            <p:cNvPr id="12" name="Group 11">
              <a:extLst>
                <a:ext uri="{FF2B5EF4-FFF2-40B4-BE49-F238E27FC236}">
                  <a16:creationId xmlns:a16="http://schemas.microsoft.com/office/drawing/2014/main" id="{1CBDC873-8ACE-4B55-84C1-36CCD1380D6D}"/>
                </a:ext>
              </a:extLst>
            </p:cNvPr>
            <p:cNvGrpSpPr/>
            <p:nvPr/>
          </p:nvGrpSpPr>
          <p:grpSpPr>
            <a:xfrm>
              <a:off x="5795473" y="3532768"/>
              <a:ext cx="740684" cy="184666"/>
              <a:chOff x="4089862" y="3492529"/>
              <a:chExt cx="740684" cy="184666"/>
            </a:xfrm>
          </p:grpSpPr>
          <p:sp>
            <p:nvSpPr>
              <p:cNvPr id="13" name="Oval 12">
                <a:extLst>
                  <a:ext uri="{FF2B5EF4-FFF2-40B4-BE49-F238E27FC236}">
                    <a16:creationId xmlns:a16="http://schemas.microsoft.com/office/drawing/2014/main" id="{19A3E629-54CF-4D8C-97CB-B2D239AF49B7}"/>
                  </a:ext>
                </a:extLst>
              </p:cNvPr>
              <p:cNvSpPr/>
              <p:nvPr/>
            </p:nvSpPr>
            <p:spPr>
              <a:xfrm>
                <a:off x="4089862" y="3562003"/>
                <a:ext cx="54033" cy="45719"/>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4" name="TextBox 13">
                <a:extLst>
                  <a:ext uri="{FF2B5EF4-FFF2-40B4-BE49-F238E27FC236}">
                    <a16:creationId xmlns:a16="http://schemas.microsoft.com/office/drawing/2014/main" id="{586036A5-BDBE-46A6-A94B-1D2E719FA5F1}"/>
                  </a:ext>
                </a:extLst>
              </p:cNvPr>
              <p:cNvSpPr txBox="1"/>
              <p:nvPr/>
            </p:nvSpPr>
            <p:spPr>
              <a:xfrm>
                <a:off x="4115652" y="3492529"/>
                <a:ext cx="714894" cy="184666"/>
              </a:xfrm>
              <a:prstGeom prst="rect">
                <a:avLst/>
              </a:prstGeom>
              <a:noFill/>
            </p:spPr>
            <p:txBody>
              <a:bodyPr wrap="square" rtlCol="0">
                <a:spAutoFit/>
              </a:bodyPr>
              <a:lstStyle/>
              <a:p>
                <a:r>
                  <a:rPr lang="en-GB" sz="600"/>
                  <a:t>At Risk</a:t>
                </a:r>
              </a:p>
            </p:txBody>
          </p:sp>
        </p:grpSp>
        <p:grpSp>
          <p:nvGrpSpPr>
            <p:cNvPr id="15" name="Group 14">
              <a:extLst>
                <a:ext uri="{FF2B5EF4-FFF2-40B4-BE49-F238E27FC236}">
                  <a16:creationId xmlns:a16="http://schemas.microsoft.com/office/drawing/2014/main" id="{5B859870-D5CA-454D-8299-952E351E1D55}"/>
                </a:ext>
              </a:extLst>
            </p:cNvPr>
            <p:cNvGrpSpPr/>
            <p:nvPr/>
          </p:nvGrpSpPr>
          <p:grpSpPr>
            <a:xfrm>
              <a:off x="6429317" y="3532768"/>
              <a:ext cx="723627" cy="184666"/>
              <a:chOff x="4089862" y="3492529"/>
              <a:chExt cx="723627" cy="184666"/>
            </a:xfrm>
          </p:grpSpPr>
          <p:sp>
            <p:nvSpPr>
              <p:cNvPr id="16" name="Oval 15">
                <a:extLst>
                  <a:ext uri="{FF2B5EF4-FFF2-40B4-BE49-F238E27FC236}">
                    <a16:creationId xmlns:a16="http://schemas.microsoft.com/office/drawing/2014/main" id="{95DF9D2D-2684-4464-B881-A3FC48AD853F}"/>
                  </a:ext>
                </a:extLst>
              </p:cNvPr>
              <p:cNvSpPr/>
              <p:nvPr/>
            </p:nvSpPr>
            <p:spPr>
              <a:xfrm>
                <a:off x="4089862" y="3562003"/>
                <a:ext cx="54033"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7" name="TextBox 16">
                <a:extLst>
                  <a:ext uri="{FF2B5EF4-FFF2-40B4-BE49-F238E27FC236}">
                    <a16:creationId xmlns:a16="http://schemas.microsoft.com/office/drawing/2014/main" id="{D875BF0E-EAFE-431D-A9BE-CBF56ED4E5D5}"/>
                  </a:ext>
                </a:extLst>
              </p:cNvPr>
              <p:cNvSpPr txBox="1"/>
              <p:nvPr/>
            </p:nvSpPr>
            <p:spPr>
              <a:xfrm>
                <a:off x="4098595" y="3492529"/>
                <a:ext cx="714894" cy="184666"/>
              </a:xfrm>
              <a:prstGeom prst="rect">
                <a:avLst/>
              </a:prstGeom>
              <a:noFill/>
            </p:spPr>
            <p:txBody>
              <a:bodyPr wrap="square" rtlCol="0">
                <a:spAutoFit/>
              </a:bodyPr>
              <a:lstStyle/>
              <a:p>
                <a:r>
                  <a:rPr lang="en-GB" sz="600"/>
                  <a:t>Overdue</a:t>
                </a:r>
              </a:p>
            </p:txBody>
          </p:sp>
        </p:grpSp>
      </p:grpSp>
    </p:spTree>
    <p:extLst>
      <p:ext uri="{BB962C8B-B14F-4D97-AF65-F5344CB8AC3E}">
        <p14:creationId xmlns:p14="http://schemas.microsoft.com/office/powerpoint/2010/main" val="416191731"/>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SharedWithUsers xmlns="3ee84ff3-1fa2-4b0e-bbc1-9d3729ac2ba9">
      <UserInfo>
        <DisplayName>Jay-Jay Prosser</DisplayName>
        <AccountId>210</AccountId>
        <AccountType/>
      </UserInfo>
      <UserInfo>
        <DisplayName>Rob Heggett</DisplayName>
        <AccountId>385</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D459C52F-CA77-4128-9D68-E88016BCECB5}"/>
</file>

<file path=customXml/itemProps2.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3.xml><?xml version="1.0" encoding="utf-8"?>
<ds:datastoreItem xmlns:ds="http://schemas.openxmlformats.org/officeDocument/2006/customXml" ds:itemID="{EE966AA5-3D01-4B81-BAE0-8020A2E16EFF}">
  <ds:schemaRefs>
    <ds:schemaRef ds:uri="http://purl.org/dc/dcmitype/"/>
    <ds:schemaRef ds:uri="http://purl.org/dc/terms/"/>
    <ds:schemaRef ds:uri="http://purl.org/dc/elements/1.1/"/>
    <ds:schemaRef ds:uri="09850d4e-5ea7-4dcb-8c24-c6fc5087371d"/>
    <ds:schemaRef ds:uri="5e5e5b1a-4354-4cde-90ed-1df27520ead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139</TotalTime>
  <Words>300</Words>
  <Application>Microsoft Office PowerPoint</Application>
  <PresentationFormat>On-screen Show (16:9)</PresentationFormat>
  <Paragraphs>59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XRN5533 – February 23 Major Release - Status Update</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Surfaraz Tambe</cp:lastModifiedBy>
  <cp:revision>2</cp:revision>
  <dcterms:created xsi:type="dcterms:W3CDTF">2018-09-02T17:12:15Z</dcterms:created>
  <dcterms:modified xsi:type="dcterms:W3CDTF">2023-02-22T12:41:17Z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y fmtid="{D5CDD505-2E9C-101B-9397-08002B2CF9AE}" pid="4" name="Order">
    <vt:r8>21200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_SourceUrl">
    <vt:lpwstr/>
  </property>
  <property fmtid="{D5CDD505-2E9C-101B-9397-08002B2CF9AE}" pid="12" name="_SharedFileIndex">
    <vt:lpwstr/>
  </property>
</Properties>
</file>