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746DB3-E996-4C52-B076-EA3697ABD628}" v="3" dt="2023-02-27T12:07:32.610"/>
    <p1510:client id="{F92EFF76-82A7-4284-9BF5-BA9F291E413C}" v="1" dt="2023-02-27T09:15:13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45" d="100"/>
          <a:sy n="145" d="100"/>
        </p:scale>
        <p:origin x="64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igby" userId="7ade5d71-70eb-452f-8090-262cd4d9bd62" providerId="ADAL" clId="{F92EFF76-82A7-4284-9BF5-BA9F291E413C}"/>
    <pc:docChg chg="custSel modSld">
      <pc:chgData name="James Rigby" userId="7ade5d71-70eb-452f-8090-262cd4d9bd62" providerId="ADAL" clId="{F92EFF76-82A7-4284-9BF5-BA9F291E413C}" dt="2023-02-27T09:16:00.121" v="84" actId="20577"/>
      <pc:docMkLst>
        <pc:docMk/>
      </pc:docMkLst>
      <pc:sldChg chg="addSp delSp modSp mod">
        <pc:chgData name="James Rigby" userId="7ade5d71-70eb-452f-8090-262cd4d9bd62" providerId="ADAL" clId="{F92EFF76-82A7-4284-9BF5-BA9F291E413C}" dt="2023-02-27T09:16:00.121" v="84" actId="20577"/>
        <pc:sldMkLst>
          <pc:docMk/>
          <pc:sldMk cId="4252492987" sldId="309"/>
        </pc:sldMkLst>
        <pc:spChg chg="mod">
          <ac:chgData name="James Rigby" userId="7ade5d71-70eb-452f-8090-262cd4d9bd62" providerId="ADAL" clId="{F92EFF76-82A7-4284-9BF5-BA9F291E413C}" dt="2023-02-27T09:16:00.121" v="84" actId="20577"/>
          <ac:spMkLst>
            <pc:docMk/>
            <pc:sldMk cId="4252492987" sldId="309"/>
            <ac:spMk id="3" creationId="{F06A1C64-9763-42CC-940B-75928C320920}"/>
          </ac:spMkLst>
        </pc:spChg>
        <pc:graphicFrameChg chg="del">
          <ac:chgData name="James Rigby" userId="7ade5d71-70eb-452f-8090-262cd4d9bd62" providerId="ADAL" clId="{F92EFF76-82A7-4284-9BF5-BA9F291E413C}" dt="2023-02-27T09:15:12.910" v="0" actId="478"/>
          <ac:graphicFrameMkLst>
            <pc:docMk/>
            <pc:sldMk cId="4252492987" sldId="309"/>
            <ac:graphicFrameMk id="5" creationId="{4E294E9E-E8CA-5B85-70B7-E942435DC4AB}"/>
          </ac:graphicFrameMkLst>
        </pc:graphicFrameChg>
        <pc:graphicFrameChg chg="add mod">
          <ac:chgData name="James Rigby" userId="7ade5d71-70eb-452f-8090-262cd4d9bd62" providerId="ADAL" clId="{F92EFF76-82A7-4284-9BF5-BA9F291E413C}" dt="2023-02-27T09:15:19.974" v="3" actId="1076"/>
          <ac:graphicFrameMkLst>
            <pc:docMk/>
            <pc:sldMk cId="4252492987" sldId="309"/>
            <ac:graphicFrameMk id="6" creationId="{4E294E9E-E8CA-5B85-70B7-E942435DC4AB}"/>
          </ac:graphicFrameMkLst>
        </pc:graphicFrameChg>
      </pc:sldChg>
    </pc:docChg>
  </pc:docChgLst>
  <pc:docChgLst>
    <pc:chgData name="Kate Lancaster" userId="36a3dea0-8e9a-4a0f-8285-613d0b488086" providerId="ADAL" clId="{88746DB3-E996-4C52-B076-EA3697ABD628}"/>
    <pc:docChg chg="custSel modSld">
      <pc:chgData name="Kate Lancaster" userId="36a3dea0-8e9a-4a0f-8285-613d0b488086" providerId="ADAL" clId="{88746DB3-E996-4C52-B076-EA3697ABD628}" dt="2023-02-27T12:07:35.168" v="46" actId="1076"/>
      <pc:docMkLst>
        <pc:docMk/>
      </pc:docMkLst>
      <pc:sldChg chg="modSp mod">
        <pc:chgData name="Kate Lancaster" userId="36a3dea0-8e9a-4a0f-8285-613d0b488086" providerId="ADAL" clId="{88746DB3-E996-4C52-B076-EA3697ABD628}" dt="2023-02-27T12:07:35.168" v="46" actId="1076"/>
        <pc:sldMkLst>
          <pc:docMk/>
          <pc:sldMk cId="4252492987" sldId="309"/>
        </pc:sldMkLst>
        <pc:spChg chg="mod">
          <ac:chgData name="Kate Lancaster" userId="36a3dea0-8e9a-4a0f-8285-613d0b488086" providerId="ADAL" clId="{88746DB3-E996-4C52-B076-EA3697ABD628}" dt="2023-02-27T12:06:28.507" v="43" actId="20577"/>
          <ac:spMkLst>
            <pc:docMk/>
            <pc:sldMk cId="4252492987" sldId="309"/>
            <ac:spMk id="3" creationId="{F06A1C64-9763-42CC-940B-75928C320920}"/>
          </ac:spMkLst>
        </pc:spChg>
        <pc:graphicFrameChg chg="mod">
          <ac:chgData name="Kate Lancaster" userId="36a3dea0-8e9a-4a0f-8285-613d0b488086" providerId="ADAL" clId="{88746DB3-E996-4C52-B076-EA3697ABD628}" dt="2023-02-27T12:07:35.168" v="46" actId="1076"/>
          <ac:graphicFrameMkLst>
            <pc:docMk/>
            <pc:sldMk cId="4252492987" sldId="309"/>
            <ac:graphicFrameMk id="6" creationId="{4E294E9E-E8CA-5B85-70B7-E942435DC4A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ch%202023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Committed to date per constituency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BP22_23!$R$1</c:f>
              <c:strCache>
                <c:ptCount val="1"/>
                <c:pt idx="0">
                  <c:v>Committed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BP22_23!$R$2:$R$5</c:f>
              <c:numCache>
                <c:formatCode>"£"#,##0</c:formatCode>
                <c:ptCount val="4"/>
                <c:pt idx="0">
                  <c:v>1923223.5</c:v>
                </c:pt>
                <c:pt idx="1">
                  <c:v>614613.5</c:v>
                </c:pt>
                <c:pt idx="2">
                  <c:v>13821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08-475C-967D-76AC6F118FAC}"/>
            </c:ext>
          </c:extLst>
        </c:ser>
        <c:ser>
          <c:idx val="1"/>
          <c:order val="1"/>
          <c:tx>
            <c:strRef>
              <c:f>BP22_23!$T$1</c:f>
              <c:strCache>
                <c:ptCount val="1"/>
                <c:pt idx="0">
                  <c:v>Uncommitted</c:v>
                </c:pt>
              </c:strCache>
            </c:strRef>
          </c:tx>
          <c:spPr>
            <a:solidFill>
              <a:srgbClr val="9BC2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BP22_23!$T$2:$T$5</c:f>
              <c:numCache>
                <c:formatCode>"£"#,##0</c:formatCode>
                <c:ptCount val="4"/>
                <c:pt idx="0">
                  <c:v>43938.000000000466</c:v>
                </c:pt>
                <c:pt idx="1">
                  <c:v>569954</c:v>
                </c:pt>
                <c:pt idx="2">
                  <c:v>171347.50000000006</c:v>
                </c:pt>
                <c:pt idx="3">
                  <c:v>69102.5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08-475C-967D-76AC6F118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884679"/>
        <c:axId val="674047208"/>
      </c:barChart>
      <c:catAx>
        <c:axId val="175884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47208"/>
        <c:crosses val="autoZero"/>
        <c:auto val="1"/>
        <c:lblAlgn val="ctr"/>
        <c:lblOffset val="100"/>
        <c:noMultiLvlLbl val="0"/>
      </c:catAx>
      <c:valAx>
        <c:axId val="6740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84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umbraco.xoserve.com/media/jvyjihfa/chmc-change-budget-march-2023-v1.xls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General Change Budget BP22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Forecasted Year End Spend (BP22)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6A1C64-9763-42CC-940B-75928C320920}"/>
              </a:ext>
            </a:extLst>
          </p:cNvPr>
          <p:cNvSpPr txBox="1"/>
          <p:nvPr/>
        </p:nvSpPr>
        <p:spPr>
          <a:xfrm>
            <a:off x="539552" y="645186"/>
            <a:ext cx="806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The graph below illustrates the current forecast for financial year-end utilisation of the General Change investment budget (BP22) –  this is subject to change should ChMC approve further change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Total committed spend has decreased by £92,473 following approvals in February </a:t>
            </a:r>
            <a:r>
              <a:rPr lang="en-GB" sz="1100" dirty="0" err="1"/>
              <a:t>ChMC</a:t>
            </a:r>
            <a:endParaRPr lang="en-GB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Link to </a:t>
            </a:r>
            <a:r>
              <a:rPr lang="en-GB" sz="1100" dirty="0" err="1"/>
              <a:t>ChMC</a:t>
            </a:r>
            <a:r>
              <a:rPr lang="en-GB" sz="1100" dirty="0"/>
              <a:t> Change Budget </a:t>
            </a:r>
            <a:r>
              <a:rPr lang="en-GB" sz="1100" dirty="0">
                <a:hlinkClick r:id="rId2"/>
              </a:rPr>
              <a:t>spreadsheet</a:t>
            </a:r>
            <a:endParaRPr lang="en-GB" sz="11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E294E9E-E8CA-5B85-70B7-E942435DC4AB}"/>
              </a:ext>
              <a:ext uri="{147F2762-F138-4A5C-976F-8EAC2B608ADB}">
                <a16:predDERef xmlns:a16="http://schemas.microsoft.com/office/drawing/2014/main" pred="{4EEB6BFD-EC0F-4777-AF79-D78AC53CDC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249571"/>
              </p:ext>
            </p:extLst>
          </p:nvPr>
        </p:nvGraphicFramePr>
        <p:xfrm>
          <a:off x="269201" y="1414627"/>
          <a:ext cx="8605595" cy="352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b554553c-748b-4189-a5a3-c522c630a41e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b50a422f-301f-4fa5-bbd4-d22046ec3c52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E59D24-54BD-493B-80DD-75EADC6DF65C}"/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20715</TotalTime>
  <Words>68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General Change Budget BP22 YTD</vt:lpstr>
      <vt:lpstr>Forecasted Year End Spend (BP22)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Kate Lancaster</cp:lastModifiedBy>
  <cp:revision>134</cp:revision>
  <cp:lastPrinted>2020-09-03T10:38:05Z</cp:lastPrinted>
  <dcterms:created xsi:type="dcterms:W3CDTF">2018-10-22T13:17:46Z</dcterms:created>
  <dcterms:modified xsi:type="dcterms:W3CDTF">2023-02-27T12:07:36Z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