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690" r:id="rId5"/>
    <p:sldId id="3788" r:id="rId6"/>
    <p:sldId id="3792" r:id="rId7"/>
    <p:sldId id="3793" r:id="rId8"/>
    <p:sldId id="3769" r:id="rId9"/>
    <p:sldId id="3778" r:id="rId10"/>
    <p:sldId id="3786" r:id="rId11"/>
    <p:sldId id="3785" r:id="rId12"/>
    <p:sldId id="3779" r:id="rId13"/>
    <p:sldId id="3783" r:id="rId14"/>
    <p:sldId id="3782" r:id="rId15"/>
    <p:sldId id="3784" r:id="rId16"/>
    <p:sldId id="3770"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8" name="Molly Haley1" initials="MH" lastIdx="11" clrIdx="7">
    <p:extLst>
      <p:ext uri="{19B8F6BF-5375-455C-9EA6-DF929625EA0E}">
        <p15:presenceInfo xmlns:p15="http://schemas.microsoft.com/office/powerpoint/2012/main" userId="S::Molly.Haley1@xoserve.com::2264ca27-fef1-4fb9-96be-333087b5d2f3"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9" name="David Addison" initials="DA" lastIdx="11" clrIdx="8">
    <p:extLst>
      <p:ext uri="{19B8F6BF-5375-455C-9EA6-DF929625EA0E}">
        <p15:presenceInfo xmlns:p15="http://schemas.microsoft.com/office/powerpoint/2012/main" userId="S::David.Addison@xoserve.com::ee1b6dd5-8768-45ca-bccb-45ed7b5e5885"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15"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927"/>
    <a:srgbClr val="024C90"/>
    <a:srgbClr val="BABBE1"/>
    <a:srgbClr val="FF9797"/>
    <a:srgbClr val="02549C"/>
    <a:srgbClr val="005AA5"/>
    <a:srgbClr val="689AD2"/>
    <a:srgbClr val="005DA2"/>
    <a:srgbClr val="0065B0"/>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87D16-CE91-4FCF-B11D-602CE3DE7FDD}" v="3" dt="2023-02-06T13:04:29.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72" autoAdjust="0"/>
  </p:normalViewPr>
  <p:slideViewPr>
    <p:cSldViewPr snapToGrid="0">
      <p:cViewPr varScale="1">
        <p:scale>
          <a:sx n="78" d="100"/>
          <a:sy n="78" d="100"/>
        </p:scale>
        <p:origin x="868"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8CE87D16-CE91-4FCF-B11D-602CE3DE7FDD}"/>
    <pc:docChg chg="custSel addSld modSld">
      <pc:chgData name="Molly Haley1" userId="2264ca27-fef1-4fb9-96be-333087b5d2f3" providerId="ADAL" clId="{8CE87D16-CE91-4FCF-B11D-602CE3DE7FDD}" dt="2023-02-06T15:37:27.852" v="22" actId="20577"/>
      <pc:docMkLst>
        <pc:docMk/>
      </pc:docMkLst>
      <pc:sldChg chg="modSp mod">
        <pc:chgData name="Molly Haley1" userId="2264ca27-fef1-4fb9-96be-333087b5d2f3" providerId="ADAL" clId="{8CE87D16-CE91-4FCF-B11D-602CE3DE7FDD}" dt="2023-02-06T15:37:27.852" v="22" actId="20577"/>
        <pc:sldMkLst>
          <pc:docMk/>
          <pc:sldMk cId="2931624365" sldId="3769"/>
        </pc:sldMkLst>
        <pc:spChg chg="mod">
          <ac:chgData name="Molly Haley1" userId="2264ca27-fef1-4fb9-96be-333087b5d2f3" providerId="ADAL" clId="{8CE87D16-CE91-4FCF-B11D-602CE3DE7FDD}" dt="2023-02-06T15:37:27.852" v="22" actId="20577"/>
          <ac:spMkLst>
            <pc:docMk/>
            <pc:sldMk cId="2931624365" sldId="3769"/>
            <ac:spMk id="3" creationId="{0B85589B-786C-4948-887F-E4E01ED20321}"/>
          </ac:spMkLst>
        </pc:spChg>
      </pc:sldChg>
      <pc:sldChg chg="addSp delSp modSp mod">
        <pc:chgData name="Molly Haley1" userId="2264ca27-fef1-4fb9-96be-333087b5d2f3" providerId="ADAL" clId="{8CE87D16-CE91-4FCF-B11D-602CE3DE7FDD}" dt="2023-02-06T12:36:00.434" v="16" actId="1076"/>
        <pc:sldMkLst>
          <pc:docMk/>
          <pc:sldMk cId="316167787" sldId="3785"/>
        </pc:sldMkLst>
        <pc:spChg chg="mod">
          <ac:chgData name="Molly Haley1" userId="2264ca27-fef1-4fb9-96be-333087b5d2f3" providerId="ADAL" clId="{8CE87D16-CE91-4FCF-B11D-602CE3DE7FDD}" dt="2023-02-06T12:35:24.778" v="12" actId="1076"/>
          <ac:spMkLst>
            <pc:docMk/>
            <pc:sldMk cId="316167787" sldId="3785"/>
            <ac:spMk id="2" creationId="{8D778C3F-E0FA-4B29-9B87-B69AD5F7FFB6}"/>
          </ac:spMkLst>
        </pc:spChg>
        <pc:spChg chg="mod">
          <ac:chgData name="Molly Haley1" userId="2264ca27-fef1-4fb9-96be-333087b5d2f3" providerId="ADAL" clId="{8CE87D16-CE91-4FCF-B11D-602CE3DE7FDD}" dt="2023-02-06T12:36:00.434" v="16" actId="1076"/>
          <ac:spMkLst>
            <pc:docMk/>
            <pc:sldMk cId="316167787" sldId="3785"/>
            <ac:spMk id="3" creationId="{B358F2B0-C8E2-4395-BF68-2184BB17B799}"/>
          </ac:spMkLst>
        </pc:spChg>
        <pc:spChg chg="mod">
          <ac:chgData name="Molly Haley1" userId="2264ca27-fef1-4fb9-96be-333087b5d2f3" providerId="ADAL" clId="{8CE87D16-CE91-4FCF-B11D-602CE3DE7FDD}" dt="2023-02-06T12:34:50.621" v="6"/>
          <ac:spMkLst>
            <pc:docMk/>
            <pc:sldMk cId="316167787" sldId="3785"/>
            <ac:spMk id="25" creationId="{A909EA35-5B65-4868-9515-65C702C4395D}"/>
          </ac:spMkLst>
        </pc:spChg>
        <pc:spChg chg="mod">
          <ac:chgData name="Molly Haley1" userId="2264ca27-fef1-4fb9-96be-333087b5d2f3" providerId="ADAL" clId="{8CE87D16-CE91-4FCF-B11D-602CE3DE7FDD}" dt="2023-02-06T12:34:50.621" v="6"/>
          <ac:spMkLst>
            <pc:docMk/>
            <pc:sldMk cId="316167787" sldId="3785"/>
            <ac:spMk id="26" creationId="{48FC131E-2CC5-4F73-ACA6-50FC0989B2B8}"/>
          </ac:spMkLst>
        </pc:spChg>
        <pc:spChg chg="mod">
          <ac:chgData name="Molly Haley1" userId="2264ca27-fef1-4fb9-96be-333087b5d2f3" providerId="ADAL" clId="{8CE87D16-CE91-4FCF-B11D-602CE3DE7FDD}" dt="2023-02-06T12:34:50.621" v="6"/>
          <ac:spMkLst>
            <pc:docMk/>
            <pc:sldMk cId="316167787" sldId="3785"/>
            <ac:spMk id="28" creationId="{E9C91F00-6F7C-4340-B398-C4AE12EA3407}"/>
          </ac:spMkLst>
        </pc:spChg>
        <pc:spChg chg="mod">
          <ac:chgData name="Molly Haley1" userId="2264ca27-fef1-4fb9-96be-333087b5d2f3" providerId="ADAL" clId="{8CE87D16-CE91-4FCF-B11D-602CE3DE7FDD}" dt="2023-02-06T12:34:50.621" v="6"/>
          <ac:spMkLst>
            <pc:docMk/>
            <pc:sldMk cId="316167787" sldId="3785"/>
            <ac:spMk id="29" creationId="{813E1648-805E-4E70-9B8E-7D49DAC5E77E}"/>
          </ac:spMkLst>
        </pc:spChg>
        <pc:spChg chg="mod">
          <ac:chgData name="Molly Haley1" userId="2264ca27-fef1-4fb9-96be-333087b5d2f3" providerId="ADAL" clId="{8CE87D16-CE91-4FCF-B11D-602CE3DE7FDD}" dt="2023-02-06T12:34:50.621" v="6"/>
          <ac:spMkLst>
            <pc:docMk/>
            <pc:sldMk cId="316167787" sldId="3785"/>
            <ac:spMk id="31" creationId="{017029E3-CCC0-4198-8DEB-5D69D333DCA9}"/>
          </ac:spMkLst>
        </pc:spChg>
        <pc:spChg chg="mod">
          <ac:chgData name="Molly Haley1" userId="2264ca27-fef1-4fb9-96be-333087b5d2f3" providerId="ADAL" clId="{8CE87D16-CE91-4FCF-B11D-602CE3DE7FDD}" dt="2023-02-06T12:34:50.621" v="6"/>
          <ac:spMkLst>
            <pc:docMk/>
            <pc:sldMk cId="316167787" sldId="3785"/>
            <ac:spMk id="32" creationId="{83B20F74-13E2-4AEA-9B3B-69552F5FDFE0}"/>
          </ac:spMkLst>
        </pc:spChg>
        <pc:spChg chg="mod">
          <ac:chgData name="Molly Haley1" userId="2264ca27-fef1-4fb9-96be-333087b5d2f3" providerId="ADAL" clId="{8CE87D16-CE91-4FCF-B11D-602CE3DE7FDD}" dt="2023-02-06T12:34:50.621" v="6"/>
          <ac:spMkLst>
            <pc:docMk/>
            <pc:sldMk cId="316167787" sldId="3785"/>
            <ac:spMk id="33" creationId="{1DEF7165-E8FD-4FB8-80F3-C0FA6049B6CC}"/>
          </ac:spMkLst>
        </pc:spChg>
        <pc:grpChg chg="del mod">
          <ac:chgData name="Molly Haley1" userId="2264ca27-fef1-4fb9-96be-333087b5d2f3" providerId="ADAL" clId="{8CE87D16-CE91-4FCF-B11D-602CE3DE7FDD}" dt="2023-02-06T12:34:43.085" v="5" actId="478"/>
          <ac:grpSpMkLst>
            <pc:docMk/>
            <pc:sldMk cId="316167787" sldId="3785"/>
            <ac:grpSpMk id="10" creationId="{CEADE08A-24CD-4784-873B-7EA4EEE7FF12}"/>
          </ac:grpSpMkLst>
        </pc:grpChg>
        <pc:grpChg chg="add mod">
          <ac:chgData name="Molly Haley1" userId="2264ca27-fef1-4fb9-96be-333087b5d2f3" providerId="ADAL" clId="{8CE87D16-CE91-4FCF-B11D-602CE3DE7FDD}" dt="2023-02-06T12:34:50.621" v="6"/>
          <ac:grpSpMkLst>
            <pc:docMk/>
            <pc:sldMk cId="316167787" sldId="3785"/>
            <ac:grpSpMk id="23" creationId="{2B65E98F-543F-45F7-A57F-D7D1B2EE63C9}"/>
          </ac:grpSpMkLst>
        </pc:grpChg>
        <pc:grpChg chg="mod">
          <ac:chgData name="Molly Haley1" userId="2264ca27-fef1-4fb9-96be-333087b5d2f3" providerId="ADAL" clId="{8CE87D16-CE91-4FCF-B11D-602CE3DE7FDD}" dt="2023-02-06T12:34:50.621" v="6"/>
          <ac:grpSpMkLst>
            <pc:docMk/>
            <pc:sldMk cId="316167787" sldId="3785"/>
            <ac:grpSpMk id="24" creationId="{AABC3B2C-A51D-4875-A732-3293618C159F}"/>
          </ac:grpSpMkLst>
        </pc:grpChg>
        <pc:grpChg chg="mod">
          <ac:chgData name="Molly Haley1" userId="2264ca27-fef1-4fb9-96be-333087b5d2f3" providerId="ADAL" clId="{8CE87D16-CE91-4FCF-B11D-602CE3DE7FDD}" dt="2023-02-06T12:34:50.621" v="6"/>
          <ac:grpSpMkLst>
            <pc:docMk/>
            <pc:sldMk cId="316167787" sldId="3785"/>
            <ac:grpSpMk id="27" creationId="{BB917D70-5FC7-4BAF-88E9-E5EE963D6385}"/>
          </ac:grpSpMkLst>
        </pc:grpChg>
        <pc:grpChg chg="mod">
          <ac:chgData name="Molly Haley1" userId="2264ca27-fef1-4fb9-96be-333087b5d2f3" providerId="ADAL" clId="{8CE87D16-CE91-4FCF-B11D-602CE3DE7FDD}" dt="2023-02-06T12:34:50.621" v="6"/>
          <ac:grpSpMkLst>
            <pc:docMk/>
            <pc:sldMk cId="316167787" sldId="3785"/>
            <ac:grpSpMk id="30" creationId="{CC23CA11-5622-48CA-B2C3-D13A09FDB743}"/>
          </ac:grpSpMkLst>
        </pc:grpChg>
        <pc:graphicFrameChg chg="mod modGraphic">
          <ac:chgData name="Molly Haley1" userId="2264ca27-fef1-4fb9-96be-333087b5d2f3" providerId="ADAL" clId="{8CE87D16-CE91-4FCF-B11D-602CE3DE7FDD}" dt="2023-02-06T12:35:16.800" v="11" actId="14100"/>
          <ac:graphicFrameMkLst>
            <pc:docMk/>
            <pc:sldMk cId="316167787" sldId="3785"/>
            <ac:graphicFrameMk id="4" creationId="{ECD16D18-8AA7-4A8A-B537-7FD016093441}"/>
          </ac:graphicFrameMkLst>
        </pc:graphicFrameChg>
      </pc:sldChg>
      <pc:sldChg chg="add">
        <pc:chgData name="Molly Haley1" userId="2264ca27-fef1-4fb9-96be-333087b5d2f3" providerId="ADAL" clId="{8CE87D16-CE91-4FCF-B11D-602CE3DE7FDD}" dt="2023-02-06T13:01:19.828" v="17"/>
        <pc:sldMkLst>
          <pc:docMk/>
          <pc:sldMk cId="1833933799" sldId="3786"/>
        </pc:sldMkLst>
      </pc:sldChg>
      <pc:sldChg chg="add">
        <pc:chgData name="Molly Haley1" userId="2264ca27-fef1-4fb9-96be-333087b5d2f3" providerId="ADAL" clId="{8CE87D16-CE91-4FCF-B11D-602CE3DE7FDD}" dt="2023-02-06T13:04:29.938" v="18"/>
        <pc:sldMkLst>
          <pc:docMk/>
          <pc:sldMk cId="1949339989" sldId="3788"/>
        </pc:sldMkLst>
      </pc:sldChg>
      <pc:sldChg chg="add">
        <pc:chgData name="Molly Haley1" userId="2264ca27-fef1-4fb9-96be-333087b5d2f3" providerId="ADAL" clId="{8CE87D16-CE91-4FCF-B11D-602CE3DE7FDD}" dt="2023-02-06T13:04:29.938" v="18"/>
        <pc:sldMkLst>
          <pc:docMk/>
          <pc:sldMk cId="529608403" sldId="3792"/>
        </pc:sldMkLst>
      </pc:sldChg>
      <pc:sldChg chg="add">
        <pc:chgData name="Molly Haley1" userId="2264ca27-fef1-4fb9-96be-333087b5d2f3" providerId="ADAL" clId="{8CE87D16-CE91-4FCF-B11D-602CE3DE7FDD}" dt="2023-02-06T13:04:29.938" v="18"/>
        <pc:sldMkLst>
          <pc:docMk/>
          <pc:sldMk cId="1217598233" sldId="3793"/>
        </pc:sldMkLst>
      </pc:sldChg>
    </pc:docChg>
  </pc:docChgLst>
  <pc:docChgLst>
    <pc:chgData name="Angela Clarke" userId="fe8f2832-4ba4-4aa0-82a4-7cd04b33095c" providerId="ADAL" clId="{A4E41F4A-38E3-406F-B98F-4605E92ECDCE}"/>
    <pc:docChg chg="modSld">
      <pc:chgData name="Angela Clarke" userId="fe8f2832-4ba4-4aa0-82a4-7cd04b33095c" providerId="ADAL" clId="{A4E41F4A-38E3-406F-B98F-4605E92ECDCE}" dt="2023-02-06T17:58:29.784" v="0" actId="20577"/>
      <pc:docMkLst>
        <pc:docMk/>
      </pc:docMkLst>
      <pc:sldChg chg="modSp mod">
        <pc:chgData name="Angela Clarke" userId="fe8f2832-4ba4-4aa0-82a4-7cd04b33095c" providerId="ADAL" clId="{A4E41F4A-38E3-406F-B98F-4605E92ECDCE}" dt="2023-02-06T17:58:29.784" v="0" actId="20577"/>
        <pc:sldMkLst>
          <pc:docMk/>
          <pc:sldMk cId="2398315796" sldId="3690"/>
        </pc:sldMkLst>
        <pc:spChg chg="mod">
          <ac:chgData name="Angela Clarke" userId="fe8f2832-4ba4-4aa0-82a4-7cd04b33095c" providerId="ADAL" clId="{A4E41F4A-38E3-406F-B98F-4605E92ECDCE}" dt="2023-02-06T17:58:29.784" v="0" actId="20577"/>
          <ac:spMkLst>
            <pc:docMk/>
            <pc:sldMk cId="2398315796" sldId="3690"/>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 Progress</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Approved awaiting implementation</c:v>
                </c:pt>
                <c:pt idx="1">
                  <c:v>Consultation</c:v>
                </c:pt>
                <c:pt idx="2">
                  <c:v>Solution development </c:v>
                </c:pt>
                <c:pt idx="3">
                  <c:v>Preliminary Assessment</c:v>
                </c:pt>
                <c:pt idx="4">
                  <c:v>New</c:v>
                </c:pt>
              </c:strCache>
            </c:strRef>
          </c:cat>
          <c:val>
            <c:numRef>
              <c:f>Sheet1!$B$2:$B$6</c:f>
              <c:numCache>
                <c:formatCode>General</c:formatCode>
                <c:ptCount val="5"/>
                <c:pt idx="0">
                  <c:v>3</c:v>
                </c:pt>
                <c:pt idx="1">
                  <c:v>3</c:v>
                </c:pt>
                <c:pt idx="2">
                  <c:v>2</c:v>
                </c:pt>
                <c:pt idx="3">
                  <c:v>1</c:v>
                </c:pt>
                <c:pt idx="4">
                  <c:v>1</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solidFill>
                  <a:srgbClr val="024C90"/>
                </a:solidFill>
              </a:rPr>
              <a:t>All Change</a:t>
            </a:r>
          </a:p>
        </c:rich>
      </c:tx>
      <c:layout>
        <c:manualLayout>
          <c:xMode val="edge"/>
          <c:yMode val="edge"/>
          <c:x val="0.35670743865441717"/>
          <c:y val="2.14311388259673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All Change</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87BD-412D-B66A-2EDE4342A948}"/>
              </c:ext>
            </c:extLst>
          </c:dPt>
          <c:dPt>
            <c:idx val="1"/>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3-87BD-412D-B66A-2EDE4342A948}"/>
              </c:ext>
            </c:extLst>
          </c:dPt>
          <c:dPt>
            <c:idx val="2"/>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2-434A-4A6A-BFE5-A816150DF8F4}"/>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87BD-412D-B66A-2EDE4342A948}"/>
              </c:ext>
            </c:extLst>
          </c:dPt>
          <c:dLbls>
            <c:dLbl>
              <c:idx val="0"/>
              <c:layout>
                <c:manualLayout>
                  <c:x val="-0.14844934232389609"/>
                  <c:y val="0.16377355667467478"/>
                </c:manualLayout>
              </c:layout>
              <c:tx>
                <c:rich>
                  <a:bodyPr/>
                  <a:lstStyle/>
                  <a:p>
                    <a:fld id="{D57A350C-DC3F-43F7-A38D-B5878CB09688}"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BD-412D-B66A-2EDE4342A948}"/>
                </c:ext>
              </c:extLst>
            </c:dLbl>
            <c:dLbl>
              <c:idx val="1"/>
              <c:layout>
                <c:manualLayout>
                  <c:x val="-0.22711147797562256"/>
                  <c:y val="-0.21587231766235213"/>
                </c:manualLayout>
              </c:layout>
              <c:tx>
                <c:rich>
                  <a:bodyPr/>
                  <a:lstStyle/>
                  <a:p>
                    <a:fld id="{975E759A-AB59-46B2-8E71-393F8737D466}"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7BD-412D-B66A-2EDE4342A948}"/>
                </c:ext>
              </c:extLst>
            </c:dLbl>
            <c:dLbl>
              <c:idx val="2"/>
              <c:layout>
                <c:manualLayout>
                  <c:x val="0.23137763579644738"/>
                  <c:y val="-7.1944783036438004E-2"/>
                </c:manualLayout>
              </c:layout>
              <c:tx>
                <c:rich>
                  <a:bodyPr/>
                  <a:lstStyle/>
                  <a:p>
                    <a:fld id="{C275349B-CFEA-4D05-B40E-0549AEF16452}"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34A-4A6A-BFE5-A816150DF8F4}"/>
                </c:ext>
              </c:extLst>
            </c:dLbl>
            <c:dLbl>
              <c:idx val="3"/>
              <c:layout>
                <c:manualLayout>
                  <c:x val="0.12965063301995"/>
                  <c:y val="0.18527500763589785"/>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3CB61721-A43D-446A-AC7E-1C31508B5151}" type="CATEGORYNAME">
                      <a:rPr lang="en-US" b="1" smtClean="0">
                        <a:solidFill>
                          <a:schemeClr val="tx1"/>
                        </a:solidFill>
                      </a:rPr>
                      <a:pPr>
                        <a:defRPr b="1">
                          <a:solidFill>
                            <a:schemeClr val="tx1"/>
                          </a:solidFill>
                        </a:defRPr>
                      </a:pPr>
                      <a:t>[CATEGORY NAME]</a:t>
                    </a:fld>
                    <a:endParaRPr lang="en-GB"/>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7BD-412D-B66A-2EDE4342A9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Monitoring</c:v>
                </c:pt>
                <c:pt idx="1">
                  <c:v>Currently working on</c:v>
                </c:pt>
                <c:pt idx="2">
                  <c:v>Upcoming activity</c:v>
                </c:pt>
                <c:pt idx="3">
                  <c:v>XRN Changes</c:v>
                </c:pt>
              </c:strCache>
            </c:strRef>
          </c:cat>
          <c:val>
            <c:numRef>
              <c:f>Sheet1!$B$2:$B$5</c:f>
              <c:numCache>
                <c:formatCode>General</c:formatCode>
                <c:ptCount val="4"/>
                <c:pt idx="0">
                  <c:v>2</c:v>
                </c:pt>
                <c:pt idx="1">
                  <c:v>5</c:v>
                </c:pt>
                <c:pt idx="2">
                  <c:v>3</c:v>
                </c:pt>
                <c:pt idx="3">
                  <c:v>2</c:v>
                </c:pt>
              </c:numCache>
            </c:numRef>
          </c:val>
          <c:extLst>
            <c:ext xmlns:c16="http://schemas.microsoft.com/office/drawing/2014/chart" uri="{C3380CC4-5D6E-409C-BE32-E72D297353CC}">
              <c16:uniqueId val="{00000000-434A-4A6A-BFE5-A816150DF8F4}"/>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0.5652</cdr:x>
      <cdr:y>0.34136</cdr:y>
    </cdr:from>
    <cdr:to>
      <cdr:x>0.61955</cdr:x>
      <cdr:y>0.41011</cdr:y>
    </cdr:to>
    <cdr:sp macro="" textlink="">
      <cdr:nvSpPr>
        <cdr:cNvPr id="2" name="TextBox 1">
          <a:extLst xmlns:a="http://schemas.openxmlformats.org/drawingml/2006/main">
            <a:ext uri="{FF2B5EF4-FFF2-40B4-BE49-F238E27FC236}">
              <a16:creationId xmlns:a16="http://schemas.microsoft.com/office/drawing/2014/main" id="{233E2470-38A2-472C-8831-301D37D5C2A1}"/>
            </a:ext>
          </a:extLst>
        </cdr:cNvPr>
        <cdr:cNvSpPr txBox="1"/>
      </cdr:nvSpPr>
      <cdr:spPr>
        <a:xfrm xmlns:a="http://schemas.openxmlformats.org/drawingml/2006/main">
          <a:off x="2636178" y="1213721"/>
          <a:ext cx="253497" cy="244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2</a:t>
          </a:r>
        </a:p>
      </cdr:txBody>
    </cdr:sp>
  </cdr:relSizeAnchor>
  <cdr:relSizeAnchor xmlns:cdr="http://schemas.openxmlformats.org/drawingml/2006/chartDrawing">
    <cdr:from>
      <cdr:x>0.5652</cdr:x>
      <cdr:y>0.75127</cdr:y>
    </cdr:from>
    <cdr:to>
      <cdr:x>0.6199</cdr:x>
      <cdr:y>0.8272</cdr:y>
    </cdr:to>
    <cdr:sp macro="" textlink="">
      <cdr:nvSpPr>
        <cdr:cNvPr id="3" name="TextBox 2">
          <a:extLst xmlns:a="http://schemas.openxmlformats.org/drawingml/2006/main">
            <a:ext uri="{FF2B5EF4-FFF2-40B4-BE49-F238E27FC236}">
              <a16:creationId xmlns:a16="http://schemas.microsoft.com/office/drawing/2014/main" id="{7A96E089-8C77-4176-86B3-8A93D3A0A374}"/>
            </a:ext>
          </a:extLst>
        </cdr:cNvPr>
        <cdr:cNvSpPr txBox="1"/>
      </cdr:nvSpPr>
      <cdr:spPr>
        <a:xfrm xmlns:a="http://schemas.openxmlformats.org/drawingml/2006/main">
          <a:off x="2636178" y="2671188"/>
          <a:ext cx="255146" cy="269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5</a:t>
          </a:r>
        </a:p>
      </cdr:txBody>
    </cdr:sp>
  </cdr:relSizeAnchor>
  <cdr:relSizeAnchor xmlns:cdr="http://schemas.openxmlformats.org/drawingml/2006/chartDrawing">
    <cdr:from>
      <cdr:x>0.30331</cdr:x>
      <cdr:y>0.67145</cdr:y>
    </cdr:from>
    <cdr:to>
      <cdr:x>0.35572</cdr:x>
      <cdr:y>0.73693</cdr:y>
    </cdr:to>
    <cdr:sp macro="" textlink="">
      <cdr:nvSpPr>
        <cdr:cNvPr id="4" name="TextBox 3">
          <a:extLst xmlns:a="http://schemas.openxmlformats.org/drawingml/2006/main">
            <a:ext uri="{FF2B5EF4-FFF2-40B4-BE49-F238E27FC236}">
              <a16:creationId xmlns:a16="http://schemas.microsoft.com/office/drawing/2014/main" id="{4DF0D442-90BD-40F7-8CCD-44156E06394A}"/>
            </a:ext>
          </a:extLst>
        </cdr:cNvPr>
        <cdr:cNvSpPr txBox="1"/>
      </cdr:nvSpPr>
      <cdr:spPr>
        <a:xfrm xmlns:a="http://schemas.openxmlformats.org/drawingml/2006/main">
          <a:off x="1414672" y="2387387"/>
          <a:ext cx="244444" cy="2328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06/02/2023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292201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05383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2029412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820224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224606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182887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11</a:t>
            </a:fld>
            <a:endParaRPr lang="en-GB"/>
          </a:p>
        </p:txBody>
      </p:sp>
    </p:spTree>
    <p:extLst>
      <p:ext uri="{BB962C8B-B14F-4D97-AF65-F5344CB8AC3E}">
        <p14:creationId xmlns:p14="http://schemas.microsoft.com/office/powerpoint/2010/main" val="1140445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12</a:t>
            </a:fld>
            <a:endParaRPr lang="en-GB"/>
          </a:p>
        </p:txBody>
      </p:sp>
    </p:spTree>
    <p:extLst>
      <p:ext uri="{BB962C8B-B14F-4D97-AF65-F5344CB8AC3E}">
        <p14:creationId xmlns:p14="http://schemas.microsoft.com/office/powerpoint/2010/main" val="3716345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13</a:t>
            </a:fld>
            <a:endParaRPr lang="en-GB"/>
          </a:p>
        </p:txBody>
      </p:sp>
    </p:spTree>
    <p:extLst>
      <p:ext uri="{BB962C8B-B14F-4D97-AF65-F5344CB8AC3E}">
        <p14:creationId xmlns:p14="http://schemas.microsoft.com/office/powerpoint/2010/main" val="2703574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cportal.co.uk/group/guest/-/provision-of-enduring-test-environments"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package" Target="../embeddings/Microsoft_Word_Document3.docx"/><Relationship Id="rId4" Type="http://schemas.openxmlformats.org/officeDocument/2006/relationships/hyperlink" Target="https://recportal.co.uk/group/guest/-/release-of-community-view-data-items-to-mems?p_l_back_url=%2Fsearch%3Fq%3DR007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xoserve.com/change/customer-change-register/xrn-5186-modification-0701-aligning-capacity-booking-under-the-unc-and-arrangements-set-out-in-relevant-nexa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xoserve.com/change/customer-change-register/xrn-5535a-processing-of-css-switch-requests-received-in-time-period-5/"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www.xoserve.com/change/customer-change-register/xrn-5546-resolution-of-address-interactions-between-dcc-and-cdsp/"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recportal.co.uk/group/guest/-/amendments-to-sample-access-agreement-appended-to-the-qualification-and-maintenance-schedule-9-to-the-code" TargetMode="External"/><Relationship Id="rId13"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 Id="rId18" Type="http://schemas.openxmlformats.org/officeDocument/2006/relationships/hyperlink" Target="https://recportal.co.uk/group/guest/-/removal-of-pre-covid-aq-value-from-data-access-matrix?p_l_back_url=%2Fsearch%3Fp_l_back_url%3D%252Fsearch%253Fq%253DR0088%26q%3DR0089" TargetMode="External"/><Relationship Id="rId3" Type="http://schemas.openxmlformats.org/officeDocument/2006/relationships/hyperlink" Target="https://recportal.co.uk/group/guest/-/intellectual-property-rights-and-services-data-main-body-changes" TargetMode="External"/><Relationship Id="rId7" Type="http://schemas.openxmlformats.org/officeDocument/2006/relationships/hyperlink" Target="https://recportal.co.uk/group/guest/-/rec-main-body-data-protection-changes-and-development-of-a-rec-data-protection-schedule." TargetMode="External"/><Relationship Id="rId12"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17" Type="http://schemas.openxmlformats.org/officeDocument/2006/relationships/hyperlink" Target="https://recportal.co.uk/group/guest/-/map-gas-portfolio-dashboard" TargetMode="External"/><Relationship Id="rId2" Type="http://schemas.openxmlformats.org/officeDocument/2006/relationships/notesSlide" Target="../notesSlides/notesSlide9.xml"/><Relationship Id="rId16" Type="http://schemas.openxmlformats.org/officeDocument/2006/relationships/hyperlink" Target="https://recportal.co.uk/group/guest/-/switching-programme-designation-of-the-steady-state-commencement-date" TargetMode="External"/><Relationship Id="rId20" Type="http://schemas.openxmlformats.org/officeDocument/2006/relationships/hyperlink" Target="https://recportal.co.uk/group/guest/-/clarifications-to-the-theft-detection-incentive-schemes?p_l_back_url=%2Fsearch%3Fp_l_back_url%3D%252Fsearch%253Fp_l_back_url%253D%25252Fsearch%25253Fq%25253DR0088%2526q%253DR0090%26q%3DR0091" TargetMode="External"/><Relationship Id="rId1" Type="http://schemas.openxmlformats.org/officeDocument/2006/relationships/slideLayout" Target="../slideLayouts/slideLayout6.xml"/><Relationship Id="rId6" Type="http://schemas.openxmlformats.org/officeDocument/2006/relationships/hyperlink" Target="https://recportal.co.uk/group/guest/-/maintenance-of-qualification-schedule-change" TargetMode="External"/><Relationship Id="rId11" Type="http://schemas.openxmlformats.org/officeDocument/2006/relationships/hyperlink" Target="https://recportal.co.uk/group/guest/-/enabling-software-product-qualification?p_l_back_url=%2Fsearch%3Fq%3DR0075" TargetMode="External"/><Relationship Id="rId5" Type="http://schemas.openxmlformats.org/officeDocument/2006/relationships/hyperlink" Target="https://recportal.co.uk/group/guest/-/ees/ges-additional-service-request-for-housing-associations-to-be-added-to-the-data-access-matrix" TargetMode="External"/><Relationship Id="rId15" Type="http://schemas.openxmlformats.org/officeDocument/2006/relationships/hyperlink" Target="https://recportal.co.uk/group/guest/-/housekeeping-changes-to-the-approved-legal-text-for-r0047" TargetMode="External"/><Relationship Id="rId10" Type="http://schemas.openxmlformats.org/officeDocument/2006/relationships/hyperlink" Target="https://recportal.co.uk/group/guest/-/introduction-of-a-housekeeping-change-proposal-process?p_l_back_url=%2Fsearch%3Fp_l_back_url%3D%252Fsearch%253Fq%253DR0075%26q%3DR0073" TargetMode="External"/><Relationship Id="rId19" Type="http://schemas.openxmlformats.org/officeDocument/2006/relationships/hyperlink" Target="https://recportal.co.uk/group/guest/-/alignment-of-data-specification-with-pre-rec-rules-and-consequential-impacts-on-r0011-legal-text?p_l_back_url=%2Fsearch%3Fp_l_back_url%3D%252Fsearch%253Fq%253DR0088%26q%3DR0090" TargetMode="External"/><Relationship Id="rId4" Type="http://schemas.openxmlformats.org/officeDocument/2006/relationships/hyperlink" Target="https://recportal.co.uk/group/guest/-/switch-request-objections-additional" TargetMode="External"/><Relationship Id="rId9" Type="http://schemas.openxmlformats.org/officeDocument/2006/relationships/hyperlink" Target="https://recportal.co.uk/group/guest/-/dcc-access-to-ees-and-ges" TargetMode="External"/><Relationship Id="rId14" Type="http://schemas.openxmlformats.org/officeDocument/2006/relationships/hyperlink" Target="https://recportal.co.uk/group/guest/-/formalising-the-submission-of-ppmip-unallocated-transaction-report-utr-fi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cportal.co.uk/recport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ecportal.co.uk/group/guest/-/service-provider-performance-charges-erds-grds-dcc-?p_l_back_url=%2Fsearch%3Fq%3DService%2BProvider%2BPerformance%2BCharges%2B%2528DCC%2529"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package" Target="../embeddings/Microsoft_Word_Document.docx"/><Relationship Id="rId5" Type="http://schemas.openxmlformats.org/officeDocument/2006/relationships/hyperlink" Target="https://recportal.co.uk/group/guest/-/ges-service-definition-document" TargetMode="External"/><Relationship Id="rId4" Type="http://schemas.openxmlformats.org/officeDocument/2006/relationships/hyperlink" Target="https://recportal.co.uk/group/guest/-/metering-code-of-practice-consolidation-review" TargetMode="External"/></Relationships>
</file>

<file path=ppt/slides/_rels/slide9.xml.rels><?xml version="1.0" encoding="UTF-8" standalone="yes"?>
<Relationships xmlns="http://schemas.openxmlformats.org/package/2006/relationships"><Relationship Id="rId8" Type="http://schemas.openxmlformats.org/officeDocument/2006/relationships/package" Target="../embeddings/Microsoft_Word_Document2.docx"/><Relationship Id="rId3" Type="http://schemas.openxmlformats.org/officeDocument/2006/relationships/hyperlink" Target="https://recportal.co.uk/group/guest/-/rec-service-definition-switching-operator-document-outage-notification-leadtime-amendment" TargetMode="External"/><Relationship Id="rId7" Type="http://schemas.openxmlformats.org/officeDocument/2006/relationships/hyperlink" Target="https://www.xoserve.com/change/change-proposals/xrn-5567-implementation-of-resend-functionality-for-messages-from-css-to-grda-rec-cp-r0067/"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s://recportal.co.uk/group/guest/-/introduction-of-css-refresh-functionality" TargetMode="External"/><Relationship Id="rId5" Type="http://schemas.openxmlformats.org/officeDocument/2006/relationships/hyperlink" Target="https://recportal.co.uk/group/guest/-/addition-of-key-information-to-all-service-now-tickets" TargetMode="External"/><Relationship Id="rId4" Type="http://schemas.openxmlformats.org/officeDocument/2006/relationships/hyperlink" Target="https://www.xoserve.com/change/customer-change-register/xrn-5595-changes-to-the-rec-switching-operator-outage-notification-lead-time-r0055/" TargetMode="External"/><Relationship Id="rId9"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dirty="0"/>
              <a:t>REC Change   </a:t>
            </a:r>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dirty="0">
                <a:latin typeface="Arial"/>
                <a:cs typeface="Arial"/>
              </a:rPr>
              <a:t> February 2022</a:t>
            </a:r>
            <a:endParaRPr lang="en-GB" dirty="0"/>
          </a:p>
        </p:txBody>
      </p:sp>
    </p:spTree>
    <p:extLst>
      <p:ext uri="{BB962C8B-B14F-4D97-AF65-F5344CB8AC3E}">
        <p14:creationId xmlns:p14="http://schemas.microsoft.com/office/powerpoint/2010/main" val="239831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9DB1F2-B906-40E7-9539-649BD69F6A78}"/>
              </a:ext>
            </a:extLst>
          </p:cNvPr>
          <p:cNvGrpSpPr/>
          <p:nvPr/>
        </p:nvGrpSpPr>
        <p:grpSpPr>
          <a:xfrm>
            <a:off x="111420" y="4450614"/>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19" name="Table 4">
            <a:extLst>
              <a:ext uri="{FF2B5EF4-FFF2-40B4-BE49-F238E27FC236}">
                <a16:creationId xmlns:a16="http://schemas.microsoft.com/office/drawing/2014/main" id="{71AA9CD6-E631-4BB5-B34F-5CF096B511E5}"/>
              </a:ext>
            </a:extLst>
          </p:cNvPr>
          <p:cNvGraphicFramePr>
            <a:graphicFrameLocks noGrp="1"/>
          </p:cNvGraphicFramePr>
          <p:nvPr>
            <p:extLst>
              <p:ext uri="{D42A27DB-BD31-4B8C-83A1-F6EECF244321}">
                <p14:modId xmlns:p14="http://schemas.microsoft.com/office/powerpoint/2010/main" val="2094042833"/>
              </p:ext>
            </p:extLst>
          </p:nvPr>
        </p:nvGraphicFramePr>
        <p:xfrm>
          <a:off x="111420" y="282634"/>
          <a:ext cx="8921160" cy="3773277"/>
        </p:xfrm>
        <a:graphic>
          <a:graphicData uri="http://schemas.openxmlformats.org/drawingml/2006/table">
            <a:tbl>
              <a:tblPr firstRow="1" bandRow="1">
                <a:tableStyleId>{5C22544A-7EE6-4342-B048-85BDC9FD1C3A}</a:tableStyleId>
              </a:tblPr>
              <a:tblGrid>
                <a:gridCol w="558431">
                  <a:extLst>
                    <a:ext uri="{9D8B030D-6E8A-4147-A177-3AD203B41FA5}">
                      <a16:colId xmlns:a16="http://schemas.microsoft.com/office/drawing/2014/main" val="2783340181"/>
                    </a:ext>
                  </a:extLst>
                </a:gridCol>
                <a:gridCol w="1127051">
                  <a:extLst>
                    <a:ext uri="{9D8B030D-6E8A-4147-A177-3AD203B41FA5}">
                      <a16:colId xmlns:a16="http://schemas.microsoft.com/office/drawing/2014/main" val="1650494708"/>
                    </a:ext>
                  </a:extLst>
                </a:gridCol>
                <a:gridCol w="850605">
                  <a:extLst>
                    <a:ext uri="{9D8B030D-6E8A-4147-A177-3AD203B41FA5}">
                      <a16:colId xmlns:a16="http://schemas.microsoft.com/office/drawing/2014/main" val="1181846"/>
                    </a:ext>
                  </a:extLst>
                </a:gridCol>
                <a:gridCol w="786809">
                  <a:extLst>
                    <a:ext uri="{9D8B030D-6E8A-4147-A177-3AD203B41FA5}">
                      <a16:colId xmlns:a16="http://schemas.microsoft.com/office/drawing/2014/main" val="3038975976"/>
                    </a:ext>
                  </a:extLst>
                </a:gridCol>
                <a:gridCol w="669851">
                  <a:extLst>
                    <a:ext uri="{9D8B030D-6E8A-4147-A177-3AD203B41FA5}">
                      <a16:colId xmlns:a16="http://schemas.microsoft.com/office/drawing/2014/main" val="635768676"/>
                    </a:ext>
                  </a:extLst>
                </a:gridCol>
                <a:gridCol w="871870">
                  <a:extLst>
                    <a:ext uri="{9D8B030D-6E8A-4147-A177-3AD203B41FA5}">
                      <a16:colId xmlns:a16="http://schemas.microsoft.com/office/drawing/2014/main" val="3610219536"/>
                    </a:ext>
                  </a:extLst>
                </a:gridCol>
                <a:gridCol w="1382233">
                  <a:extLst>
                    <a:ext uri="{9D8B030D-6E8A-4147-A177-3AD203B41FA5}">
                      <a16:colId xmlns:a16="http://schemas.microsoft.com/office/drawing/2014/main" val="747045653"/>
                    </a:ext>
                  </a:extLst>
                </a:gridCol>
                <a:gridCol w="1116418">
                  <a:extLst>
                    <a:ext uri="{9D8B030D-6E8A-4147-A177-3AD203B41FA5}">
                      <a16:colId xmlns:a16="http://schemas.microsoft.com/office/drawing/2014/main" val="329573755"/>
                    </a:ext>
                  </a:extLst>
                </a:gridCol>
                <a:gridCol w="606056">
                  <a:extLst>
                    <a:ext uri="{9D8B030D-6E8A-4147-A177-3AD203B41FA5}">
                      <a16:colId xmlns:a16="http://schemas.microsoft.com/office/drawing/2014/main" val="2745108040"/>
                    </a:ext>
                  </a:extLst>
                </a:gridCol>
                <a:gridCol w="951836">
                  <a:extLst>
                    <a:ext uri="{9D8B030D-6E8A-4147-A177-3AD203B41FA5}">
                      <a16:colId xmlns:a16="http://schemas.microsoft.com/office/drawing/2014/main" val="2801349151"/>
                    </a:ext>
                  </a:extLst>
                </a:gridCol>
              </a:tblGrid>
              <a:tr h="467763">
                <a:tc>
                  <a:txBody>
                    <a:bodyPr/>
                    <a:lstStyle/>
                    <a:p>
                      <a:pPr algn="ctr"/>
                      <a:r>
                        <a:rPr lang="en-GB" sz="950"/>
                        <a:t>Title </a:t>
                      </a:r>
                    </a:p>
                  </a:txBody>
                  <a:tcPr/>
                </a:tc>
                <a:tc>
                  <a:txBody>
                    <a:bodyPr/>
                    <a:lstStyle/>
                    <a:p>
                      <a:pPr algn="ctr"/>
                      <a:r>
                        <a:rPr lang="en-GB" sz="950"/>
                        <a:t>Description</a:t>
                      </a:r>
                    </a:p>
                  </a:txBody>
                  <a:tcPr/>
                </a:tc>
                <a:tc>
                  <a:txBody>
                    <a:bodyPr/>
                    <a:lstStyle/>
                    <a:p>
                      <a:pPr algn="ctr"/>
                      <a:r>
                        <a:rPr lang="en-GB" sz="950"/>
                        <a:t>XRN / </a:t>
                      </a:r>
                      <a:r>
                        <a:rPr lang="en-GB" sz="950">
                          <a:solidFill>
                            <a:schemeClr val="bg1"/>
                          </a:solidFill>
                        </a:rPr>
                        <a:t>UNC Mod</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403943123"/>
                  </a:ext>
                </a:extLst>
              </a:tr>
              <a:tr h="688421">
                <a:tc>
                  <a:txBody>
                    <a:bodyPr/>
                    <a:lstStyle/>
                    <a:p>
                      <a:r>
                        <a:rPr lang="en-GB" sz="950" kern="1200" dirty="0">
                          <a:solidFill>
                            <a:schemeClr val="dk1"/>
                          </a:solidFill>
                          <a:latin typeface="+mn-lt"/>
                          <a:ea typeface="+mn-ea"/>
                          <a:cs typeface="+mn-cs"/>
                          <a:hlinkClick r:id="rId3"/>
                        </a:rPr>
                        <a:t>R0070</a:t>
                      </a:r>
                      <a:endParaRPr lang="en-GB" sz="9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dirty="0">
                          <a:solidFill>
                            <a:schemeClr val="dk1"/>
                          </a:solidFill>
                          <a:latin typeface="+mn-lt"/>
                          <a:ea typeface="+mn-ea"/>
                          <a:cs typeface="+mn-cs"/>
                        </a:rPr>
                        <a:t>Provision of Enduring Test Environments </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50" b="0" i="0" kern="1200">
                          <a:solidFill>
                            <a:srgbClr val="272833"/>
                          </a:solidFill>
                          <a:effectLst/>
                          <a:latin typeface="+mn-lt"/>
                          <a:ea typeface="+mn-ea"/>
                          <a:cs typeface="+mn-cs"/>
                        </a:rPr>
                        <a:t>Capgemini</a:t>
                      </a:r>
                    </a:p>
                  </a:txBody>
                  <a:tcPr>
                    <a:solidFill>
                      <a:schemeClr val="accent3">
                        <a:lumMod val="20000"/>
                        <a:lumOff val="80000"/>
                      </a:schemeClr>
                    </a:solidFill>
                  </a:tcPr>
                </a:tc>
                <a:tc>
                  <a:txBody>
                    <a:bodyPr/>
                    <a:lstStyle/>
                    <a:p>
                      <a:pPr marL="0" algn="l" defTabSz="914400" rtl="0" eaLnBrk="1" latinLnBrk="0" hangingPunct="1"/>
                      <a:r>
                        <a:rPr lang="en-GB" sz="950" b="0" i="0" kern="1200">
                          <a:solidFill>
                            <a:schemeClr val="tx1"/>
                          </a:solidFill>
                          <a:effectLst/>
                          <a:latin typeface="+mn-lt"/>
                          <a:ea typeface="+mn-ea"/>
                          <a:cs typeface="+mn-cs"/>
                        </a:rPr>
                        <a:t>GRDS, 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02/02/202</a:t>
                      </a:r>
                      <a:r>
                        <a:rPr lang="en-GB" sz="950" kern="1200">
                          <a:solidFill>
                            <a:schemeClr val="tx1"/>
                          </a:solidFill>
                          <a:latin typeface="+mn-lt"/>
                          <a:ea typeface="+mn-ea"/>
                          <a:cs typeface="+mn-cs"/>
                        </a:rPr>
                        <a:t>3</a:t>
                      </a:r>
                      <a:r>
                        <a:rPr lang="en-GB" sz="950" kern="1200">
                          <a:solidFill>
                            <a:schemeClr val="dk1"/>
                          </a:solidFill>
                          <a:latin typeface="+mn-lt"/>
                          <a:ea typeface="+mn-ea"/>
                          <a:cs typeface="+mn-cs"/>
                        </a:rPr>
                        <a:t> – Initial impact assessment due to be issued</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90568879"/>
                  </a:ext>
                </a:extLst>
              </a:tr>
              <a:tr h="622738">
                <a:tc gridSpan="10">
                  <a:txBody>
                    <a:bodyPr/>
                    <a:lstStyle/>
                    <a:p>
                      <a:r>
                        <a:rPr lang="en-GB" sz="950" kern="1200" dirty="0">
                          <a:solidFill>
                            <a:schemeClr val="tx1"/>
                          </a:solidFill>
                          <a:latin typeface="+mn-lt"/>
                          <a:ea typeface="+mn-ea"/>
                          <a:cs typeface="+mn-cs"/>
                        </a:rPr>
                        <a:t>This Change was raised to introduce an obligation under the Retail Energy Code for the CSS </a:t>
                      </a:r>
                      <a:r>
                        <a:rPr lang="en-US" sz="950" kern="1200" dirty="0">
                          <a:solidFill>
                            <a:schemeClr val="tx1"/>
                          </a:solidFill>
                          <a:latin typeface="+mn-lt"/>
                          <a:ea typeface="+mn-ea"/>
                          <a:cs typeface="+mn-cs"/>
                        </a:rPr>
                        <a:t>or the Switching Operator (SO) to provide enduring test environments for REC parties to make the necessary system changes for REC Change Proposals (CPs) or internal system updates. We need to monitor this to ensure that the obligations on GRDS are understood, and that we contribute to the development of this change.</a:t>
                      </a:r>
                      <a:endParaRPr lang="en-GB" sz="950" kern="1200" dirty="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dirty="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chemeClr val="tx1"/>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1086328056"/>
                  </a:ext>
                </a:extLst>
              </a:tr>
              <a:tr h="1305934">
                <a:tc>
                  <a:txBody>
                    <a:bodyPr/>
                    <a:lstStyle/>
                    <a:p>
                      <a:r>
                        <a:rPr lang="en-GB" sz="950" kern="1200" dirty="0">
                          <a:solidFill>
                            <a:schemeClr val="dk1"/>
                          </a:solidFill>
                          <a:latin typeface="+mn-lt"/>
                          <a:ea typeface="+mn-ea"/>
                          <a:cs typeface="+mn-cs"/>
                          <a:hlinkClick r:id="rId4"/>
                        </a:rPr>
                        <a:t>R0074</a:t>
                      </a:r>
                      <a:endParaRPr lang="en-GB" sz="9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50" b="0" i="0" kern="120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950" b="0" i="0" kern="1200" dirty="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22/02/2023 – Technical expert Panel review</a:t>
                      </a:r>
                    </a:p>
                    <a:p>
                      <a:r>
                        <a:rPr lang="en-GB" sz="950" kern="1200">
                          <a:solidFill>
                            <a:schemeClr val="dk1"/>
                          </a:solidFill>
                          <a:latin typeface="+mn-lt"/>
                          <a:ea typeface="+mn-ea"/>
                          <a:cs typeface="+mn-cs"/>
                        </a:rPr>
                        <a:t>24/02/2023 - Changes to the DAM</a:t>
                      </a:r>
                    </a:p>
                    <a:p>
                      <a:r>
                        <a:rPr lang="en-GB" sz="950" kern="1200">
                          <a:solidFill>
                            <a:schemeClr val="dk1"/>
                          </a:solidFill>
                          <a:latin typeface="+mn-lt"/>
                          <a:ea typeface="+mn-ea"/>
                          <a:cs typeface="+mn-cs"/>
                        </a:rPr>
                        <a:t>27/02/2023 – Functional Change planning</a:t>
                      </a:r>
                    </a:p>
                  </a:txBody>
                  <a:tcPr>
                    <a:solidFill>
                      <a:schemeClr val="accent3">
                        <a:lumMod val="20000"/>
                        <a:lumOff val="80000"/>
                      </a:schemeClr>
                    </a:solidFill>
                  </a:tcPr>
                </a:tc>
                <a:tc>
                  <a:txBody>
                    <a:bodyPr/>
                    <a:lstStyle/>
                    <a:p>
                      <a:r>
                        <a:rPr lang="en-GB" sz="950" kern="1200">
                          <a:solidFill>
                            <a:schemeClr val="tx1"/>
                          </a:solidFill>
                          <a:latin typeface="+mn-lt"/>
                          <a:ea typeface="+mn-ea"/>
                          <a:cs typeface="+mn-cs"/>
                        </a:rPr>
                        <a:t>Changes to the DAM – Major, Feb 23</a:t>
                      </a:r>
                    </a:p>
                    <a:p>
                      <a:endParaRPr lang="en-GB" sz="950" kern="1200">
                        <a:solidFill>
                          <a:schemeClr val="tx1"/>
                        </a:solidFill>
                        <a:latin typeface="+mn-lt"/>
                        <a:ea typeface="+mn-ea"/>
                        <a:cs typeface="+mn-cs"/>
                      </a:endParaRPr>
                    </a:p>
                    <a:p>
                      <a:r>
                        <a:rPr lang="en-GB" sz="950" kern="1200">
                          <a:solidFill>
                            <a:schemeClr val="tx1"/>
                          </a:solidFill>
                          <a:latin typeface="+mn-lt"/>
                          <a:ea typeface="+mn-ea"/>
                          <a:cs typeface="+mn-cs"/>
                        </a:rPr>
                        <a:t>Functional Change - TBC</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4229407147"/>
                  </a:ext>
                </a:extLst>
              </a:tr>
              <a:tr h="688421">
                <a:tc gridSpan="10">
                  <a:txBody>
                    <a:bodyPr/>
                    <a:lstStyle/>
                    <a:p>
                      <a:r>
                        <a:rPr lang="en-GB" sz="950" kern="1200" dirty="0">
                          <a:solidFill>
                            <a:schemeClr val="dk1"/>
                          </a:solidFill>
                          <a:latin typeface="+mn-lt"/>
                          <a:ea typeface="+mn-ea"/>
                          <a:cs typeface="+mn-cs"/>
                        </a:rPr>
                        <a:t>This Change was raised to </a:t>
                      </a:r>
                      <a:r>
                        <a:rPr lang="en-US" sz="950" kern="1200" dirty="0">
                          <a:solidFill>
                            <a:schemeClr val="dk1"/>
                          </a:solidFill>
                          <a:latin typeface="+mn-lt"/>
                          <a:ea typeface="+mn-ea"/>
                          <a:cs typeface="+mn-cs"/>
                        </a:rPr>
                        <a:t>enable MEMs to ‘Community View’ access to a limited set of data in the GES, for sites where they are not the appointed MEM. As the GES Provider we are heavily involved in the planning and delivery of this Change.</a:t>
                      </a:r>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1304662225"/>
                  </a:ext>
                </a:extLst>
              </a:tr>
            </a:tbl>
          </a:graphicData>
        </a:graphic>
      </p:graphicFrame>
      <p:graphicFrame>
        <p:nvGraphicFramePr>
          <p:cNvPr id="2" name="Object 1">
            <a:extLst>
              <a:ext uri="{FF2B5EF4-FFF2-40B4-BE49-F238E27FC236}">
                <a16:creationId xmlns:a16="http://schemas.microsoft.com/office/drawing/2014/main" id="{7C48F556-7E88-4624-AA59-67C55C57CB91}"/>
              </a:ext>
            </a:extLst>
          </p:cNvPr>
          <p:cNvGraphicFramePr>
            <a:graphicFrameLocks noChangeAspect="1"/>
          </p:cNvGraphicFramePr>
          <p:nvPr>
            <p:extLst>
              <p:ext uri="{D42A27DB-BD31-4B8C-83A1-F6EECF244321}">
                <p14:modId xmlns:p14="http://schemas.microsoft.com/office/powerpoint/2010/main" val="3761775770"/>
              </p:ext>
            </p:extLst>
          </p:nvPr>
        </p:nvGraphicFramePr>
        <p:xfrm>
          <a:off x="8096596" y="2471806"/>
          <a:ext cx="896878" cy="790997"/>
        </p:xfrm>
        <a:graphic>
          <a:graphicData uri="http://schemas.openxmlformats.org/presentationml/2006/ole">
            <mc:AlternateContent xmlns:mc="http://schemas.openxmlformats.org/markup-compatibility/2006">
              <mc:Choice xmlns:v="urn:schemas-microsoft-com:vml" Requires="v">
                <p:oleObj name="Document" showAsIcon="1" r:id="rId5" imgW="914400" imgH="806400" progId="Word.Document.12">
                  <p:embed/>
                </p:oleObj>
              </mc:Choice>
              <mc:Fallback>
                <p:oleObj name="Document" showAsIcon="1" r:id="rId5" imgW="914400" imgH="806400" progId="Word.Document.12">
                  <p:embed/>
                  <p:pic>
                    <p:nvPicPr>
                      <p:cNvPr id="2" name="Object 1">
                        <a:extLst>
                          <a:ext uri="{FF2B5EF4-FFF2-40B4-BE49-F238E27FC236}">
                            <a16:creationId xmlns:a16="http://schemas.microsoft.com/office/drawing/2014/main" id="{7C48F556-7E88-4624-AA59-67C55C57CB91}"/>
                          </a:ext>
                        </a:extLst>
                      </p:cNvPr>
                      <p:cNvPicPr/>
                      <p:nvPr/>
                    </p:nvPicPr>
                    <p:blipFill>
                      <a:blip r:embed="rId6"/>
                      <a:stretch>
                        <a:fillRect/>
                      </a:stretch>
                    </p:blipFill>
                    <p:spPr>
                      <a:xfrm>
                        <a:off x="8096596" y="2471806"/>
                        <a:ext cx="896878" cy="790997"/>
                      </a:xfrm>
                      <a:prstGeom prst="rect">
                        <a:avLst/>
                      </a:prstGeom>
                    </p:spPr>
                  </p:pic>
                </p:oleObj>
              </mc:Fallback>
            </mc:AlternateContent>
          </a:graphicData>
        </a:graphic>
      </p:graphicFrame>
    </p:spTree>
    <p:extLst>
      <p:ext uri="{BB962C8B-B14F-4D97-AF65-F5344CB8AC3E}">
        <p14:creationId xmlns:p14="http://schemas.microsoft.com/office/powerpoint/2010/main" val="260605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859900981"/>
              </p:ext>
            </p:extLst>
          </p:nvPr>
        </p:nvGraphicFramePr>
        <p:xfrm>
          <a:off x="111420" y="500327"/>
          <a:ext cx="8921160" cy="3838917"/>
        </p:xfrm>
        <a:graphic>
          <a:graphicData uri="http://schemas.openxmlformats.org/drawingml/2006/table">
            <a:tbl>
              <a:tblPr firstRow="1" bandRow="1">
                <a:tableStyleId>{5C22544A-7EE6-4342-B048-85BDC9FD1C3A}</a:tableStyleId>
              </a:tblPr>
              <a:tblGrid>
                <a:gridCol w="537884">
                  <a:extLst>
                    <a:ext uri="{9D8B030D-6E8A-4147-A177-3AD203B41FA5}">
                      <a16:colId xmlns:a16="http://schemas.microsoft.com/office/drawing/2014/main" val="4027058344"/>
                    </a:ext>
                  </a:extLst>
                </a:gridCol>
                <a:gridCol w="1586751">
                  <a:extLst>
                    <a:ext uri="{9D8B030D-6E8A-4147-A177-3AD203B41FA5}">
                      <a16:colId xmlns:a16="http://schemas.microsoft.com/office/drawing/2014/main" val="2162668323"/>
                    </a:ext>
                  </a:extLst>
                </a:gridCol>
                <a:gridCol w="514830">
                  <a:extLst>
                    <a:ext uri="{9D8B030D-6E8A-4147-A177-3AD203B41FA5}">
                      <a16:colId xmlns:a16="http://schemas.microsoft.com/office/drawing/2014/main" val="3779861357"/>
                    </a:ext>
                  </a:extLst>
                </a:gridCol>
                <a:gridCol w="744670">
                  <a:extLst>
                    <a:ext uri="{9D8B030D-6E8A-4147-A177-3AD203B41FA5}">
                      <a16:colId xmlns:a16="http://schemas.microsoft.com/office/drawing/2014/main" val="2574131077"/>
                    </a:ext>
                  </a:extLst>
                </a:gridCol>
                <a:gridCol w="682907">
                  <a:extLst>
                    <a:ext uri="{9D8B030D-6E8A-4147-A177-3AD203B41FA5}">
                      <a16:colId xmlns:a16="http://schemas.microsoft.com/office/drawing/2014/main" val="1331661363"/>
                    </a:ext>
                  </a:extLst>
                </a:gridCol>
                <a:gridCol w="1030147">
                  <a:extLst>
                    <a:ext uri="{9D8B030D-6E8A-4147-A177-3AD203B41FA5}">
                      <a16:colId xmlns:a16="http://schemas.microsoft.com/office/drawing/2014/main" val="3255583653"/>
                    </a:ext>
                  </a:extLst>
                </a:gridCol>
                <a:gridCol w="1469984">
                  <a:extLst>
                    <a:ext uri="{9D8B030D-6E8A-4147-A177-3AD203B41FA5}">
                      <a16:colId xmlns:a16="http://schemas.microsoft.com/office/drawing/2014/main" val="1493277682"/>
                    </a:ext>
                  </a:extLst>
                </a:gridCol>
                <a:gridCol w="833378">
                  <a:extLst>
                    <a:ext uri="{9D8B030D-6E8A-4147-A177-3AD203B41FA5}">
                      <a16:colId xmlns:a16="http://schemas.microsoft.com/office/drawing/2014/main" val="2058559583"/>
                    </a:ext>
                  </a:extLst>
                </a:gridCol>
                <a:gridCol w="636607">
                  <a:extLst>
                    <a:ext uri="{9D8B030D-6E8A-4147-A177-3AD203B41FA5}">
                      <a16:colId xmlns:a16="http://schemas.microsoft.com/office/drawing/2014/main" val="1065136424"/>
                    </a:ext>
                  </a:extLst>
                </a:gridCol>
                <a:gridCol w="884002">
                  <a:extLst>
                    <a:ext uri="{9D8B030D-6E8A-4147-A177-3AD203B41FA5}">
                      <a16:colId xmlns:a16="http://schemas.microsoft.com/office/drawing/2014/main" val="195784657"/>
                    </a:ext>
                  </a:extLst>
                </a:gridCol>
              </a:tblGrid>
              <a:tr h="350721">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marL="0" algn="ctr" defTabSz="914400" rtl="0" eaLnBrk="1" latinLnBrk="0" hangingPunct="1"/>
                      <a:r>
                        <a:rPr lang="en-GB" sz="90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lt1"/>
                          </a:solidFill>
                          <a:latin typeface="+mn-lt"/>
                          <a:ea typeface="+mn-ea"/>
                          <a:cs typeface="+mn-cs"/>
                        </a:rPr>
                        <a:t>Priority</a:t>
                      </a:r>
                    </a:p>
                  </a:txBody>
                  <a:tcPr/>
                </a:tc>
                <a:tc>
                  <a:txBody>
                    <a:bodyPr/>
                    <a:lstStyle/>
                    <a:p>
                      <a:pPr marL="0" algn="ctr" defTabSz="914400" rtl="0" eaLnBrk="1" latinLnBrk="0" hangingPunct="1"/>
                      <a:r>
                        <a:rPr lang="en-GB" sz="90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482241">
                <a:tc>
                  <a:txBody>
                    <a:bodyPr/>
                    <a:lstStyle/>
                    <a:p>
                      <a:r>
                        <a:rPr lang="en-GB" sz="900" kern="1200">
                          <a:solidFill>
                            <a:schemeClr val="dk1"/>
                          </a:solidFill>
                          <a:latin typeface="+mn-lt"/>
                          <a:ea typeface="+mn-ea"/>
                          <a:cs typeface="+mn-cs"/>
                        </a:rPr>
                        <a:t>R0048</a:t>
                      </a:r>
                    </a:p>
                  </a:txBody>
                  <a:tcPr>
                    <a:solidFill>
                      <a:schemeClr val="accent6">
                        <a:lumMod val="40000"/>
                        <a:lumOff val="60000"/>
                      </a:schemeClr>
                    </a:solidFill>
                  </a:tcPr>
                </a:tc>
                <a:tc>
                  <a:txBody>
                    <a:bodyPr/>
                    <a:lstStyle/>
                    <a:p>
                      <a:pPr marL="0" algn="l" defTabSz="914400" rtl="0" eaLnBrk="1" latinLnBrk="0" hangingPunct="1"/>
                      <a:r>
                        <a:rPr lang="en-GB" sz="900" kern="1200">
                          <a:solidFill>
                            <a:schemeClr val="dk1"/>
                          </a:solidFill>
                          <a:latin typeface="+mn-lt"/>
                          <a:ea typeface="+mn-ea"/>
                          <a:cs typeface="+mn-cs"/>
                        </a:rPr>
                        <a:t>DCC Service Organisation Control 2 (SOC2) Assessments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DCC</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Solution development</a:t>
                      </a:r>
                    </a:p>
                  </a:txBody>
                  <a:tcPr>
                    <a:solidFill>
                      <a:schemeClr val="accent6">
                        <a:lumMod val="40000"/>
                        <a:lumOff val="60000"/>
                      </a:schemeClr>
                    </a:solidFill>
                  </a:tcPr>
                </a:tc>
                <a:tc>
                  <a:txBody>
                    <a:bodyPr/>
                    <a:lstStyle/>
                    <a:p>
                      <a:r>
                        <a:rPr lang="en-US" sz="900"/>
                        <a:t>17/02/2023 -Preliminary Change Report and consultation issued</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dirty="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4164702590"/>
                  </a:ext>
                </a:extLst>
              </a:tr>
              <a:tr h="482241">
                <a:tc gridSpan="10">
                  <a:txBody>
                    <a:bodyPr/>
                    <a:lstStyle/>
                    <a:p>
                      <a:r>
                        <a:rPr lang="en-GB" sz="900" kern="1200" dirty="0">
                          <a:solidFill>
                            <a:schemeClr val="dk1"/>
                          </a:solidFill>
                          <a:latin typeface="+mn-lt"/>
                          <a:ea typeface="+mn-ea"/>
                          <a:cs typeface="+mn-cs"/>
                        </a:rPr>
                        <a:t>Currently, the CSS Provider is obligated to </a:t>
                      </a:r>
                      <a:r>
                        <a:rPr lang="en-US" sz="900" kern="1200" dirty="0">
                          <a:solidFill>
                            <a:schemeClr val="dk1"/>
                          </a:solidFill>
                          <a:latin typeface="+mn-lt"/>
                          <a:ea typeface="+mn-ea"/>
                          <a:cs typeface="+mn-cs"/>
                        </a:rPr>
                        <a:t>undertake system organisation control type 2 (SOC2) assessments on the CSS’s cloud-based infrastructure. This Change was raised to assess if the SOC2 assessment provides a proportionate level of assurance or the best value for money and if it should be change to </a:t>
                      </a:r>
                      <a:r>
                        <a:rPr lang="en-GB" sz="900" kern="1200" dirty="0">
                          <a:solidFill>
                            <a:schemeClr val="dk1"/>
                          </a:solidFill>
                          <a:latin typeface="+mn-lt"/>
                          <a:ea typeface="+mn-ea"/>
                          <a:cs typeface="+mn-cs"/>
                        </a:rPr>
                        <a:t>‘independently assessed’. We are monitoring to determine whether there are impacts to GRDS / GES.</a:t>
                      </a:r>
                    </a:p>
                  </a:txBody>
                  <a:tcPr>
                    <a:solidFill>
                      <a:schemeClr val="accent6">
                        <a:lumMod val="40000"/>
                        <a:lumOff val="6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dirty="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321975523"/>
                  </a:ext>
                </a:extLst>
              </a:tr>
              <a:tr h="482241">
                <a:tc>
                  <a:txBody>
                    <a:bodyPr/>
                    <a:lstStyle/>
                    <a:p>
                      <a:r>
                        <a:rPr lang="en-GB" sz="900" kern="1200">
                          <a:solidFill>
                            <a:schemeClr val="dk1"/>
                          </a:solidFill>
                          <a:latin typeface="+mn-lt"/>
                          <a:ea typeface="+mn-ea"/>
                          <a:cs typeface="+mn-cs"/>
                        </a:rPr>
                        <a:t>R0073</a:t>
                      </a:r>
                    </a:p>
                  </a:txBody>
                  <a:tcPr>
                    <a:solidFill>
                      <a:schemeClr val="accent6">
                        <a:lumMod val="40000"/>
                        <a:lumOff val="60000"/>
                      </a:schemeClr>
                    </a:solidFill>
                  </a:tcPr>
                </a:tc>
                <a:tc>
                  <a:txBody>
                    <a:bodyPr/>
                    <a:lstStyle/>
                    <a:p>
                      <a:pPr marL="0" algn="l" defTabSz="914400" rtl="0" eaLnBrk="1" latinLnBrk="0" hangingPunct="1"/>
                      <a:r>
                        <a:rPr lang="en-US" sz="900" kern="1200" dirty="0">
                          <a:solidFill>
                            <a:schemeClr val="dk1"/>
                          </a:solidFill>
                          <a:latin typeface="+mn-lt"/>
                          <a:ea typeface="+mn-ea"/>
                          <a:cs typeface="+mn-cs"/>
                        </a:rPr>
                        <a:t>Introduction of a Housekeeping Change Proposal Process</a:t>
                      </a:r>
                      <a:endParaRPr lang="en-GB" sz="9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US" sz="900" b="0" kern="1200">
                          <a:solidFill>
                            <a:schemeClr val="dk1"/>
                          </a:solidFill>
                          <a:latin typeface="+mn-lt"/>
                          <a:ea typeface="+mn-ea"/>
                          <a:cs typeface="+mn-cs"/>
                        </a:rPr>
                        <a:t>Gemserv</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Preliminary Assessment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27/01/2023 - </a:t>
                      </a:r>
                      <a:r>
                        <a:rPr lang="en-US" sz="900"/>
                        <a:t>Preliminary Change Report and consultation issued</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3792875445"/>
                  </a:ext>
                </a:extLst>
              </a:tr>
              <a:tr h="482241">
                <a:tc gridSpan="10">
                  <a:txBody>
                    <a:bodyPr/>
                    <a:lstStyle/>
                    <a:p>
                      <a:r>
                        <a:rPr lang="en-GB" sz="900" kern="1200" dirty="0">
                          <a:solidFill>
                            <a:schemeClr val="dk1"/>
                          </a:solidFill>
                          <a:latin typeface="+mn-lt"/>
                          <a:ea typeface="+mn-ea"/>
                          <a:cs typeface="+mn-cs"/>
                        </a:rPr>
                        <a:t>This Change was introduced amend </a:t>
                      </a:r>
                      <a:r>
                        <a:rPr lang="en-US" sz="900" kern="1200" dirty="0">
                          <a:solidFill>
                            <a:schemeClr val="dk1"/>
                          </a:solidFill>
                          <a:latin typeface="+mn-lt"/>
                          <a:ea typeface="+mn-ea"/>
                          <a:cs typeface="+mn-cs"/>
                        </a:rPr>
                        <a:t>typographical errors, formatting, and consistency errors (such as Paragraph numbering), out-of-date references to documents and </a:t>
                      </a:r>
                      <a:r>
                        <a:rPr lang="en-US" sz="900" kern="1200" dirty="0">
                          <a:solidFill>
                            <a:schemeClr val="tx1"/>
                          </a:solidFill>
                          <a:latin typeface="+mn-lt"/>
                          <a:ea typeface="+mn-ea"/>
                          <a:cs typeface="+mn-cs"/>
                        </a:rPr>
                        <a:t>updating addresses (including email) in the Retail Energy Code. Although it is a housekeeping Change, we need to monitor it as it develops in case there are any amendments needed to our internal documents as a result or it creates inadvertent change.</a:t>
                      </a:r>
                      <a:endParaRPr lang="en-GB" sz="900" kern="1200" dirty="0">
                        <a:solidFill>
                          <a:schemeClr val="tx1"/>
                        </a:solidFill>
                        <a:latin typeface="+mn-lt"/>
                        <a:ea typeface="+mn-ea"/>
                        <a:cs typeface="+mn-cs"/>
                      </a:endParaRPr>
                    </a:p>
                  </a:txBody>
                  <a:tcPr>
                    <a:solidFill>
                      <a:schemeClr val="accent6">
                        <a:lumMod val="40000"/>
                        <a:lumOff val="60000"/>
                      </a:schemeClr>
                    </a:solidFill>
                  </a:tcPr>
                </a:tc>
                <a:tc hMerge="1">
                  <a:txBody>
                    <a:bodyPr/>
                    <a:lstStyle/>
                    <a:p>
                      <a:pPr marL="0" algn="l" defTabSz="914400" rtl="0" eaLnBrk="1" latinLnBrk="0" hangingPunct="1"/>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US"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dirty="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473181643"/>
                  </a:ext>
                </a:extLst>
              </a:tr>
              <a:tr h="876802">
                <a:tc>
                  <a:txBody>
                    <a:bodyPr/>
                    <a:lstStyle/>
                    <a:p>
                      <a:r>
                        <a:rPr lang="en-GB" sz="900" kern="1200" dirty="0">
                          <a:solidFill>
                            <a:schemeClr val="dk1"/>
                          </a:solidFill>
                          <a:latin typeface="+mn-lt"/>
                          <a:ea typeface="+mn-ea"/>
                          <a:cs typeface="+mn-cs"/>
                        </a:rPr>
                        <a:t>R0088</a:t>
                      </a:r>
                    </a:p>
                  </a:txBody>
                  <a:tcPr>
                    <a:solidFill>
                      <a:schemeClr val="accent6">
                        <a:lumMod val="40000"/>
                        <a:lumOff val="60000"/>
                      </a:schemeClr>
                    </a:solidFill>
                  </a:tcPr>
                </a:tc>
                <a:tc>
                  <a:txBody>
                    <a:bodyPr/>
                    <a:lstStyle/>
                    <a:p>
                      <a:pPr marL="0" algn="l" defTabSz="914400" rtl="0" eaLnBrk="1" latinLnBrk="0" hangingPunct="1"/>
                      <a:r>
                        <a:rPr lang="en-US" sz="900" kern="1200" dirty="0">
                          <a:solidFill>
                            <a:schemeClr val="dk1"/>
                          </a:solidFill>
                          <a:latin typeface="+mn-lt"/>
                          <a:ea typeface="+mn-ea"/>
                          <a:cs typeface="+mn-cs"/>
                        </a:rPr>
                        <a:t>Make Shipper </a:t>
                      </a:r>
                      <a:r>
                        <a:rPr lang="en-US" sz="900" kern="1200" dirty="0" err="1">
                          <a:solidFill>
                            <a:schemeClr val="dk1"/>
                          </a:solidFill>
                          <a:latin typeface="+mn-lt"/>
                          <a:ea typeface="+mn-ea"/>
                          <a:cs typeface="+mn-cs"/>
                        </a:rPr>
                        <a:t>NExA</a:t>
                      </a:r>
                      <a:r>
                        <a:rPr lang="en-US" sz="900" kern="1200" dirty="0">
                          <a:solidFill>
                            <a:schemeClr val="dk1"/>
                          </a:solidFill>
                          <a:latin typeface="+mn-lt"/>
                          <a:ea typeface="+mn-ea"/>
                          <a:cs typeface="+mn-cs"/>
                        </a:rPr>
                        <a:t> values available on the GES portal</a:t>
                      </a:r>
                      <a:endParaRPr lang="en-GB" sz="9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hlinkClick r:id="rId3"/>
                        </a:rPr>
                        <a:t>XRN 5186</a:t>
                      </a:r>
                      <a:endParaRPr kumimoji="0" lang="en-GB" sz="9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MOD 0701</a:t>
                      </a:r>
                    </a:p>
                  </a:txBody>
                  <a:tcPr>
                    <a:solidFill>
                      <a:schemeClr val="accent6">
                        <a:lumMod val="40000"/>
                        <a:lumOff val="60000"/>
                      </a:schemeClr>
                    </a:solidFill>
                  </a:tcPr>
                </a:tc>
                <a:tc>
                  <a:txBody>
                    <a:bodyPr/>
                    <a:lstStyle/>
                    <a:p>
                      <a:r>
                        <a:rPr lang="en-GB" sz="900" b="0" kern="1200" dirty="0">
                          <a:solidFill>
                            <a:schemeClr val="dk1"/>
                          </a:solidFill>
                          <a:latin typeface="+mn-lt"/>
                          <a:ea typeface="+mn-ea"/>
                          <a:cs typeface="+mn-cs"/>
                        </a:rPr>
                        <a:t>Xoserve</a:t>
                      </a:r>
                    </a:p>
                  </a:txBody>
                  <a:tcPr>
                    <a:solidFill>
                      <a:schemeClr val="accent6">
                        <a:lumMod val="40000"/>
                        <a:lumOff val="60000"/>
                      </a:schemeClr>
                    </a:solidFill>
                  </a:tcPr>
                </a:tc>
                <a:tc>
                  <a:txBody>
                    <a:bodyPr/>
                    <a:lstStyle/>
                    <a:p>
                      <a:r>
                        <a:rPr lang="en-GB" sz="900" b="0" kern="1200" dirty="0">
                          <a:solidFill>
                            <a:schemeClr val="dk1"/>
                          </a:solidFill>
                          <a:latin typeface="+mn-lt"/>
                          <a:ea typeface="+mn-ea"/>
                          <a:cs typeface="+mn-cs"/>
                        </a:rPr>
                        <a: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New</a:t>
                      </a:r>
                    </a:p>
                  </a:txBody>
                  <a:tcPr>
                    <a:solidFill>
                      <a:schemeClr val="accent6">
                        <a:lumMod val="40000"/>
                        <a:lumOff val="60000"/>
                      </a:schemeClr>
                    </a:solidFill>
                  </a:tcPr>
                </a:tc>
                <a:tc>
                  <a:txBody>
                    <a:bodyPr/>
                    <a:lstStyle/>
                    <a:p>
                      <a:r>
                        <a:rPr lang="en-GB" sz="900" kern="1200" dirty="0">
                          <a:solidFill>
                            <a:schemeClr val="dk1"/>
                          </a:solidFill>
                          <a:latin typeface="+mn-lt"/>
                          <a:ea typeface="+mn-ea"/>
                          <a:cs typeface="+mn-cs"/>
                        </a:rPr>
                        <a:t>02/2023 - Impact assessment being issued (awaiting formal approval from Code manager before IA date is confirmed)</a:t>
                      </a:r>
                    </a:p>
                  </a:txBody>
                  <a:tcPr>
                    <a:solidFill>
                      <a:schemeClr val="accent6">
                        <a:lumMod val="40000"/>
                        <a:lumOff val="60000"/>
                      </a:schemeClr>
                    </a:solidFill>
                  </a:tcPr>
                </a:tc>
                <a:tc>
                  <a:txBody>
                    <a:bodyPr/>
                    <a:lstStyle/>
                    <a:p>
                      <a:r>
                        <a:rPr lang="en-GB" sz="900" kern="1200" dirty="0">
                          <a:solidFill>
                            <a:schemeClr val="dk1"/>
                          </a:solidFill>
                          <a:latin typeface="+mn-lt"/>
                          <a:ea typeface="+mn-ea"/>
                          <a:cs typeface="+mn-cs"/>
                        </a:rPr>
                        <a:t>Major, June 23 to align with</a:t>
                      </a:r>
                    </a:p>
                  </a:txBody>
                  <a:tcPr>
                    <a:solidFill>
                      <a:schemeClr val="accent6">
                        <a:lumMod val="40000"/>
                        <a:lumOff val="60000"/>
                      </a:schemeClr>
                    </a:solidFill>
                  </a:tcPr>
                </a:tc>
                <a:tc>
                  <a:txBody>
                    <a:bodyPr/>
                    <a:lstStyle/>
                    <a:p>
                      <a:r>
                        <a:rPr lang="en-GB" sz="900" kern="1200" dirty="0">
                          <a:solidFill>
                            <a:schemeClr val="dk1"/>
                          </a:solidFill>
                          <a:latin typeface="+mn-lt"/>
                          <a:ea typeface="+mn-ea"/>
                          <a:cs typeface="+mn-cs"/>
                        </a:rPr>
                        <a:t>Medium</a:t>
                      </a:r>
                    </a:p>
                  </a:txBody>
                  <a:tcPr>
                    <a:solidFill>
                      <a:schemeClr val="accent6">
                        <a:lumMod val="40000"/>
                        <a:lumOff val="60000"/>
                      </a:schemeClr>
                    </a:solidFill>
                  </a:tcPr>
                </a:tc>
                <a:tc>
                  <a:txBody>
                    <a:bodyPr/>
                    <a:lstStyle/>
                    <a:p>
                      <a:endParaRPr lang="en-GB" sz="9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38711857"/>
                  </a:ext>
                </a:extLst>
              </a:tr>
              <a:tr h="547077">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XRN 5186 - </a:t>
                      </a:r>
                      <a:r>
                        <a:rPr lang="en-US" sz="900" kern="1200" dirty="0">
                          <a:solidFill>
                            <a:schemeClr val="tx1"/>
                          </a:solidFill>
                          <a:latin typeface="+mn-lt"/>
                          <a:ea typeface="+mn-ea"/>
                          <a:cs typeface="+mn-cs"/>
                        </a:rPr>
                        <a:t>Modification 0701: Aligning Capacity booking under the UNC and arrangements set out in relevant </a:t>
                      </a:r>
                      <a:r>
                        <a:rPr lang="en-US" sz="900" kern="1200" dirty="0" err="1">
                          <a:solidFill>
                            <a:schemeClr val="tx1"/>
                          </a:solidFill>
                          <a:latin typeface="+mn-lt"/>
                          <a:ea typeface="+mn-ea"/>
                          <a:cs typeface="+mn-cs"/>
                        </a:rPr>
                        <a:t>NExAs</a:t>
                      </a:r>
                      <a:r>
                        <a:rPr lang="en-US" sz="900" kern="1200" dirty="0">
                          <a:solidFill>
                            <a:schemeClr val="tx1"/>
                          </a:solidFill>
                          <a:latin typeface="+mn-lt"/>
                          <a:ea typeface="+mn-ea"/>
                          <a:cs typeface="+mn-cs"/>
                        </a:rPr>
                        <a:t> makes additional information available to GES Users which require reflection in the REC. Although all of the technical change has already been developed.</a:t>
                      </a:r>
                    </a:p>
                  </a:txBody>
                  <a:tcPr>
                    <a:solidFill>
                      <a:schemeClr val="accent6">
                        <a:lumMod val="40000"/>
                        <a:lumOff val="60000"/>
                      </a:schemeClr>
                    </a:solidFill>
                  </a:tcPr>
                </a:tc>
                <a:tc hMerge="1">
                  <a:txBody>
                    <a:bodyPr/>
                    <a:lstStyle/>
                    <a:p>
                      <a:pPr marL="0" algn="l" defTabSz="914400" rtl="0" eaLnBrk="1" latinLnBrk="0" hangingPunct="1"/>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GB" sz="900" b="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dirty="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dirty="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497301893"/>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1239" y="4462986"/>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
        <p:nvSpPr>
          <p:cNvPr id="16" name="TextBox 15">
            <a:extLst>
              <a:ext uri="{FF2B5EF4-FFF2-40B4-BE49-F238E27FC236}">
                <a16:creationId xmlns:a16="http://schemas.microsoft.com/office/drawing/2014/main" id="{0CD6CE24-004D-4E99-9D6D-DA6B385D2D4E}"/>
              </a:ext>
            </a:extLst>
          </p:cNvPr>
          <p:cNvSpPr txBox="1"/>
          <p:nvPr/>
        </p:nvSpPr>
        <p:spPr>
          <a:xfrm>
            <a:off x="3582393" y="130994"/>
            <a:ext cx="1979214" cy="369332"/>
          </a:xfrm>
          <a:prstGeom prst="rect">
            <a:avLst/>
          </a:prstGeom>
          <a:noFill/>
        </p:spPr>
        <p:txBody>
          <a:bodyPr wrap="square">
            <a:spAutoFit/>
          </a:bodyPr>
          <a:lstStyle/>
          <a:p>
            <a:r>
              <a:rPr lang="en-GB" b="1" dirty="0">
                <a:solidFill>
                  <a:srgbClr val="3E5AA8"/>
                </a:solidFill>
                <a:latin typeface="Arial" panose="020B0604020202020204" pitchFamily="34" charset="0"/>
                <a:ea typeface="+mj-ea"/>
                <a:cs typeface="Arial" panose="020B0604020202020204" pitchFamily="34" charset="0"/>
              </a:rPr>
              <a:t>REC IA Demand</a:t>
            </a:r>
          </a:p>
        </p:txBody>
      </p:sp>
    </p:spTree>
    <p:extLst>
      <p:ext uri="{BB962C8B-B14F-4D97-AF65-F5344CB8AC3E}">
        <p14:creationId xmlns:p14="http://schemas.microsoft.com/office/powerpoint/2010/main" val="339481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90A9F99-EAE0-4DB3-8068-A81A9195DE2B}"/>
              </a:ext>
            </a:extLst>
          </p:cNvPr>
          <p:cNvSpPr txBox="1"/>
          <p:nvPr/>
        </p:nvSpPr>
        <p:spPr>
          <a:xfrm>
            <a:off x="3042357" y="336227"/>
            <a:ext cx="3145792" cy="369332"/>
          </a:xfrm>
          <a:prstGeom prst="rect">
            <a:avLst/>
          </a:prstGeom>
          <a:noFill/>
        </p:spPr>
        <p:txBody>
          <a:bodyPr wrap="square">
            <a:spAutoFit/>
          </a:bodyPr>
          <a:lstStyle/>
          <a:p>
            <a:r>
              <a:rPr kumimoji="0" lang="en-GB"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REC R</a:t>
            </a:r>
            <a:r>
              <a:rPr lang="en-GB" b="1">
                <a:solidFill>
                  <a:srgbClr val="3E5AA8"/>
                </a:solidFill>
                <a:latin typeface="Arial" panose="020B0604020202020204" pitchFamily="34" charset="0"/>
                <a:ea typeface="+mj-ea"/>
                <a:cs typeface="Arial" panose="020B0604020202020204" pitchFamily="34" charset="0"/>
              </a:rPr>
              <a:t>elated XRN Changes</a:t>
            </a:r>
            <a:endParaRPr lang="en-GB"/>
          </a:p>
        </p:txBody>
      </p:sp>
      <p:graphicFrame>
        <p:nvGraphicFramePr>
          <p:cNvPr id="24" name="Table 4">
            <a:extLst>
              <a:ext uri="{FF2B5EF4-FFF2-40B4-BE49-F238E27FC236}">
                <a16:creationId xmlns:a16="http://schemas.microsoft.com/office/drawing/2014/main" id="{2421B425-12E0-4870-9755-D655F82DD0DF}"/>
              </a:ext>
            </a:extLst>
          </p:cNvPr>
          <p:cNvGraphicFramePr>
            <a:graphicFrameLocks noGrp="1"/>
          </p:cNvGraphicFramePr>
          <p:nvPr>
            <p:extLst>
              <p:ext uri="{D42A27DB-BD31-4B8C-83A1-F6EECF244321}">
                <p14:modId xmlns:p14="http://schemas.microsoft.com/office/powerpoint/2010/main" val="305615088"/>
              </p:ext>
            </p:extLst>
          </p:nvPr>
        </p:nvGraphicFramePr>
        <p:xfrm>
          <a:off x="111420" y="930223"/>
          <a:ext cx="8921159" cy="1432560"/>
        </p:xfrm>
        <a:graphic>
          <a:graphicData uri="http://schemas.openxmlformats.org/drawingml/2006/table">
            <a:tbl>
              <a:tblPr firstRow="1" bandRow="1">
                <a:tableStyleId>{5C22544A-7EE6-4342-B048-85BDC9FD1C3A}</a:tableStyleId>
              </a:tblPr>
              <a:tblGrid>
                <a:gridCol w="1887604">
                  <a:extLst>
                    <a:ext uri="{9D8B030D-6E8A-4147-A177-3AD203B41FA5}">
                      <a16:colId xmlns:a16="http://schemas.microsoft.com/office/drawing/2014/main" val="2162668323"/>
                    </a:ext>
                  </a:extLst>
                </a:gridCol>
                <a:gridCol w="612443">
                  <a:extLst>
                    <a:ext uri="{9D8B030D-6E8A-4147-A177-3AD203B41FA5}">
                      <a16:colId xmlns:a16="http://schemas.microsoft.com/office/drawing/2014/main" val="3779861357"/>
                    </a:ext>
                  </a:extLst>
                </a:gridCol>
                <a:gridCol w="885862">
                  <a:extLst>
                    <a:ext uri="{9D8B030D-6E8A-4147-A177-3AD203B41FA5}">
                      <a16:colId xmlns:a16="http://schemas.microsoft.com/office/drawing/2014/main" val="2574131077"/>
                    </a:ext>
                  </a:extLst>
                </a:gridCol>
                <a:gridCol w="812388">
                  <a:extLst>
                    <a:ext uri="{9D8B030D-6E8A-4147-A177-3AD203B41FA5}">
                      <a16:colId xmlns:a16="http://schemas.microsoft.com/office/drawing/2014/main" val="1331661363"/>
                    </a:ext>
                  </a:extLst>
                </a:gridCol>
                <a:gridCol w="1225466">
                  <a:extLst>
                    <a:ext uri="{9D8B030D-6E8A-4147-A177-3AD203B41FA5}">
                      <a16:colId xmlns:a16="http://schemas.microsoft.com/office/drawing/2014/main" val="3255583653"/>
                    </a:ext>
                  </a:extLst>
                </a:gridCol>
                <a:gridCol w="1748697">
                  <a:extLst>
                    <a:ext uri="{9D8B030D-6E8A-4147-A177-3AD203B41FA5}">
                      <a16:colId xmlns:a16="http://schemas.microsoft.com/office/drawing/2014/main" val="1493277682"/>
                    </a:ext>
                  </a:extLst>
                </a:gridCol>
                <a:gridCol w="991389">
                  <a:extLst>
                    <a:ext uri="{9D8B030D-6E8A-4147-A177-3AD203B41FA5}">
                      <a16:colId xmlns:a16="http://schemas.microsoft.com/office/drawing/2014/main" val="2058559583"/>
                    </a:ext>
                  </a:extLst>
                </a:gridCol>
                <a:gridCol w="757310">
                  <a:extLst>
                    <a:ext uri="{9D8B030D-6E8A-4147-A177-3AD203B41FA5}">
                      <a16:colId xmlns:a16="http://schemas.microsoft.com/office/drawing/2014/main" val="1065136424"/>
                    </a:ext>
                  </a:extLst>
                </a:gridCol>
              </a:tblGrid>
              <a:tr h="364043">
                <a:tc>
                  <a:txBody>
                    <a:bodyPr/>
                    <a:lstStyle/>
                    <a:p>
                      <a:pPr algn="ctr"/>
                      <a:r>
                        <a:rPr lang="en-GB" sz="950"/>
                        <a:t>Description</a:t>
                      </a:r>
                    </a:p>
                  </a:txBody>
                  <a:tcPr/>
                </a:tc>
                <a:tc>
                  <a:txBody>
                    <a:bodyPr/>
                    <a:lstStyle/>
                    <a:p>
                      <a:pPr algn="ctr"/>
                      <a:r>
                        <a:rPr lang="en-GB" sz="950"/>
                        <a:t>XRN</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lt1"/>
                          </a:solidFill>
                          <a:latin typeface="+mn-lt"/>
                          <a:ea typeface="+mn-ea"/>
                          <a:cs typeface="+mn-cs"/>
                        </a:rPr>
                        <a:t>Priority</a:t>
                      </a:r>
                    </a:p>
                  </a:txBody>
                  <a:tcPr/>
                </a:tc>
                <a:extLst>
                  <a:ext uri="{0D108BD9-81ED-4DB2-BD59-A6C34878D82A}">
                    <a16:rowId xmlns:a16="http://schemas.microsoft.com/office/drawing/2014/main" val="135677372"/>
                  </a:ext>
                </a:extLst>
              </a:tr>
              <a:tr h="524640">
                <a:tc>
                  <a:txBody>
                    <a:bodyPr/>
                    <a:lstStyle/>
                    <a:p>
                      <a:pPr marL="0" algn="l" defTabSz="914400" rtl="0" eaLnBrk="1" latinLnBrk="0" hangingPunct="1"/>
                      <a:r>
                        <a:rPr lang="en-US" sz="950" kern="1200">
                          <a:solidFill>
                            <a:schemeClr val="dk1"/>
                          </a:solidFill>
                          <a:latin typeface="+mn-lt"/>
                          <a:ea typeface="+mn-ea"/>
                          <a:cs typeface="+mn-cs"/>
                        </a:rPr>
                        <a:t>Processing of CSS Switch Requests Received in ‘Time Period 5</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mn-lt"/>
                          <a:ea typeface="+mn-ea"/>
                          <a:cs typeface="+mn-cs"/>
                          <a:hlinkClick r:id="rId3"/>
                        </a:rPr>
                        <a:t>XRN 5535A</a:t>
                      </a:r>
                      <a:endParaRPr kumimoji="0" lang="en-GB" sz="95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a:solidFill>
                            <a:schemeClr val="tx1"/>
                          </a:solidFill>
                          <a:latin typeface="+mn-lt"/>
                          <a:ea typeface="+mn-ea"/>
                          <a:cs typeface="+mn-cs"/>
                        </a:rPr>
                        <a:t>Progression of BER / Design Change Pack</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High</a:t>
                      </a:r>
                    </a:p>
                  </a:txBody>
                  <a:tcPr>
                    <a:solidFill>
                      <a:schemeClr val="accent1">
                        <a:lumMod val="20000"/>
                        <a:lumOff val="80000"/>
                      </a:schemeClr>
                    </a:solidFill>
                  </a:tcPr>
                </a:tc>
                <a:extLst>
                  <a:ext uri="{0D108BD9-81ED-4DB2-BD59-A6C34878D82A}">
                    <a16:rowId xmlns:a16="http://schemas.microsoft.com/office/drawing/2014/main" val="4164702590"/>
                  </a:ext>
                </a:extLst>
              </a:tr>
              <a:tr h="524640">
                <a:tc>
                  <a:txBody>
                    <a:bodyPr/>
                    <a:lstStyle/>
                    <a:p>
                      <a:pPr marL="0" algn="l" defTabSz="914400" rtl="0" eaLnBrk="1" latinLnBrk="0" hangingPunct="1"/>
                      <a:r>
                        <a:rPr lang="en-US" sz="950" kern="1200" dirty="0">
                          <a:solidFill>
                            <a:schemeClr val="dk1"/>
                          </a:solidFill>
                          <a:latin typeface="+mn-lt"/>
                          <a:ea typeface="+mn-ea"/>
                          <a:cs typeface="+mn-cs"/>
                        </a:rPr>
                        <a:t>Resolution of Address Interactions between DCC and CDSP</a:t>
                      </a:r>
                      <a:endParaRPr lang="en-GB" sz="95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mn-lt"/>
                          <a:ea typeface="+mn-ea"/>
                          <a:cs typeface="+mn-cs"/>
                          <a:hlinkClick r:id="rId4"/>
                        </a:rPr>
                        <a:t>XRN 5546</a:t>
                      </a:r>
                      <a:endParaRPr kumimoji="0" lang="en-GB" sz="95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accent1">
                        <a:lumMod val="20000"/>
                        <a:lumOff val="80000"/>
                      </a:schemeClr>
                    </a:solidFill>
                  </a:tcPr>
                </a:tc>
                <a:tc>
                  <a:txBody>
                    <a:bodyPr/>
                    <a:lstStyle/>
                    <a:p>
                      <a:r>
                        <a:rPr lang="en-US" sz="950" b="0" kern="1200" dirty="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dirty="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dirty="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dirty="0">
                          <a:solidFill>
                            <a:schemeClr val="dk1"/>
                          </a:solidFill>
                          <a:latin typeface="+mn-lt"/>
                          <a:ea typeface="+mn-ea"/>
                          <a:cs typeface="+mn-cs"/>
                        </a:rPr>
                        <a:t>Regular conversations with DCC as work is ongoing </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dirty="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dirty="0">
                          <a:ln>
                            <a:noFill/>
                          </a:ln>
                          <a:solidFill>
                            <a:schemeClr val="tx1"/>
                          </a:solidFill>
                          <a:effectLst/>
                          <a:uLnTx/>
                          <a:uFillTx/>
                          <a:latin typeface="+mn-lt"/>
                          <a:ea typeface="+mn-ea"/>
                          <a:cs typeface="+mn-cs"/>
                        </a:rPr>
                        <a:t>Medium</a:t>
                      </a:r>
                    </a:p>
                  </a:txBody>
                  <a:tcPr>
                    <a:solidFill>
                      <a:schemeClr val="accent1">
                        <a:lumMod val="20000"/>
                        <a:lumOff val="80000"/>
                      </a:schemeClr>
                    </a:solidFill>
                  </a:tcPr>
                </a:tc>
                <a:extLst>
                  <a:ext uri="{0D108BD9-81ED-4DB2-BD59-A6C34878D82A}">
                    <a16:rowId xmlns:a16="http://schemas.microsoft.com/office/drawing/2014/main" val="3792875445"/>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8250" y="4331597"/>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71271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0"/>
            <a:ext cx="7187978" cy="616355"/>
          </a:xfrm>
        </p:spPr>
        <p:txBody>
          <a:bodyPr>
            <a:normAutofit/>
          </a:bodyPr>
          <a:lstStyle/>
          <a:p>
            <a:r>
              <a:rPr lang="en-GB" sz="2000"/>
              <a:t>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3934106485"/>
              </p:ext>
            </p:extLst>
          </p:nvPr>
        </p:nvGraphicFramePr>
        <p:xfrm>
          <a:off x="230522" y="468707"/>
          <a:ext cx="8652222" cy="4335780"/>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15172">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15223">
                <a:tc>
                  <a:txBody>
                    <a:bodyPr/>
                    <a:lstStyle/>
                    <a:p>
                      <a:r>
                        <a:rPr lang="en-GB" sz="900" kern="1200">
                          <a:solidFill>
                            <a:schemeClr val="dk1"/>
                          </a:solidFill>
                          <a:latin typeface="+mn-lt"/>
                          <a:ea typeface="+mn-ea"/>
                          <a:cs typeface="+mn-cs"/>
                          <a:hlinkClick r:id="rId3"/>
                        </a:rPr>
                        <a:t>R0049</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Intellectual Property Rights and Services Data Main Body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813766753"/>
                  </a:ext>
                </a:extLst>
              </a:tr>
              <a:tr h="199622">
                <a:tc>
                  <a:txBody>
                    <a:bodyPr/>
                    <a:lstStyle/>
                    <a:p>
                      <a:r>
                        <a:rPr lang="en-GB" sz="900" kern="1200">
                          <a:solidFill>
                            <a:schemeClr val="dk1"/>
                          </a:solidFill>
                          <a:latin typeface="+mn-lt"/>
                          <a:ea typeface="+mn-ea"/>
                          <a:cs typeface="+mn-cs"/>
                          <a:hlinkClick r:id="rId4"/>
                        </a:rPr>
                        <a:t>R0051</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Switch Request Objections (Change of Occupier)</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718757512"/>
                  </a:ext>
                </a:extLst>
              </a:tr>
              <a:tr h="209794">
                <a:tc>
                  <a:txBody>
                    <a:bodyPr/>
                    <a:lstStyle/>
                    <a:p>
                      <a:r>
                        <a:rPr lang="en-GB" sz="900" kern="1200">
                          <a:solidFill>
                            <a:schemeClr val="dk1"/>
                          </a:solidFill>
                          <a:latin typeface="+mn-lt"/>
                          <a:ea typeface="+mn-ea"/>
                          <a:cs typeface="+mn-cs"/>
                          <a:hlinkClick r:id="rId5"/>
                        </a:rPr>
                        <a:t>R0056</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latin typeface="+mn-lt"/>
                        </a:rPr>
                        <a:t>EES/GES additional service request for Housing Ass</a:t>
                      </a:r>
                      <a:r>
                        <a:rPr lang="en-GB" sz="900">
                          <a:solidFill>
                            <a:schemeClr val="tx1"/>
                          </a:solidFill>
                          <a:latin typeface="+mn-lt"/>
                        </a:rPr>
                        <a:t>ociations</a:t>
                      </a:r>
                      <a:r>
                        <a:rPr lang="en-GB" sz="900">
                          <a:latin typeface="+mn-lt"/>
                        </a:rPr>
                        <a:t>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99371416"/>
                  </a:ext>
                </a:extLst>
              </a:tr>
              <a:tr h="223926">
                <a:tc>
                  <a:txBody>
                    <a:bodyPr/>
                    <a:lstStyle/>
                    <a:p>
                      <a:r>
                        <a:rPr lang="en-GB" sz="900">
                          <a:latin typeface="+mn-lt"/>
                          <a:hlinkClick r:id="rId6"/>
                        </a:rPr>
                        <a:t>R0059</a:t>
                      </a:r>
                      <a:endParaRPr lang="en-GB" sz="900">
                        <a:latin typeface="+mn-lt"/>
                      </a:endParaRPr>
                    </a:p>
                  </a:txBody>
                  <a:tcPr/>
                </a:tc>
                <a:tc>
                  <a:txBody>
                    <a:bodyPr/>
                    <a:lstStyle/>
                    <a:p>
                      <a:r>
                        <a:rPr lang="en-GB" sz="900" b="0" i="0">
                          <a:solidFill>
                            <a:srgbClr val="272833"/>
                          </a:solidFill>
                          <a:effectLst/>
                          <a:latin typeface="+mn-lt"/>
                        </a:rPr>
                        <a:t>Maintenance of Qualification Schedule Change</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922997412"/>
                  </a:ext>
                </a:extLst>
              </a:tr>
              <a:tr h="224444">
                <a:tc>
                  <a:txBody>
                    <a:bodyPr/>
                    <a:lstStyle/>
                    <a:p>
                      <a:r>
                        <a:rPr lang="en-GB" sz="900">
                          <a:latin typeface="+mn-lt"/>
                          <a:hlinkClick r:id="rId7"/>
                        </a:rPr>
                        <a:t>R0068</a:t>
                      </a:r>
                      <a:endParaRPr lang="en-GB" sz="900">
                        <a:latin typeface="+mn-lt"/>
                      </a:endParaRPr>
                    </a:p>
                  </a:txBody>
                  <a:tcPr/>
                </a:tc>
                <a:tc>
                  <a:txBody>
                    <a:bodyPr/>
                    <a:lstStyle/>
                    <a:p>
                      <a:r>
                        <a:rPr lang="en-GB" sz="900" b="0" i="0">
                          <a:solidFill>
                            <a:srgbClr val="272833"/>
                          </a:solidFill>
                          <a:effectLst/>
                          <a:latin typeface="+mn-lt"/>
                        </a:rPr>
                        <a:t>REC Data Protection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549377029"/>
                  </a:ext>
                </a:extLst>
              </a:tr>
              <a:tr h="224444">
                <a:tc>
                  <a:txBody>
                    <a:bodyPr/>
                    <a:lstStyle/>
                    <a:p>
                      <a:r>
                        <a:rPr lang="en-GB" sz="900">
                          <a:latin typeface="+mn-lt"/>
                          <a:hlinkClick r:id="rId8" tooltip="R0069"/>
                        </a:rPr>
                        <a:t>R0069</a:t>
                      </a:r>
                      <a:endParaRPr lang="en-GB" sz="900">
                        <a:latin typeface="+mn-lt"/>
                      </a:endParaRPr>
                    </a:p>
                  </a:txBody>
                  <a:tcPr/>
                </a:tc>
                <a:tc>
                  <a:txBody>
                    <a:bodyPr/>
                    <a:lstStyle/>
                    <a:p>
                      <a:r>
                        <a:rPr lang="en-GB" sz="900" b="0" i="0" kern="1200">
                          <a:solidFill>
                            <a:schemeClr val="dk1"/>
                          </a:solidFill>
                          <a:effectLst/>
                          <a:latin typeface="+mn-lt"/>
                          <a:ea typeface="+mn-ea"/>
                          <a:cs typeface="+mn-cs"/>
                        </a:rPr>
                        <a:t>Amendments to Sample Access Agreement</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673555656"/>
                  </a:ext>
                </a:extLst>
              </a:tr>
              <a:tr h="215048">
                <a:tc>
                  <a:txBody>
                    <a:bodyPr/>
                    <a:lstStyle/>
                    <a:p>
                      <a:r>
                        <a:rPr lang="en-GB" sz="900" kern="1200">
                          <a:solidFill>
                            <a:schemeClr val="dk1"/>
                          </a:solidFill>
                          <a:latin typeface="+mn-lt"/>
                          <a:ea typeface="+mn-ea"/>
                          <a:cs typeface="+mn-cs"/>
                          <a:hlinkClick r:id="rId9"/>
                        </a:rPr>
                        <a:t>R0071</a:t>
                      </a:r>
                      <a:endParaRPr lang="en-GB" sz="900" kern="1200">
                        <a:solidFill>
                          <a:schemeClr val="dk1"/>
                        </a:solidFill>
                        <a:latin typeface="+mn-lt"/>
                        <a:ea typeface="+mn-ea"/>
                        <a:cs typeface="+mn-cs"/>
                      </a:endParaRPr>
                    </a:p>
                  </a:txBody>
                  <a:tcPr/>
                </a:tc>
                <a:tc>
                  <a:txBody>
                    <a:bodyPr/>
                    <a:lstStyle/>
                    <a:p>
                      <a:r>
                        <a:rPr lang="en-GB" sz="90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237897611"/>
                  </a:ext>
                </a:extLst>
              </a:tr>
              <a:tr h="220683">
                <a:tc>
                  <a:txBody>
                    <a:bodyPr/>
                    <a:lstStyle/>
                    <a:p>
                      <a:r>
                        <a:rPr lang="en-GB" sz="900">
                          <a:latin typeface="+mn-lt"/>
                          <a:hlinkClick r:id="rId10"/>
                        </a:rPr>
                        <a:t>R0073</a:t>
                      </a:r>
                      <a:endParaRPr lang="en-GB" sz="900">
                        <a:latin typeface="+mn-lt"/>
                      </a:endParaRPr>
                    </a:p>
                  </a:txBody>
                  <a:tcPr/>
                </a:tc>
                <a:tc>
                  <a:txBody>
                    <a:bodyPr/>
                    <a:lstStyle/>
                    <a:p>
                      <a:r>
                        <a:rPr lang="en-GB" sz="900" b="0" i="0" kern="1200">
                          <a:solidFill>
                            <a:schemeClr val="dk1"/>
                          </a:solidFill>
                          <a:effectLst/>
                          <a:latin typeface="+mn-lt"/>
                          <a:ea typeface="+mn-ea"/>
                          <a:cs typeface="+mn-cs"/>
                        </a:rPr>
                        <a:t>Introduction of a Housekeeping Change Proposal Process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396945176"/>
                  </a:ext>
                </a:extLst>
              </a:tr>
              <a:tr h="198830">
                <a:tc>
                  <a:txBody>
                    <a:bodyPr/>
                    <a:lstStyle/>
                    <a:p>
                      <a:r>
                        <a:rPr lang="en-GB" sz="900">
                          <a:latin typeface="+mn-lt"/>
                          <a:hlinkClick r:id="rId11"/>
                        </a:rPr>
                        <a:t>R0075</a:t>
                      </a:r>
                      <a:endParaRPr lang="en-GB" sz="900">
                        <a:latin typeface="+mn-lt"/>
                      </a:endParaRPr>
                    </a:p>
                  </a:txBody>
                  <a:tcPr/>
                </a:tc>
                <a:tc>
                  <a:txBody>
                    <a:bodyPr/>
                    <a:lstStyle/>
                    <a:p>
                      <a:r>
                        <a:rPr lang="en-GB" sz="900" kern="120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708934"/>
                  </a:ext>
                </a:extLst>
              </a:tr>
              <a:tr h="216131">
                <a:tc>
                  <a:txBody>
                    <a:bodyPr/>
                    <a:lstStyle/>
                    <a:p>
                      <a:r>
                        <a:rPr lang="en-GB" sz="900">
                          <a:latin typeface="+mn-lt"/>
                          <a:hlinkClick r:id="rId12"/>
                        </a:rPr>
                        <a:t>R0080</a:t>
                      </a:r>
                      <a:endParaRPr lang="en-GB" sz="900">
                        <a:latin typeface="+mn-lt"/>
                      </a:endParaRPr>
                    </a:p>
                  </a:txBody>
                  <a:tcPr/>
                </a:tc>
                <a:tc>
                  <a:txBody>
                    <a:bodyPr/>
                    <a:lstStyle/>
                    <a:p>
                      <a:r>
                        <a:rPr lang="en-GB" sz="900" kern="1200">
                          <a:solidFill>
                            <a:schemeClr val="dk1"/>
                          </a:solidFill>
                          <a:latin typeface="+mn-lt"/>
                          <a:ea typeface="+mn-ea"/>
                          <a:cs typeface="+mn-cs"/>
                        </a:rPr>
                        <a:t>I</a:t>
                      </a:r>
                      <a:r>
                        <a:rPr lang="en-US" sz="900" kern="1200">
                          <a:solidFill>
                            <a:schemeClr val="dk1"/>
                          </a:solidFill>
                          <a:latin typeface="+mn-lt"/>
                          <a:ea typeface="+mn-ea"/>
                          <a:cs typeface="+mn-cs"/>
                        </a:rPr>
                        <a:t>mprovements to "Failed to deliver" CSS messages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22000444"/>
                  </a:ext>
                </a:extLst>
              </a:tr>
              <a:tr h="215013">
                <a:tc>
                  <a:txBody>
                    <a:bodyPr/>
                    <a:lstStyle/>
                    <a:p>
                      <a:r>
                        <a:rPr lang="en-GB" sz="900">
                          <a:latin typeface="+mn-lt"/>
                          <a:hlinkClick r:id="rId13"/>
                        </a:rPr>
                        <a:t>R0081</a:t>
                      </a:r>
                      <a:endParaRPr lang="en-GB" sz="900">
                        <a:latin typeface="+mn-lt"/>
                      </a:endParaRPr>
                    </a:p>
                  </a:txBody>
                  <a:tcPr/>
                </a:tc>
                <a:tc>
                  <a:txBody>
                    <a:bodyPr/>
                    <a:lstStyle/>
                    <a:p>
                      <a:r>
                        <a:rPr lang="en-GB" sz="900" kern="120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606947876"/>
                  </a:ext>
                </a:extLst>
              </a:tr>
              <a:tr h="168351">
                <a:tc>
                  <a:txBody>
                    <a:bodyPr/>
                    <a:lstStyle/>
                    <a:p>
                      <a:r>
                        <a:rPr lang="en-GB" sz="900">
                          <a:latin typeface="+mn-lt"/>
                          <a:hlinkClick r:id="rId14"/>
                        </a:rPr>
                        <a:t>R0082</a:t>
                      </a:r>
                      <a:endParaRPr lang="en-GB" sz="900">
                        <a:latin typeface="+mn-lt"/>
                      </a:endParaRPr>
                    </a:p>
                  </a:txBody>
                  <a:tcPr/>
                </a:tc>
                <a:tc>
                  <a:txBody>
                    <a:bodyPr/>
                    <a:lstStyle/>
                    <a:p>
                      <a:r>
                        <a:rPr lang="en-US" sz="900" kern="1200">
                          <a:solidFill>
                            <a:schemeClr val="dk1"/>
                          </a:solidFill>
                          <a:latin typeface="+mn-lt"/>
                          <a:ea typeface="+mn-ea"/>
                          <a:cs typeface="+mn-cs"/>
                        </a:rPr>
                        <a:t>Formalising the Submission of PPMIP Unallocated Transaction Report (UTR) Files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99890261"/>
                  </a:ext>
                </a:extLst>
              </a:tr>
              <a:tr h="193893">
                <a:tc>
                  <a:txBody>
                    <a:bodyPr/>
                    <a:lstStyle/>
                    <a:p>
                      <a:r>
                        <a:rPr lang="en-GB" sz="900">
                          <a:latin typeface="+mn-lt"/>
                          <a:hlinkClick r:id="rId15"/>
                        </a:rPr>
                        <a:t>R0084</a:t>
                      </a:r>
                      <a:endParaRPr lang="en-GB" sz="900">
                        <a:latin typeface="+mn-lt"/>
                      </a:endParaRPr>
                    </a:p>
                  </a:txBody>
                  <a:tcPr/>
                </a:tc>
                <a:tc>
                  <a:txBody>
                    <a:bodyPr/>
                    <a:lstStyle/>
                    <a:p>
                      <a:r>
                        <a:rPr lang="en-US" sz="900" kern="1200">
                          <a:solidFill>
                            <a:schemeClr val="dk1"/>
                          </a:solidFill>
                          <a:latin typeface="+mn-lt"/>
                          <a:ea typeface="+mn-ea"/>
                          <a:cs typeface="+mn-cs"/>
                        </a:rPr>
                        <a:t>Housekeeping changes to the approved legal text for R0047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542806816"/>
                  </a:ext>
                </a:extLst>
              </a:tr>
              <a:tr h="193893">
                <a:tc>
                  <a:txBody>
                    <a:bodyPr/>
                    <a:lstStyle/>
                    <a:p>
                      <a:r>
                        <a:rPr lang="en-GB" sz="900">
                          <a:latin typeface="+mn-lt"/>
                          <a:hlinkClick r:id="rId16"/>
                        </a:rPr>
                        <a:t>R0085</a:t>
                      </a:r>
                      <a:endParaRPr lang="en-GB" sz="900">
                        <a:latin typeface="+mn-lt"/>
                      </a:endParaRPr>
                    </a:p>
                  </a:txBody>
                  <a:tcPr/>
                </a:tc>
                <a:tc>
                  <a:txBody>
                    <a:bodyPr/>
                    <a:lstStyle/>
                    <a:p>
                      <a:r>
                        <a:rPr lang="en-US" sz="900" kern="1200">
                          <a:solidFill>
                            <a:schemeClr val="dk1"/>
                          </a:solidFill>
                          <a:latin typeface="+mn-lt"/>
                          <a:ea typeface="+mn-ea"/>
                          <a:cs typeface="+mn-cs"/>
                        </a:rPr>
                        <a:t>Switching Programme Designation of the Steady State Commencement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271573250"/>
                  </a:ext>
                </a:extLst>
              </a:tr>
              <a:tr h="193893">
                <a:tc>
                  <a:txBody>
                    <a:bodyPr/>
                    <a:lstStyle/>
                    <a:p>
                      <a:r>
                        <a:rPr lang="en-GB" sz="900">
                          <a:latin typeface="+mn-lt"/>
                          <a:hlinkClick r:id="rId17"/>
                        </a:rPr>
                        <a:t>R0087</a:t>
                      </a:r>
                      <a:endParaRPr lang="en-GB" sz="900">
                        <a:latin typeface="+mn-lt"/>
                      </a:endParaRPr>
                    </a:p>
                  </a:txBody>
                  <a:tcPr/>
                </a:tc>
                <a:tc>
                  <a:txBody>
                    <a:bodyPr/>
                    <a:lstStyle/>
                    <a:p>
                      <a:r>
                        <a:rPr lang="en-US" sz="900" kern="1200">
                          <a:solidFill>
                            <a:schemeClr val="dk1"/>
                          </a:solidFill>
                          <a:latin typeface="+mn-lt"/>
                          <a:ea typeface="+mn-ea"/>
                          <a:cs typeface="+mn-cs"/>
                        </a:rPr>
                        <a:t>MAP GES data access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512105105"/>
                  </a:ext>
                </a:extLst>
              </a:tr>
              <a:tr h="193893">
                <a:tc>
                  <a:txBody>
                    <a:bodyPr/>
                    <a:lstStyle/>
                    <a:p>
                      <a:r>
                        <a:rPr lang="en-GB" sz="900">
                          <a:latin typeface="+mn-lt"/>
                          <a:hlinkClick r:id="rId18"/>
                        </a:rPr>
                        <a:t>R0089</a:t>
                      </a:r>
                      <a:endParaRPr lang="en-GB" sz="900">
                        <a:latin typeface="+mn-lt"/>
                      </a:endParaRPr>
                    </a:p>
                  </a:txBody>
                  <a:tcPr/>
                </a:tc>
                <a:tc>
                  <a:txBody>
                    <a:bodyPr/>
                    <a:lstStyle/>
                    <a:p>
                      <a:r>
                        <a:rPr lang="en-US" sz="900" kern="1200">
                          <a:solidFill>
                            <a:schemeClr val="dk1"/>
                          </a:solidFill>
                          <a:latin typeface="+mn-lt"/>
                          <a:ea typeface="+mn-ea"/>
                          <a:cs typeface="+mn-cs"/>
                        </a:rPr>
                        <a:t>Removal of Pre-COVID AQ Value from Data Access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883865010"/>
                  </a:ext>
                </a:extLst>
              </a:tr>
              <a:tr h="193893">
                <a:tc>
                  <a:txBody>
                    <a:bodyPr/>
                    <a:lstStyle/>
                    <a:p>
                      <a:r>
                        <a:rPr lang="en-GB" sz="900">
                          <a:latin typeface="+mn-lt"/>
                          <a:hlinkClick r:id="rId19"/>
                        </a:rPr>
                        <a:t>R0090</a:t>
                      </a:r>
                      <a:endParaRPr lang="en-GB" sz="900">
                        <a:latin typeface="+mn-lt"/>
                      </a:endParaRPr>
                    </a:p>
                  </a:txBody>
                  <a:tcPr/>
                </a:tc>
                <a:tc>
                  <a:txBody>
                    <a:bodyPr/>
                    <a:lstStyle/>
                    <a:p>
                      <a:r>
                        <a:rPr lang="en-US" sz="900" kern="1200">
                          <a:solidFill>
                            <a:schemeClr val="dk1"/>
                          </a:solidFill>
                          <a:latin typeface="+mn-lt"/>
                          <a:ea typeface="+mn-ea"/>
                          <a:cs typeface="+mn-cs"/>
                        </a:rPr>
                        <a:t>Alignment of Data Specification with Pre-REC Rules and Consequential Impacts on R0011 Legal Text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62321553"/>
                  </a:ext>
                </a:extLst>
              </a:tr>
              <a:tr h="193893">
                <a:tc>
                  <a:txBody>
                    <a:bodyPr/>
                    <a:lstStyle/>
                    <a:p>
                      <a:r>
                        <a:rPr lang="en-GB" sz="900">
                          <a:latin typeface="+mn-lt"/>
                          <a:hlinkClick r:id="rId20"/>
                        </a:rPr>
                        <a:t>R0091</a:t>
                      </a:r>
                      <a:endParaRPr lang="en-GB" sz="900">
                        <a:latin typeface="+mn-lt"/>
                      </a:endParaRPr>
                    </a:p>
                  </a:txBody>
                  <a:tcPr/>
                </a:tc>
                <a:tc>
                  <a:txBody>
                    <a:bodyPr/>
                    <a:lstStyle/>
                    <a:p>
                      <a:r>
                        <a:rPr lang="en-US" sz="900" kern="1200">
                          <a:solidFill>
                            <a:schemeClr val="dk1"/>
                          </a:solidFill>
                          <a:latin typeface="+mn-lt"/>
                          <a:ea typeface="+mn-ea"/>
                          <a:cs typeface="+mn-cs"/>
                        </a:rPr>
                        <a:t>Clarifications to the Theft Detection Incentive Schemes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46607123"/>
                  </a:ext>
                </a:extLst>
              </a:tr>
            </a:tbl>
          </a:graphicData>
        </a:graphic>
      </p:graphicFrame>
    </p:spTree>
    <p:extLst>
      <p:ext uri="{BB962C8B-B14F-4D97-AF65-F5344CB8AC3E}">
        <p14:creationId xmlns:p14="http://schemas.microsoft.com/office/powerpoint/2010/main" val="43633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Missing Messages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205 Missing Messages (as at 2</a:t>
            </a:r>
            <a:r>
              <a:rPr lang="en-GB" sz="1800" baseline="30000" dirty="0"/>
              <a:t>nd</a:t>
            </a:r>
            <a:r>
              <a:rPr lang="en-GB" sz="1800" dirty="0"/>
              <a:t> February) – Last message 27</a:t>
            </a:r>
            <a:r>
              <a:rPr lang="en-GB" sz="1800" baseline="30000" dirty="0"/>
              <a:t>th</a:t>
            </a:r>
            <a:r>
              <a:rPr lang="en-GB" sz="1800" dirty="0"/>
              <a:t> January 2023</a:t>
            </a:r>
          </a:p>
          <a:p>
            <a:pPr lvl="1"/>
            <a:r>
              <a:rPr lang="en-GB" sz="1600" dirty="0"/>
              <a:t>3 messages of 5 in January were missed Cancellations – so will not require Registration in UKL</a:t>
            </a:r>
          </a:p>
          <a:p>
            <a:endParaRPr lang="en-GB" sz="1800" dirty="0"/>
          </a:p>
          <a:p>
            <a:r>
              <a:rPr lang="en-GB" sz="1800" dirty="0"/>
              <a:t>Highlighted </a:t>
            </a:r>
            <a:r>
              <a:rPr lang="en-GB" sz="1800" dirty="0" err="1"/>
              <a:t>CoMC</a:t>
            </a:r>
            <a:r>
              <a:rPr lang="en-GB" sz="1800" dirty="0"/>
              <a:t> escalation to RECCo, they have escalated to DCC</a:t>
            </a:r>
          </a:p>
          <a:p>
            <a:endParaRPr lang="en-GB" sz="1800" dirty="0"/>
          </a:p>
          <a:p>
            <a:r>
              <a:rPr lang="en-GB" sz="1800" dirty="0"/>
              <a:t>Secure Active Notification proxy reconciliation for Missing Messages identified by Xoserve expected w/c 6</a:t>
            </a:r>
            <a:r>
              <a:rPr lang="en-GB" sz="1800" baseline="30000" dirty="0"/>
              <a:t>th</a:t>
            </a:r>
            <a:r>
              <a:rPr lang="en-GB" sz="1800" dirty="0"/>
              <a:t> February 2023</a:t>
            </a:r>
          </a:p>
          <a:p>
            <a:pPr lvl="1"/>
            <a:r>
              <a:rPr lang="en-GB" sz="1800" dirty="0"/>
              <a:t>Further reconciliation with Switching Operator of messages not identified by Xoserve</a:t>
            </a:r>
          </a:p>
          <a:p>
            <a:pPr lvl="1"/>
            <a:endParaRPr lang="en-GB" sz="18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194933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Code Challenges – Missing Messages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92500" lnSpcReduction="20000"/>
          </a:bodyPr>
          <a:lstStyle/>
          <a:p>
            <a:r>
              <a:rPr lang="en-GB" sz="1800" dirty="0"/>
              <a:t>Proposing to try and get the Registrations into UK Link as soon as possible</a:t>
            </a:r>
          </a:p>
          <a:p>
            <a:pPr lvl="1"/>
            <a:r>
              <a:rPr lang="en-GB" sz="1400" dirty="0"/>
              <a:t>Phase 1 – suggestion to allow ‘Secured Active Notification’ proxy was confirmed at UNCC in November</a:t>
            </a:r>
          </a:p>
          <a:p>
            <a:pPr lvl="1"/>
            <a:r>
              <a:rPr lang="en-GB" sz="1400" dirty="0"/>
              <a:t>Awaiting DCC to produce proxy Notification</a:t>
            </a:r>
          </a:p>
          <a:p>
            <a:pPr lvl="1"/>
            <a:r>
              <a:rPr lang="en-GB" sz="1400" dirty="0"/>
              <a:t>Don’t expect a Code Mod to be required for this</a:t>
            </a:r>
          </a:p>
          <a:p>
            <a:pPr lvl="1"/>
            <a:r>
              <a:rPr lang="en-GB" sz="1400" dirty="0"/>
              <a:t>No planned changes to UK Link Communications</a:t>
            </a:r>
          </a:p>
          <a:p>
            <a:pPr lvl="1"/>
            <a:endParaRPr lang="en-GB" sz="1200" dirty="0"/>
          </a:p>
          <a:p>
            <a:r>
              <a:rPr lang="en-GB" sz="1800" dirty="0"/>
              <a:t>February Progress Update:</a:t>
            </a:r>
          </a:p>
          <a:p>
            <a:pPr lvl="1"/>
            <a:r>
              <a:rPr lang="en-GB" sz="1600" dirty="0"/>
              <a:t>Secure Active Notification proxy reconciliation for Missing Messages identified by Xoserve expected w/c 6</a:t>
            </a:r>
            <a:r>
              <a:rPr lang="en-GB" sz="1600" baseline="30000" dirty="0"/>
              <a:t>th</a:t>
            </a:r>
            <a:r>
              <a:rPr lang="en-GB" sz="1600" dirty="0"/>
              <a:t> February 2023</a:t>
            </a:r>
          </a:p>
          <a:p>
            <a:pPr lvl="2"/>
            <a:r>
              <a:rPr lang="en-GB" sz="1400" dirty="0"/>
              <a:t>Change pack 5535 part A that details the approach to these Registrations (and documents what has been discussed at </a:t>
            </a:r>
            <a:r>
              <a:rPr lang="en-GB" sz="1400" dirty="0" err="1"/>
              <a:t>CoMC</a:t>
            </a:r>
            <a:r>
              <a:rPr lang="en-GB" sz="1400" dirty="0"/>
              <a:t> / </a:t>
            </a:r>
            <a:r>
              <a:rPr lang="en-GB" sz="1400" dirty="0" err="1"/>
              <a:t>ChMC</a:t>
            </a:r>
            <a:r>
              <a:rPr lang="en-GB" sz="1400" dirty="0"/>
              <a:t> / DSG / Distribution WG / etc) will be issued 13</a:t>
            </a:r>
            <a:r>
              <a:rPr lang="en-GB" sz="1400" baseline="30000" dirty="0"/>
              <a:t>th</a:t>
            </a:r>
            <a:r>
              <a:rPr lang="en-GB" sz="1400" dirty="0"/>
              <a:t> February 2023</a:t>
            </a:r>
          </a:p>
          <a:p>
            <a:pPr lvl="3"/>
            <a:r>
              <a:rPr lang="en-GB" sz="1200" dirty="0"/>
              <a:t>Prospective Registration for Switches</a:t>
            </a:r>
          </a:p>
          <a:p>
            <a:pPr lvl="3"/>
            <a:r>
              <a:rPr lang="en-GB" sz="1200" dirty="0"/>
              <a:t>Recommendation to resend BRN by the Proposing User (at least for backlog)</a:t>
            </a:r>
          </a:p>
          <a:p>
            <a:pPr lvl="2"/>
            <a:endParaRPr lang="en-GB" sz="1400" dirty="0"/>
          </a:p>
          <a:p>
            <a:pPr lvl="2"/>
            <a:r>
              <a:rPr lang="en-GB" sz="1400" dirty="0"/>
              <a:t>Proposing to write to all impacted parties to initiate the Registration in line with the Detail Design Change Pack in advance of approval at </a:t>
            </a:r>
            <a:r>
              <a:rPr lang="en-GB" sz="1400" dirty="0" err="1"/>
              <a:t>ChMC</a:t>
            </a:r>
            <a:endParaRPr lang="en-GB" sz="1400" dirty="0"/>
          </a:p>
          <a:p>
            <a:endParaRPr lang="en-GB" sz="16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52960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Code Challenges – Missing Messages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600" dirty="0"/>
              <a:t>Challenges – Phase 2:</a:t>
            </a:r>
          </a:p>
          <a:p>
            <a:pPr lvl="1"/>
            <a:r>
              <a:rPr lang="en-GB" sz="1400" dirty="0"/>
              <a:t>Creation of Estimated Meter Read on CSS Registration Effective Date</a:t>
            </a:r>
          </a:p>
          <a:p>
            <a:pPr lvl="1"/>
            <a:r>
              <a:rPr lang="en-GB" sz="1400" dirty="0"/>
              <a:t>Invoicing period</a:t>
            </a:r>
          </a:p>
          <a:p>
            <a:pPr lvl="1"/>
            <a:r>
              <a:rPr lang="en-GB" sz="1400" dirty="0"/>
              <a:t>Use of R0067 Refresh functionality to act as prompt for Manual creation of Secured Active Notification by CDSP</a:t>
            </a:r>
          </a:p>
          <a:p>
            <a:pPr marL="457200" lvl="1" indent="0">
              <a:buNone/>
            </a:pPr>
            <a:endParaRPr lang="en-GB" sz="1200" dirty="0"/>
          </a:p>
          <a:p>
            <a:r>
              <a:rPr lang="en-GB" sz="1800" dirty="0"/>
              <a:t>February Progress Update:</a:t>
            </a:r>
          </a:p>
          <a:p>
            <a:pPr lvl="1"/>
            <a:r>
              <a:rPr lang="en-GB" sz="1600" dirty="0"/>
              <a:t>Draft Mod issued to JO – hope that this will be presented to January Panel</a:t>
            </a:r>
          </a:p>
          <a:p>
            <a:pPr lvl="2"/>
            <a:r>
              <a:rPr lang="en-GB" sz="1400" dirty="0"/>
              <a:t>Considers the above points</a:t>
            </a:r>
          </a:p>
          <a:p>
            <a:pPr lvl="2"/>
            <a:r>
              <a:rPr lang="en-GB" sz="1400" dirty="0"/>
              <a:t>Also looking at whether a materiality test would be beneficial to parties</a:t>
            </a:r>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121759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833158"/>
            <a:ext cx="8229600" cy="4013161"/>
          </a:xfrm>
        </p:spPr>
        <p:txBody>
          <a:bodyPr>
            <a:normAutofit fontScale="62500" lnSpcReduction="20000"/>
          </a:bodyPr>
          <a:lstStyle/>
          <a:p>
            <a:pPr marL="0" indent="0">
              <a:buNone/>
            </a:pPr>
            <a:r>
              <a:rPr lang="en-GB" sz="2000" b="1" dirty="0"/>
              <a:t>The following 8 slides have been included in this months </a:t>
            </a:r>
            <a:r>
              <a:rPr lang="en-GB" sz="2000" b="1"/>
              <a:t>CoMC</a:t>
            </a:r>
            <a:r>
              <a:rPr lang="en-GB" sz="2000" b="1" dirty="0"/>
              <a:t> pack to give you an overview of the ongoing REC Changes, we have broken these down into the following sections:</a:t>
            </a:r>
          </a:p>
          <a:p>
            <a:pPr marL="0" indent="0">
              <a:buNone/>
            </a:pPr>
            <a:endParaRPr lang="en-GB" sz="2000" b="1" dirty="0"/>
          </a:p>
          <a:p>
            <a:r>
              <a:rPr lang="en-GB" sz="2000" dirty="0"/>
              <a:t>In progress – we are currently progressing through the Change journey</a:t>
            </a:r>
          </a:p>
          <a:p>
            <a:r>
              <a:rPr lang="en-GB" sz="2000" dirty="0"/>
              <a:t>Under Prioritisation Review by REC Code Managers – due to CM workload/prioritisation</a:t>
            </a:r>
          </a:p>
          <a:p>
            <a:pPr marL="0" indent="0">
              <a:buNone/>
            </a:pPr>
            <a:endParaRPr lang="en-GB" sz="2000" dirty="0"/>
          </a:p>
          <a:p>
            <a:pPr marL="0" indent="0">
              <a:buNone/>
            </a:pPr>
            <a:r>
              <a:rPr lang="en-GB" sz="2000" dirty="0"/>
              <a:t>We have included a new slide this month on the Changes which will be coming into our space in the next few weeks. </a:t>
            </a:r>
          </a:p>
          <a:p>
            <a:pPr marL="0" indent="0">
              <a:buNone/>
            </a:pPr>
            <a:endParaRPr lang="en-GB" sz="2000" dirty="0"/>
          </a:p>
          <a:p>
            <a:pPr marL="0" indent="0">
              <a:buNone/>
            </a:pPr>
            <a:r>
              <a:rPr lang="en-GB" sz="2000" dirty="0"/>
              <a:t>We believe the changes will require CDSP action and therefore need to draw attention to this demand as it will require prioritisation over other DSC changes in our Change Backlog</a:t>
            </a:r>
          </a:p>
          <a:p>
            <a:pPr marL="0" indent="0">
              <a:buNone/>
            </a:pPr>
            <a:endParaRPr lang="en-GB" sz="2000" dirty="0"/>
          </a:p>
          <a:p>
            <a:pPr marL="0" indent="0">
              <a:buNone/>
            </a:pPr>
            <a:r>
              <a:rPr lang="en-GB" sz="2000" dirty="0"/>
              <a:t>As agreed last month, I have also included REC related Changes which do not have an associated R00 number but do have an XRN. </a:t>
            </a:r>
          </a:p>
          <a:p>
            <a:pPr marL="0" indent="0">
              <a:buNone/>
            </a:pPr>
            <a:endParaRPr lang="en-GB" sz="2000" dirty="0"/>
          </a:p>
          <a:p>
            <a:pPr marL="0" indent="0">
              <a:buNone/>
            </a:pPr>
            <a:r>
              <a:rPr lang="en-GB" sz="2000" b="1" dirty="0"/>
              <a:t>Note: We are currently undertaking a review of all REC Change and have began removing Changes which we have confirmed have no impact to Gas services. In the coming months, we will continue to monitor the Changes listed and add/remove from this pack as required. </a:t>
            </a:r>
          </a:p>
          <a:p>
            <a:pPr marL="0" indent="0">
              <a:buNone/>
            </a:pPr>
            <a:endParaRPr lang="en-GB" sz="2000" dirty="0"/>
          </a:p>
          <a:p>
            <a:pPr marL="0" indent="0">
              <a:buNone/>
            </a:pPr>
            <a:r>
              <a:rPr lang="en-GB" sz="2000" dirty="0"/>
              <a:t>Further information on the Changes can be found on the </a:t>
            </a:r>
            <a:r>
              <a:rPr lang="en-GB" sz="2000" dirty="0">
                <a:hlinkClick r:id="rId3"/>
              </a:rPr>
              <a:t>REC Portal</a:t>
            </a:r>
            <a:endParaRPr lang="en-GB" sz="2000" dirty="0"/>
          </a:p>
          <a:p>
            <a:endParaRPr lang="en-GB" sz="2000" dirty="0"/>
          </a:p>
        </p:txBody>
      </p:sp>
    </p:spTree>
    <p:extLst>
      <p:ext uri="{BB962C8B-B14F-4D97-AF65-F5344CB8AC3E}">
        <p14:creationId xmlns:p14="http://schemas.microsoft.com/office/powerpoint/2010/main" val="293162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a:xfrm>
            <a:off x="457200" y="81381"/>
            <a:ext cx="8229600" cy="637580"/>
          </a:xfrm>
        </p:spPr>
        <p:txBody>
          <a:bodyPr>
            <a:normAutofit/>
          </a:bodyPr>
          <a:lstStyle/>
          <a:p>
            <a:r>
              <a:rPr lang="en-GB" sz="2400"/>
              <a:t>Overview of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2682791898"/>
              </p:ext>
            </p:extLst>
          </p:nvPr>
        </p:nvGraphicFramePr>
        <p:xfrm>
          <a:off x="3403600" y="982530"/>
          <a:ext cx="5613653" cy="3906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41E992CA-2BDE-4DFD-82D1-5771A0E55B44}"/>
              </a:ext>
            </a:extLst>
          </p:cNvPr>
          <p:cNvGraphicFramePr/>
          <p:nvPr>
            <p:extLst>
              <p:ext uri="{D42A27DB-BD31-4B8C-83A1-F6EECF244321}">
                <p14:modId xmlns:p14="http://schemas.microsoft.com/office/powerpoint/2010/main" val="1343459508"/>
              </p:ext>
            </p:extLst>
          </p:nvPr>
        </p:nvGraphicFramePr>
        <p:xfrm>
          <a:off x="-641983" y="980273"/>
          <a:ext cx="4664150" cy="35555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EE43A57-D497-41DF-A109-AA9F5AF0CB81}"/>
              </a:ext>
            </a:extLst>
          </p:cNvPr>
          <p:cNvSpPr txBox="1"/>
          <p:nvPr/>
        </p:nvSpPr>
        <p:spPr>
          <a:xfrm>
            <a:off x="5431572" y="1092972"/>
            <a:ext cx="2354075" cy="369332"/>
          </a:xfrm>
          <a:prstGeom prst="rect">
            <a:avLst/>
          </a:prstGeom>
          <a:noFill/>
        </p:spPr>
        <p:txBody>
          <a:bodyPr wrap="square" rtlCol="0">
            <a:spAutoFit/>
          </a:bodyPr>
          <a:lstStyle/>
          <a:p>
            <a:r>
              <a:rPr lang="en-GB" b="1">
                <a:solidFill>
                  <a:srgbClr val="024C90"/>
                </a:solidFill>
              </a:rPr>
              <a:t>In Progress Change</a:t>
            </a:r>
          </a:p>
        </p:txBody>
      </p:sp>
      <p:cxnSp>
        <p:nvCxnSpPr>
          <p:cNvPr id="8" name="Straight Connector 7">
            <a:extLst>
              <a:ext uri="{FF2B5EF4-FFF2-40B4-BE49-F238E27FC236}">
                <a16:creationId xmlns:a16="http://schemas.microsoft.com/office/drawing/2014/main" id="{4DF62E1B-9D74-4B9C-867A-41E8F3BDFBB7}"/>
              </a:ext>
            </a:extLst>
          </p:cNvPr>
          <p:cNvCxnSpPr>
            <a:cxnSpLocks/>
          </p:cNvCxnSpPr>
          <p:nvPr/>
        </p:nvCxnSpPr>
        <p:spPr>
          <a:xfrm>
            <a:off x="3314700" y="718961"/>
            <a:ext cx="0" cy="4170539"/>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457DBA9-C98A-4828-94F6-575F345223E1}"/>
              </a:ext>
            </a:extLst>
          </p:cNvPr>
          <p:cNvSpPr txBox="1"/>
          <p:nvPr/>
        </p:nvSpPr>
        <p:spPr>
          <a:xfrm>
            <a:off x="1244599" y="2310140"/>
            <a:ext cx="254000" cy="261610"/>
          </a:xfrm>
          <a:prstGeom prst="rect">
            <a:avLst/>
          </a:prstGeom>
          <a:noFill/>
        </p:spPr>
        <p:txBody>
          <a:bodyPr wrap="square" rtlCol="0">
            <a:spAutoFit/>
          </a:bodyPr>
          <a:lstStyle/>
          <a:p>
            <a:r>
              <a:rPr lang="en-GB" sz="1100"/>
              <a:t>4</a:t>
            </a:r>
          </a:p>
        </p:txBody>
      </p:sp>
    </p:spTree>
    <p:extLst>
      <p:ext uri="{BB962C8B-B14F-4D97-AF65-F5344CB8AC3E}">
        <p14:creationId xmlns:p14="http://schemas.microsoft.com/office/powerpoint/2010/main" val="2697205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dirty="0"/>
              <a:t>Overview of Change</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833158"/>
            <a:ext cx="3886200" cy="4013161"/>
          </a:xfrm>
        </p:spPr>
        <p:txBody>
          <a:bodyPr>
            <a:normAutofit fontScale="70000" lnSpcReduction="20000"/>
          </a:bodyPr>
          <a:lstStyle/>
          <a:p>
            <a:pPr marL="0" indent="0">
              <a:buNone/>
            </a:pPr>
            <a:r>
              <a:rPr lang="en-GB" sz="2000" dirty="0" err="1"/>
              <a:t>CoMC</a:t>
            </a:r>
            <a:r>
              <a:rPr lang="en-GB" sz="2000" dirty="0"/>
              <a:t> asked us to provide additional commentary on the REC Changes …</a:t>
            </a:r>
          </a:p>
          <a:p>
            <a:pPr marL="0" indent="0">
              <a:buNone/>
            </a:pPr>
            <a:endParaRPr lang="en-GB" sz="2000" dirty="0"/>
          </a:p>
          <a:p>
            <a:pPr marL="0" indent="0">
              <a:buNone/>
            </a:pPr>
            <a:r>
              <a:rPr lang="en-GB" sz="2000" dirty="0"/>
              <a:t>REC Portal does provide a summary of the change, the links to each highlighted change are provided in the subsequent slides:</a:t>
            </a:r>
          </a:p>
          <a:p>
            <a:pPr marL="0" indent="0">
              <a:buNone/>
            </a:pPr>
            <a:endParaRPr lang="en-GB" sz="2000" dirty="0"/>
          </a:p>
          <a:p>
            <a:pPr marL="0" indent="0">
              <a:buNone/>
            </a:pPr>
            <a:endParaRPr lang="en-GB" sz="2000" dirty="0"/>
          </a:p>
          <a:p>
            <a:pPr marL="0" indent="0">
              <a:buNone/>
            </a:pPr>
            <a:r>
              <a:rPr lang="en-GB" sz="2000" dirty="0"/>
              <a:t>The following slides also include a GRDS summary of the change that highlights why we are monitoring changes and the potential impacts that we identify of changes to GRDS, and potentially impact to DSC Customers who are using other services through the REC.  </a:t>
            </a:r>
            <a:r>
              <a:rPr lang="en-GB" sz="2000" i="1" dirty="0"/>
              <a:t>We have provided this to provide our view to assist DSC Customers, but recommend that parties do monitor the REC Change portal to form their own opinion regarding the impact to their organisation.</a:t>
            </a:r>
          </a:p>
          <a:p>
            <a:pPr marL="0" indent="0">
              <a:buNone/>
            </a:pPr>
            <a:endParaRPr lang="en-GB" sz="2000" b="1" dirty="0"/>
          </a:p>
          <a:p>
            <a:pPr marL="0" indent="0">
              <a:buNone/>
            </a:pPr>
            <a:endParaRPr lang="en-GB" sz="2000" b="1" dirty="0"/>
          </a:p>
          <a:p>
            <a:endParaRPr lang="en-GB" sz="2000" dirty="0"/>
          </a:p>
        </p:txBody>
      </p:sp>
      <p:pic>
        <p:nvPicPr>
          <p:cNvPr id="5" name="Picture 4">
            <a:extLst>
              <a:ext uri="{FF2B5EF4-FFF2-40B4-BE49-F238E27FC236}">
                <a16:creationId xmlns:a16="http://schemas.microsoft.com/office/drawing/2014/main" id="{212A6862-3A46-4A48-8794-0B5846683C78}"/>
              </a:ext>
            </a:extLst>
          </p:cNvPr>
          <p:cNvPicPr>
            <a:picLocks noChangeAspect="1"/>
          </p:cNvPicPr>
          <p:nvPr/>
        </p:nvPicPr>
        <p:blipFill>
          <a:blip r:embed="rId3"/>
          <a:stretch>
            <a:fillRect/>
          </a:stretch>
        </p:blipFill>
        <p:spPr>
          <a:xfrm>
            <a:off x="4398741" y="1892069"/>
            <a:ext cx="4745259" cy="2722793"/>
          </a:xfrm>
          <a:prstGeom prst="rect">
            <a:avLst/>
          </a:prstGeom>
        </p:spPr>
      </p:pic>
      <p:sp>
        <p:nvSpPr>
          <p:cNvPr id="6" name="Oval 5">
            <a:extLst>
              <a:ext uri="{FF2B5EF4-FFF2-40B4-BE49-F238E27FC236}">
                <a16:creationId xmlns:a16="http://schemas.microsoft.com/office/drawing/2014/main" id="{BFF5910B-0220-4D77-87C0-D9CC0BC9ADB8}"/>
              </a:ext>
            </a:extLst>
          </p:cNvPr>
          <p:cNvSpPr/>
          <p:nvPr/>
        </p:nvSpPr>
        <p:spPr>
          <a:xfrm>
            <a:off x="6109855" y="3796145"/>
            <a:ext cx="2951018" cy="547255"/>
          </a:xfrm>
          <a:custGeom>
            <a:avLst/>
            <a:gdLst>
              <a:gd name="connsiteX0" fmla="*/ 0 w 2951018"/>
              <a:gd name="connsiteY0" fmla="*/ 273628 h 547255"/>
              <a:gd name="connsiteX1" fmla="*/ 1475509 w 2951018"/>
              <a:gd name="connsiteY1" fmla="*/ 0 h 547255"/>
              <a:gd name="connsiteX2" fmla="*/ 2951018 w 2951018"/>
              <a:gd name="connsiteY2" fmla="*/ 273628 h 547255"/>
              <a:gd name="connsiteX3" fmla="*/ 1475509 w 2951018"/>
              <a:gd name="connsiteY3" fmla="*/ 547256 h 547255"/>
              <a:gd name="connsiteX4" fmla="*/ 0 w 2951018"/>
              <a:gd name="connsiteY4" fmla="*/ 273628 h 547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1018" h="547255" extrusionOk="0">
                <a:moveTo>
                  <a:pt x="0" y="273628"/>
                </a:moveTo>
                <a:cubicBezTo>
                  <a:pt x="-92249" y="-47603"/>
                  <a:pt x="832532" y="-76670"/>
                  <a:pt x="1475509" y="0"/>
                </a:cubicBezTo>
                <a:cubicBezTo>
                  <a:pt x="2304093" y="29008"/>
                  <a:pt x="2920508" y="136732"/>
                  <a:pt x="2951018" y="273628"/>
                </a:cubicBezTo>
                <a:cubicBezTo>
                  <a:pt x="2839011" y="327553"/>
                  <a:pt x="2415555" y="500744"/>
                  <a:pt x="1475509" y="547256"/>
                </a:cubicBezTo>
                <a:cubicBezTo>
                  <a:pt x="654629" y="541024"/>
                  <a:pt x="9878" y="432234"/>
                  <a:pt x="0" y="273628"/>
                </a:cubicBezTo>
                <a:close/>
              </a:path>
            </a:pathLst>
          </a:custGeom>
          <a:noFill/>
          <a:ln>
            <a:solidFill>
              <a:srgbClr val="FF0000"/>
            </a:solidFill>
            <a:extLst>
              <a:ext uri="{C807C97D-BFC1-408E-A445-0C87EB9F89A2}">
                <ask:lineSketchStyleProps xmlns:ask="http://schemas.microsoft.com/office/drawing/2018/sketchyshapes" sd="3978248048">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4A966515-9ED7-42B0-A91C-A571F36E34E9}"/>
              </a:ext>
            </a:extLst>
          </p:cNvPr>
          <p:cNvSpPr/>
          <p:nvPr/>
        </p:nvSpPr>
        <p:spPr>
          <a:xfrm>
            <a:off x="3622964" y="1892069"/>
            <a:ext cx="4891357" cy="1876367"/>
          </a:xfrm>
          <a:custGeom>
            <a:avLst/>
            <a:gdLst>
              <a:gd name="connsiteX0" fmla="*/ 0 w 4891357"/>
              <a:gd name="connsiteY0" fmla="*/ 0 h 1876367"/>
              <a:gd name="connsiteX1" fmla="*/ 4483067 w 4891357"/>
              <a:gd name="connsiteY1" fmla="*/ 408508 h 1876367"/>
              <a:gd name="connsiteX2" fmla="*/ 4410289 w 4891357"/>
              <a:gd name="connsiteY2" fmla="*/ 1876367 h 1876367"/>
            </a:gdLst>
            <a:ahLst/>
            <a:cxnLst>
              <a:cxn ang="0">
                <a:pos x="connsiteX0" y="connsiteY0"/>
              </a:cxn>
              <a:cxn ang="0">
                <a:pos x="connsiteX1" y="connsiteY1"/>
              </a:cxn>
              <a:cxn ang="0">
                <a:pos x="connsiteX2" y="connsiteY2"/>
              </a:cxn>
            </a:cxnLst>
            <a:rect l="l" t="t" r="r" b="b"/>
            <a:pathLst>
              <a:path w="4891357" h="1876367" extrusionOk="0">
                <a:moveTo>
                  <a:pt x="0" y="0"/>
                </a:moveTo>
                <a:cubicBezTo>
                  <a:pt x="1714195" y="-50687"/>
                  <a:pt x="3605542" y="149254"/>
                  <a:pt x="4483067" y="408508"/>
                </a:cubicBezTo>
                <a:cubicBezTo>
                  <a:pt x="5324808" y="743698"/>
                  <a:pt x="4648508" y="1304070"/>
                  <a:pt x="4410289" y="1876367"/>
                </a:cubicBezTo>
              </a:path>
            </a:pathLst>
          </a:custGeom>
          <a:noFill/>
          <a:ln>
            <a:solidFill>
              <a:srgbClr val="FF0000"/>
            </a:solidFill>
            <a:tailEnd type="triangle"/>
            <a:extLst>
              <a:ext uri="{C807C97D-BFC1-408E-A445-0C87EB9F89A2}">
                <ask:lineSketchStyleProps xmlns:ask="http://schemas.microsoft.com/office/drawing/2018/sketchyshapes" sd="1219033472">
                  <a:custGeom>
                    <a:avLst/>
                    <a:gdLst>
                      <a:gd name="connsiteX0" fmla="*/ 0 w 4655830"/>
                      <a:gd name="connsiteY0" fmla="*/ 0 h 1877291"/>
                      <a:gd name="connsiteX1" fmla="*/ 4267200 w 4655830"/>
                      <a:gd name="connsiteY1" fmla="*/ 408710 h 1877291"/>
                      <a:gd name="connsiteX2" fmla="*/ 4197927 w 4655830"/>
                      <a:gd name="connsiteY2" fmla="*/ 1877291 h 1877291"/>
                    </a:gdLst>
                    <a:ahLst/>
                    <a:cxnLst>
                      <a:cxn ang="0">
                        <a:pos x="connsiteX0" y="connsiteY0"/>
                      </a:cxn>
                      <a:cxn ang="0">
                        <a:pos x="connsiteX1" y="connsiteY1"/>
                      </a:cxn>
                      <a:cxn ang="0">
                        <a:pos x="connsiteX2" y="connsiteY2"/>
                      </a:cxn>
                    </a:cxnLst>
                    <a:rect l="l" t="t" r="r" b="b"/>
                    <a:pathLst>
                      <a:path w="4655830" h="1877291">
                        <a:moveTo>
                          <a:pt x="0" y="0"/>
                        </a:moveTo>
                        <a:cubicBezTo>
                          <a:pt x="1783773" y="47914"/>
                          <a:pt x="3567546" y="95828"/>
                          <a:pt x="4267200" y="408710"/>
                        </a:cubicBezTo>
                        <a:cubicBezTo>
                          <a:pt x="4966854" y="721592"/>
                          <a:pt x="4582390" y="1299441"/>
                          <a:pt x="4197927" y="1877291"/>
                        </a:cubicBezTo>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393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6" y="181032"/>
            <a:ext cx="8515847" cy="320060"/>
          </a:xfrm>
        </p:spPr>
        <p:txBody>
          <a:bodyPr>
            <a:noAutofit/>
          </a:bodyPr>
          <a:lstStyle/>
          <a:p>
            <a:r>
              <a:rPr lang="en-GB" sz="2000" dirty="0"/>
              <a:t>REC Change Pipeline – In progress</a:t>
            </a:r>
          </a:p>
        </p:txBody>
      </p:sp>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3793322570"/>
              </p:ext>
            </p:extLst>
          </p:nvPr>
        </p:nvGraphicFramePr>
        <p:xfrm>
          <a:off x="111420" y="548640"/>
          <a:ext cx="8921160" cy="3871344"/>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33646">
                  <a:extLst>
                    <a:ext uri="{9D8B030D-6E8A-4147-A177-3AD203B41FA5}">
                      <a16:colId xmlns:a16="http://schemas.microsoft.com/office/drawing/2014/main" val="2574131077"/>
                    </a:ext>
                  </a:extLst>
                </a:gridCol>
                <a:gridCol w="680484">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31406">
                <a:tc>
                  <a:txBody>
                    <a:bodyPr/>
                    <a:lstStyle/>
                    <a:p>
                      <a:pPr algn="ctr"/>
                      <a:r>
                        <a:rPr lang="en-GB" sz="900">
                          <a:latin typeface="+mn-lt"/>
                        </a:rPr>
                        <a:t>Title </a:t>
                      </a:r>
                    </a:p>
                  </a:txBody>
                  <a:tcPr/>
                </a:tc>
                <a:tc>
                  <a:txBody>
                    <a:bodyPr/>
                    <a:lstStyle/>
                    <a:p>
                      <a:pPr algn="ctr"/>
                      <a:r>
                        <a:rPr lang="en-GB" sz="900">
                          <a:latin typeface="+mn-lt"/>
                        </a:rPr>
                        <a:t>Description</a:t>
                      </a:r>
                    </a:p>
                  </a:txBody>
                  <a:tcPr/>
                </a:tc>
                <a:tc>
                  <a:txBody>
                    <a:bodyPr/>
                    <a:lstStyle/>
                    <a:p>
                      <a:pPr algn="ctr"/>
                      <a:r>
                        <a:rPr lang="en-GB" sz="900">
                          <a:latin typeface="+mn-lt"/>
                        </a:rPr>
                        <a:t>XRN / </a:t>
                      </a:r>
                      <a:r>
                        <a:rPr lang="en-GB" sz="900">
                          <a:solidFill>
                            <a:schemeClr val="bg1"/>
                          </a:solidFill>
                          <a:latin typeface="+mn-lt"/>
                        </a:rPr>
                        <a:t>UNC Mod</a:t>
                      </a:r>
                    </a:p>
                  </a:txBody>
                  <a:tcPr/>
                </a:tc>
                <a:tc>
                  <a:txBody>
                    <a:bodyPr/>
                    <a:lstStyle/>
                    <a:p>
                      <a:pPr algn="ctr"/>
                      <a:r>
                        <a:rPr lang="en-GB" sz="900">
                          <a:latin typeface="+mn-lt"/>
                        </a:rPr>
                        <a:t>Proposer</a:t>
                      </a:r>
                    </a:p>
                  </a:txBody>
                  <a:tcPr/>
                </a:tc>
                <a:tc>
                  <a:txBody>
                    <a:bodyPr/>
                    <a:lstStyle/>
                    <a:p>
                      <a:pPr algn="ctr"/>
                      <a:r>
                        <a:rPr lang="en-GB" sz="900" dirty="0">
                          <a:latin typeface="+mn-lt"/>
                        </a:rPr>
                        <a:t>Impact/</a:t>
                      </a:r>
                    </a:p>
                    <a:p>
                      <a:pPr algn="ctr"/>
                      <a:r>
                        <a:rPr lang="en-GB" sz="900" dirty="0">
                          <a:latin typeface="+mn-lt"/>
                        </a:rPr>
                        <a:t>Funding</a:t>
                      </a:r>
                    </a:p>
                  </a:txBody>
                  <a:tcPr/>
                </a:tc>
                <a:tc>
                  <a:txBody>
                    <a:bodyPr/>
                    <a:lstStyle/>
                    <a:p>
                      <a:pPr algn="ctr"/>
                      <a:r>
                        <a:rPr lang="en-GB" sz="900" dirty="0">
                          <a:latin typeface="+mn-lt"/>
                        </a:rPr>
                        <a:t>Status</a:t>
                      </a:r>
                    </a:p>
                  </a:txBody>
                  <a:tcPr/>
                </a:tc>
                <a:tc>
                  <a:txBody>
                    <a:bodyPr/>
                    <a:lstStyle/>
                    <a:p>
                      <a:pPr marL="0" algn="ctr" defTabSz="914400" rtl="0" eaLnBrk="1" latinLnBrk="0" hangingPunct="1"/>
                      <a:r>
                        <a:rPr lang="en-GB" sz="90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0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778970">
                <a:tc>
                  <a:txBody>
                    <a:bodyPr/>
                    <a:lstStyle/>
                    <a:p>
                      <a:r>
                        <a:rPr lang="en-GB" sz="900" kern="1200" dirty="0">
                          <a:solidFill>
                            <a:schemeClr val="dk1"/>
                          </a:solidFill>
                          <a:latin typeface="+mn-lt"/>
                          <a:ea typeface="+mn-ea"/>
                          <a:cs typeface="+mn-cs"/>
                          <a:hlinkClick r:id="rId3"/>
                        </a:rPr>
                        <a:t>R0025</a:t>
                      </a:r>
                      <a:endParaRPr lang="en-GB" sz="900" kern="1200" dirty="0">
                        <a:solidFill>
                          <a:schemeClr val="dk1"/>
                        </a:solidFill>
                        <a:latin typeface="+mn-lt"/>
                        <a:ea typeface="+mn-ea"/>
                        <a:cs typeface="+mn-cs"/>
                      </a:endParaRPr>
                    </a:p>
                  </a:txBody>
                  <a:tcPr>
                    <a:solidFill>
                      <a:schemeClr val="accent1">
                        <a:lumMod val="20000"/>
                        <a:lumOff val="80000"/>
                      </a:schemeClr>
                    </a:solidFill>
                  </a:tcPr>
                </a:tc>
                <a:tc>
                  <a:txBody>
                    <a:bodyPr/>
                    <a:lstStyle/>
                    <a:p>
                      <a:r>
                        <a:rPr lang="en-GB" sz="900" b="0" i="0">
                          <a:solidFill>
                            <a:srgbClr val="272833"/>
                          </a:solidFill>
                          <a:effectLst/>
                          <a:latin typeface="+mn-lt"/>
                        </a:rPr>
                        <a:t>Service Provider Performance Charges (DCC)</a:t>
                      </a:r>
                      <a:endParaRPr lang="en-GB" sz="90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00" b="0" kern="1200">
                          <a:solidFill>
                            <a:schemeClr val="dk1"/>
                          </a:solidFill>
                          <a:latin typeface="+mn-lt"/>
                          <a:ea typeface="+mn-ea"/>
                          <a:cs typeface="+mn-cs"/>
                        </a:rPr>
                        <a:t>Deloitte (RPA)</a:t>
                      </a:r>
                    </a:p>
                  </a:txBody>
                  <a:tcPr>
                    <a:solidFill>
                      <a:schemeClr val="accent1">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Awaiting Authority decision</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dirty="0">
                          <a:ln>
                            <a:noFill/>
                          </a:ln>
                          <a:solidFill>
                            <a:prstClr val="black"/>
                          </a:solidFill>
                          <a:effectLst/>
                          <a:uLnTx/>
                          <a:uFillTx/>
                          <a:latin typeface="+mn-lt"/>
                          <a:ea typeface="+mn-ea"/>
                          <a:cs typeface="+mn-cs"/>
                        </a:rPr>
                        <a:t>Standalone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High</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dirty="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3168937970"/>
                  </a:ext>
                </a:extLst>
              </a:tr>
              <a:tr h="441061">
                <a:tc gridSpan="10">
                  <a:txBody>
                    <a:bodyPr/>
                    <a:lstStyle/>
                    <a:p>
                      <a:r>
                        <a:rPr lang="en-GB" sz="900" kern="1200" dirty="0">
                          <a:solidFill>
                            <a:schemeClr val="dk1"/>
                          </a:solidFill>
                          <a:latin typeface="+mn-lt"/>
                          <a:ea typeface="+mn-ea"/>
                          <a:cs typeface="+mn-cs"/>
                        </a:rPr>
                        <a:t>This Change was raised to </a:t>
                      </a:r>
                      <a:r>
                        <a:rPr lang="en-US" sz="900" kern="1200" dirty="0">
                          <a:solidFill>
                            <a:schemeClr val="dk1"/>
                          </a:solidFill>
                          <a:latin typeface="+mn-lt"/>
                          <a:ea typeface="+mn-ea"/>
                          <a:cs typeface="+mn-cs"/>
                        </a:rPr>
                        <a:t>introduce Service Provider Performance Charges linked to performance against service levels defined in the REC. We are monitoring this change as it references future performance charges on other service providers – including the GRDS.</a:t>
                      </a:r>
                      <a:endParaRPr lang="en-GB" sz="90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dirty="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dirty="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dirty="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680277289"/>
                  </a:ext>
                </a:extLst>
              </a:tr>
              <a:tr h="764581">
                <a:tc>
                  <a:txBody>
                    <a:bodyPr/>
                    <a:lstStyle/>
                    <a:p>
                      <a:r>
                        <a:rPr lang="en-GB" sz="900" kern="1200">
                          <a:solidFill>
                            <a:schemeClr val="dk1"/>
                          </a:solidFill>
                          <a:latin typeface="+mn-lt"/>
                          <a:ea typeface="+mn-ea"/>
                          <a:cs typeface="+mn-cs"/>
                          <a:hlinkClick r:id="rId4"/>
                        </a:rPr>
                        <a:t>R0047</a:t>
                      </a:r>
                      <a:endParaRPr lang="en-GB" sz="90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00" b="0" i="0" dirty="0">
                          <a:solidFill>
                            <a:srgbClr val="272833"/>
                          </a:solidFill>
                          <a:effectLst/>
                          <a:latin typeface="+mn-lt"/>
                        </a:rPr>
                        <a:t>Metering Code of Practice Consolidation Review</a:t>
                      </a:r>
                      <a:endParaRPr lang="en-GB" sz="9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00" b="0" kern="1200">
                          <a:solidFill>
                            <a:schemeClr val="dk1"/>
                          </a:solidFill>
                          <a:latin typeface="+mn-lt"/>
                          <a:ea typeface="+mn-ea"/>
                          <a:cs typeface="+mn-cs"/>
                        </a:rPr>
                        <a:t>RECCo</a:t>
                      </a:r>
                    </a:p>
                  </a:txBody>
                  <a:tcPr>
                    <a:solidFill>
                      <a:schemeClr val="accent1">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r>
                        <a:rPr lang="en-GB" sz="900" kern="1200" dirty="0">
                          <a:solidFill>
                            <a:schemeClr val="dk1"/>
                          </a:solidFill>
                          <a:latin typeface="+mn-lt"/>
                          <a:ea typeface="+mn-ea"/>
                          <a:cs typeface="+mn-cs"/>
                        </a:rPr>
                        <a:t>Standalone</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High</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1038711857"/>
                  </a:ext>
                </a:extLst>
              </a:tr>
              <a:tr h="424893">
                <a:tc gridSpan="10">
                  <a:txBody>
                    <a:bodyPr/>
                    <a:lstStyle/>
                    <a:p>
                      <a:r>
                        <a:rPr lang="en-GB" sz="900" kern="1200" dirty="0">
                          <a:solidFill>
                            <a:schemeClr val="dk1"/>
                          </a:solidFill>
                          <a:latin typeface="+mn-lt"/>
                          <a:ea typeface="+mn-ea"/>
                          <a:cs typeface="+mn-cs"/>
                        </a:rPr>
                        <a:t>This Change was raised to </a:t>
                      </a:r>
                      <a:r>
                        <a:rPr lang="en-US" sz="900" kern="1200" dirty="0">
                          <a:solidFill>
                            <a:schemeClr val="dk1"/>
                          </a:solidFill>
                          <a:latin typeface="+mn-lt"/>
                          <a:ea typeface="+mn-ea"/>
                          <a:cs typeface="+mn-cs"/>
                        </a:rPr>
                        <a:t>to consolidate the current Metering Codes of Practice into a single set of arrangements. Although we are not a directly impacted party, if and when this takes place, we may need to adapt our interactions with MEMs, DNOs and Suppliers.</a:t>
                      </a:r>
                      <a:endParaRPr lang="en-GB" sz="90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4212793835"/>
                  </a:ext>
                </a:extLst>
              </a:tr>
              <a:tr h="599501">
                <a:tc>
                  <a:txBody>
                    <a:bodyPr/>
                    <a:lstStyle/>
                    <a:p>
                      <a:r>
                        <a:rPr lang="en-GB" sz="900" kern="1200" dirty="0">
                          <a:solidFill>
                            <a:schemeClr val="dk1"/>
                          </a:solidFill>
                          <a:latin typeface="+mn-lt"/>
                          <a:ea typeface="+mn-ea"/>
                          <a:cs typeface="+mn-cs"/>
                          <a:hlinkClick r:id="rId5"/>
                        </a:rPr>
                        <a:t>R0052</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GES Service Definition Document</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N/A</a:t>
                      </a:r>
                    </a:p>
                  </a:txBody>
                  <a:tcPr>
                    <a:solidFill>
                      <a:schemeClr val="accent3">
                        <a:lumMod val="20000"/>
                        <a:lumOff val="80000"/>
                      </a:schemeClr>
                    </a:solidFill>
                  </a:tcPr>
                </a:tc>
                <a:tc>
                  <a:txBody>
                    <a:bodyPr/>
                    <a:lstStyle/>
                    <a:p>
                      <a:r>
                        <a:rPr lang="en-GB" sz="900" b="0" kern="1200" dirty="0">
                          <a:solidFill>
                            <a:schemeClr val="dk1"/>
                          </a:solidFill>
                          <a:latin typeface="+mn-lt"/>
                          <a:ea typeface="+mn-ea"/>
                          <a:cs typeface="+mn-cs"/>
                        </a:rPr>
                        <a:t>Deloitte</a:t>
                      </a:r>
                    </a:p>
                  </a:txBody>
                  <a:tcPr>
                    <a:solidFill>
                      <a:schemeClr val="accent3">
                        <a:lumMod val="20000"/>
                        <a:lumOff val="80000"/>
                      </a:schemeClr>
                    </a:solidFill>
                  </a:tcPr>
                </a:tc>
                <a:tc>
                  <a:txBody>
                    <a:bodyPr/>
                    <a:lstStyle/>
                    <a:p>
                      <a:r>
                        <a:rPr lang="en-GB" sz="900" b="0" kern="1200">
                          <a:solidFill>
                            <a:schemeClr val="dk1"/>
                          </a:solidFill>
                          <a:latin typeface="+mn-lt"/>
                          <a:ea typeface="+mn-ea"/>
                          <a:cs typeface="+mn-cs"/>
                        </a:rPr>
                        <a:t>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1757799031"/>
                  </a:ext>
                </a:extLst>
              </a:tr>
              <a:tr h="430932">
                <a:tc gridSpan="10">
                  <a:txBody>
                    <a:bodyPr/>
                    <a:lstStyle/>
                    <a:p>
                      <a:r>
                        <a:rPr lang="en-GB" sz="900" kern="1200" dirty="0">
                          <a:solidFill>
                            <a:schemeClr val="dk1"/>
                          </a:solidFill>
                          <a:latin typeface="+mn-lt"/>
                          <a:ea typeface="+mn-ea"/>
                          <a:cs typeface="+mn-cs"/>
                        </a:rPr>
                        <a:t>This Change was raised to align the frequency of certain reports between the GES Service definition and the Retail Energy Code. As the GES Service provider, we need to monitor the outputs of this Change as we will need to amend the Service definition itself.</a:t>
                      </a: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326143268"/>
                  </a:ext>
                </a:extLst>
              </a:tr>
            </a:tbl>
          </a:graphicData>
        </a:graphic>
      </p:graphicFrame>
      <p:graphicFrame>
        <p:nvGraphicFramePr>
          <p:cNvPr id="22" name="Object 21">
            <a:extLst>
              <a:ext uri="{FF2B5EF4-FFF2-40B4-BE49-F238E27FC236}">
                <a16:creationId xmlns:a16="http://schemas.microsoft.com/office/drawing/2014/main" id="{0D95B650-9C77-4992-88A8-0166A20855CB}"/>
              </a:ext>
            </a:extLst>
          </p:cNvPr>
          <p:cNvGraphicFramePr>
            <a:graphicFrameLocks noChangeAspect="1"/>
          </p:cNvGraphicFramePr>
          <p:nvPr>
            <p:extLst>
              <p:ext uri="{D42A27DB-BD31-4B8C-83A1-F6EECF244321}">
                <p14:modId xmlns:p14="http://schemas.microsoft.com/office/powerpoint/2010/main" val="2836766022"/>
              </p:ext>
            </p:extLst>
          </p:nvPr>
        </p:nvGraphicFramePr>
        <p:xfrm>
          <a:off x="8143234" y="1113906"/>
          <a:ext cx="889346" cy="760896"/>
        </p:xfrm>
        <a:graphic>
          <a:graphicData uri="http://schemas.openxmlformats.org/presentationml/2006/ole">
            <mc:AlternateContent xmlns:mc="http://schemas.openxmlformats.org/markup-compatibility/2006">
              <mc:Choice xmlns:v="urn:schemas-microsoft-com:vml" Requires="v">
                <p:oleObj name="Document" showAsIcon="1" r:id="rId6" imgW="914400" imgH="806400" progId="Word.Document.12">
                  <p:embed/>
                </p:oleObj>
              </mc:Choice>
              <mc:Fallback>
                <p:oleObj name="Document" showAsIcon="1" r:id="rId6" imgW="914400" imgH="806400" progId="Word.Document.12">
                  <p:embed/>
                  <p:pic>
                    <p:nvPicPr>
                      <p:cNvPr id="22" name="Object 21">
                        <a:extLst>
                          <a:ext uri="{FF2B5EF4-FFF2-40B4-BE49-F238E27FC236}">
                            <a16:creationId xmlns:a16="http://schemas.microsoft.com/office/drawing/2014/main" id="{0D95B650-9C77-4992-88A8-0166A20855CB}"/>
                          </a:ext>
                        </a:extLst>
                      </p:cNvPr>
                      <p:cNvPicPr/>
                      <p:nvPr/>
                    </p:nvPicPr>
                    <p:blipFill>
                      <a:blip r:embed="rId7"/>
                      <a:stretch>
                        <a:fillRect/>
                      </a:stretch>
                    </p:blipFill>
                    <p:spPr>
                      <a:xfrm>
                        <a:off x="8143234" y="1113906"/>
                        <a:ext cx="889346" cy="760896"/>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B358F2B0-C8E2-4395-BF68-2184BB17B799}"/>
              </a:ext>
            </a:extLst>
          </p:cNvPr>
          <p:cNvSpPr txBox="1"/>
          <p:nvPr/>
        </p:nvSpPr>
        <p:spPr>
          <a:xfrm>
            <a:off x="3474720" y="4486792"/>
            <a:ext cx="5557860" cy="507831"/>
          </a:xfrm>
          <a:prstGeom prst="rect">
            <a:avLst/>
          </a:prstGeom>
          <a:noFill/>
        </p:spPr>
        <p:txBody>
          <a:bodyPr wrap="square" rtlCol="0">
            <a:spAutoFit/>
          </a:bodyPr>
          <a:lstStyle/>
          <a:p>
            <a:pPr algn="r"/>
            <a:r>
              <a:rPr lang="en-GB" sz="900" dirty="0"/>
              <a:t>Please note that we have provided our view of the Change summary and impacts however we recommend that </a:t>
            </a:r>
            <a:r>
              <a:rPr lang="en-US" sz="900" dirty="0"/>
              <a:t>DSC Customers monitor the REC Portal to form their own opinion regarding the impact to their organisation</a:t>
            </a:r>
            <a:endParaRPr lang="en-GB" sz="900" dirty="0"/>
          </a:p>
        </p:txBody>
      </p:sp>
      <p:grpSp>
        <p:nvGrpSpPr>
          <p:cNvPr id="23" name="Group 22">
            <a:extLst>
              <a:ext uri="{FF2B5EF4-FFF2-40B4-BE49-F238E27FC236}">
                <a16:creationId xmlns:a16="http://schemas.microsoft.com/office/drawing/2014/main" id="{2B65E98F-543F-45F7-A57F-D7D1B2EE63C9}"/>
              </a:ext>
            </a:extLst>
          </p:cNvPr>
          <p:cNvGrpSpPr/>
          <p:nvPr/>
        </p:nvGrpSpPr>
        <p:grpSpPr>
          <a:xfrm>
            <a:off x="111418" y="4486792"/>
            <a:ext cx="3401154" cy="475676"/>
            <a:chOff x="188250" y="4480964"/>
            <a:chExt cx="3401154" cy="475676"/>
          </a:xfrm>
        </p:grpSpPr>
        <p:grpSp>
          <p:nvGrpSpPr>
            <p:cNvPr id="24" name="Group 23">
              <a:extLst>
                <a:ext uri="{FF2B5EF4-FFF2-40B4-BE49-F238E27FC236}">
                  <a16:creationId xmlns:a16="http://schemas.microsoft.com/office/drawing/2014/main" id="{AABC3B2C-A51D-4875-A732-3293618C159F}"/>
                </a:ext>
              </a:extLst>
            </p:cNvPr>
            <p:cNvGrpSpPr/>
            <p:nvPr/>
          </p:nvGrpSpPr>
          <p:grpSpPr>
            <a:xfrm>
              <a:off x="188250" y="4480964"/>
              <a:ext cx="2347510" cy="475676"/>
              <a:chOff x="66502" y="4450261"/>
              <a:chExt cx="2347510" cy="475676"/>
            </a:xfrm>
          </p:grpSpPr>
          <p:grpSp>
            <p:nvGrpSpPr>
              <p:cNvPr id="27" name="Group 26">
                <a:extLst>
                  <a:ext uri="{FF2B5EF4-FFF2-40B4-BE49-F238E27FC236}">
                    <a16:creationId xmlns:a16="http://schemas.microsoft.com/office/drawing/2014/main" id="{BB917D70-5FC7-4BAF-88E9-E5EE963D6385}"/>
                  </a:ext>
                </a:extLst>
              </p:cNvPr>
              <p:cNvGrpSpPr/>
              <p:nvPr/>
            </p:nvGrpSpPr>
            <p:grpSpPr>
              <a:xfrm>
                <a:off x="66502" y="4450261"/>
                <a:ext cx="1577167" cy="475676"/>
                <a:chOff x="0" y="4426024"/>
                <a:chExt cx="1577167" cy="475676"/>
              </a:xfrm>
            </p:grpSpPr>
            <p:grpSp>
              <p:nvGrpSpPr>
                <p:cNvPr id="30" name="Group 29">
                  <a:extLst>
                    <a:ext uri="{FF2B5EF4-FFF2-40B4-BE49-F238E27FC236}">
                      <a16:creationId xmlns:a16="http://schemas.microsoft.com/office/drawing/2014/main" id="{CC23CA11-5622-48CA-B2C3-D13A09FDB743}"/>
                    </a:ext>
                  </a:extLst>
                </p:cNvPr>
                <p:cNvGrpSpPr/>
                <p:nvPr/>
              </p:nvGrpSpPr>
              <p:grpSpPr>
                <a:xfrm>
                  <a:off x="0" y="4650688"/>
                  <a:ext cx="1577167" cy="251012"/>
                  <a:chOff x="233082" y="4628585"/>
                  <a:chExt cx="1577167" cy="251012"/>
                </a:xfrm>
              </p:grpSpPr>
              <p:sp>
                <p:nvSpPr>
                  <p:cNvPr id="32" name="Rectangle 31">
                    <a:extLst>
                      <a:ext uri="{FF2B5EF4-FFF2-40B4-BE49-F238E27FC236}">
                        <a16:creationId xmlns:a16="http://schemas.microsoft.com/office/drawing/2014/main" id="{83B20F74-13E2-4AEA-9B3B-69552F5FDFE0}"/>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1DEF7165-E8FD-4FB8-80F3-C0FA6049B6CC}"/>
                      </a:ext>
                    </a:extLst>
                  </p:cNvPr>
                  <p:cNvSpPr txBox="1"/>
                  <p:nvPr/>
                </p:nvSpPr>
                <p:spPr>
                  <a:xfrm>
                    <a:off x="483783" y="4646369"/>
                    <a:ext cx="1326466" cy="215444"/>
                  </a:xfrm>
                  <a:prstGeom prst="rect">
                    <a:avLst/>
                  </a:prstGeom>
                  <a:noFill/>
                </p:spPr>
                <p:txBody>
                  <a:bodyPr wrap="square" rtlCol="0">
                    <a:spAutoFit/>
                  </a:bodyPr>
                  <a:lstStyle/>
                  <a:p>
                    <a:r>
                      <a:rPr lang="en-GB" sz="800" dirty="0"/>
                      <a:t>Currently working on</a:t>
                    </a:r>
                  </a:p>
                </p:txBody>
              </p:sp>
            </p:grpSp>
            <p:sp>
              <p:nvSpPr>
                <p:cNvPr id="31" name="TextBox 30">
                  <a:extLst>
                    <a:ext uri="{FF2B5EF4-FFF2-40B4-BE49-F238E27FC236}">
                      <a16:creationId xmlns:a16="http://schemas.microsoft.com/office/drawing/2014/main" id="{017029E3-CCC0-4198-8DEB-5D69D333DCA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8" name="Rectangle 27">
                <a:extLst>
                  <a:ext uri="{FF2B5EF4-FFF2-40B4-BE49-F238E27FC236}">
                    <a16:creationId xmlns:a16="http://schemas.microsoft.com/office/drawing/2014/main" id="{E9C91F00-6F7C-4340-B398-C4AE12EA3407}"/>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813E1648-805E-4E70-9B8E-7D49DAC5E77E}"/>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5" name="Rectangle 24">
              <a:extLst>
                <a:ext uri="{FF2B5EF4-FFF2-40B4-BE49-F238E27FC236}">
                  <a16:creationId xmlns:a16="http://schemas.microsoft.com/office/drawing/2014/main" id="{A909EA35-5B65-4868-9515-65C702C4395D}"/>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48FC131E-2CC5-4F73-ACA6-50FC0989B2B8}"/>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1616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2551411081"/>
              </p:ext>
            </p:extLst>
          </p:nvPr>
        </p:nvGraphicFramePr>
        <p:xfrm>
          <a:off x="111418" y="181032"/>
          <a:ext cx="8921160" cy="4333454"/>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57425">
                  <a:extLst>
                    <a:ext uri="{9D8B030D-6E8A-4147-A177-3AD203B41FA5}">
                      <a16:colId xmlns:a16="http://schemas.microsoft.com/office/drawing/2014/main" val="2574131077"/>
                    </a:ext>
                  </a:extLst>
                </a:gridCol>
                <a:gridCol w="656705">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00859">
                <a:tc>
                  <a:txBody>
                    <a:bodyPr/>
                    <a:lstStyle/>
                    <a:p>
                      <a:pPr algn="ctr"/>
                      <a:r>
                        <a:rPr lang="en-GB" sz="900"/>
                        <a:t>Title </a:t>
                      </a:r>
                    </a:p>
                  </a:txBody>
                  <a:tcPr/>
                </a:tc>
                <a:tc>
                  <a:txBody>
                    <a:bodyPr/>
                    <a:lstStyle/>
                    <a:p>
                      <a:pPr algn="ctr"/>
                      <a:r>
                        <a:rPr lang="en-GB" sz="900" dirty="0"/>
                        <a:t>Description</a:t>
                      </a:r>
                    </a:p>
                  </a:txBody>
                  <a:tcPr/>
                </a:tc>
                <a:tc>
                  <a:txBody>
                    <a:bodyPr/>
                    <a:lstStyle/>
                    <a:p>
                      <a:pPr algn="ctr"/>
                      <a:r>
                        <a:rPr lang="en-GB" sz="900"/>
                        <a:t>XRN / </a:t>
                      </a:r>
                      <a:r>
                        <a:rPr lang="en-GB" sz="900">
                          <a:solidFill>
                            <a:schemeClr val="bg1"/>
                          </a:solidFill>
                        </a:rPr>
                        <a:t>UNC Mod</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dirty="0"/>
                        <a:t>Status</a:t>
                      </a:r>
                    </a:p>
                  </a:txBody>
                  <a:tcPr/>
                </a:tc>
                <a:tc>
                  <a:txBody>
                    <a:bodyPr/>
                    <a:lstStyle/>
                    <a:p>
                      <a:pPr marL="0" algn="ctr" defTabSz="914400" rtl="0" eaLnBrk="1" latinLnBrk="0" hangingPunct="1"/>
                      <a:r>
                        <a:rPr lang="en-GB" sz="90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573578">
                <a:tc>
                  <a:txBody>
                    <a:bodyPr/>
                    <a:lstStyle/>
                    <a:p>
                      <a:r>
                        <a:rPr lang="en-GB" sz="900" kern="1200" dirty="0">
                          <a:solidFill>
                            <a:schemeClr val="dk1"/>
                          </a:solidFill>
                          <a:latin typeface="+mn-lt"/>
                          <a:ea typeface="+mn-ea"/>
                          <a:cs typeface="+mn-cs"/>
                          <a:hlinkClick r:id="rId3"/>
                        </a:rPr>
                        <a:t>R0055</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Switching Operator Outage Notification Lead Time</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hlinkClick r:id="rId4"/>
                        </a:rPr>
                        <a:t>XRN 5595</a:t>
                      </a:r>
                      <a:endParaRPr lang="en-GB" sz="90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b="0" i="0" kern="1200" dirty="0">
                          <a:solidFill>
                            <a:srgbClr val="272833"/>
                          </a:solidFill>
                          <a:effectLst/>
                          <a:latin typeface="+mn-lt"/>
                          <a:ea typeface="+mn-ea"/>
                          <a:cs typeface="+mn-cs"/>
                        </a:rPr>
                        <a:t>DCC</a:t>
                      </a:r>
                    </a:p>
                  </a:txBody>
                  <a:tcPr>
                    <a:solidFill>
                      <a:schemeClr val="accent3">
                        <a:lumMod val="20000"/>
                        <a:lumOff val="80000"/>
                      </a:schemeClr>
                    </a:solidFill>
                  </a:tcPr>
                </a:tc>
                <a:tc>
                  <a:txBody>
                    <a:bodyPr/>
                    <a:lstStyle/>
                    <a:p>
                      <a:r>
                        <a:rPr lang="en-GB" sz="900" b="0" i="0" kern="1200">
                          <a:solidFill>
                            <a:srgbClr val="272833"/>
                          </a:solidFill>
                          <a:effectLst/>
                          <a:latin typeface="+mn-lt"/>
                          <a:ea typeface="+mn-ea"/>
                          <a:cs typeface="+mn-cs"/>
                        </a:rPr>
                        <a:t>GRDS, 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62102565"/>
                  </a:ext>
                </a:extLst>
              </a:tr>
              <a:tr h="540327">
                <a:tc gridSpan="10">
                  <a:txBody>
                    <a:bodyPr/>
                    <a:lstStyle/>
                    <a:p>
                      <a:r>
                        <a:rPr lang="en-GB" sz="900" kern="1200" dirty="0">
                          <a:solidFill>
                            <a:schemeClr val="dk1"/>
                          </a:solidFill>
                          <a:latin typeface="+mn-lt"/>
                          <a:ea typeface="+mn-ea"/>
                          <a:cs typeface="+mn-cs"/>
                        </a:rPr>
                        <a:t>This is a documentation Change that was raised to align the outage notification time. </a:t>
                      </a:r>
                      <a:r>
                        <a:rPr lang="en-GB" sz="900" kern="1200" dirty="0">
                          <a:solidFill>
                            <a:schemeClr val="tx1"/>
                          </a:solidFill>
                          <a:latin typeface="+mn-lt"/>
                          <a:ea typeface="+mn-ea"/>
                          <a:cs typeface="+mn-cs"/>
                        </a:rPr>
                        <a:t>The original time was 10 working days (WD) however in the </a:t>
                      </a:r>
                      <a:r>
                        <a:rPr lang="en-US" sz="900" kern="1200" dirty="0">
                          <a:solidFill>
                            <a:schemeClr val="tx1"/>
                          </a:solidFill>
                          <a:latin typeface="+mn-lt"/>
                          <a:ea typeface="+mn-ea"/>
                          <a:cs typeface="+mn-cs"/>
                        </a:rPr>
                        <a:t>CSS Provider’s (DCC) processes and the Switching Operator Change Management Process Category 3 document the notification time is 8 WD. As a result of this Change, as a Switching Data Service Provider, we need to amend processes surrounding interactions with the CSS Provider to allow for the revised 8WD notice.</a:t>
                      </a:r>
                      <a:endParaRPr lang="en-GB" sz="900" kern="1200" dirty="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b="0" i="0" kern="1200" dirty="0">
                        <a:solidFill>
                          <a:srgbClr val="272833"/>
                        </a:solidFill>
                        <a:effectLst/>
                        <a:latin typeface="+mn-lt"/>
                        <a:ea typeface="+mn-ea"/>
                        <a:cs typeface="+mn-cs"/>
                      </a:endParaRPr>
                    </a:p>
                  </a:txBody>
                  <a:tcPr>
                    <a:solidFill>
                      <a:schemeClr val="accent3">
                        <a:lumMod val="20000"/>
                        <a:lumOff val="80000"/>
                      </a:schemeClr>
                    </a:solidFill>
                  </a:tcPr>
                </a:tc>
                <a:tc hMerge="1">
                  <a:txBody>
                    <a:bodyPr/>
                    <a:lstStyle/>
                    <a:p>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3665791917"/>
                  </a:ext>
                </a:extLst>
              </a:tr>
              <a:tr h="843512">
                <a:tc>
                  <a:txBody>
                    <a:bodyPr/>
                    <a:lstStyle/>
                    <a:p>
                      <a:r>
                        <a:rPr lang="en-GB" sz="900" kern="1200" dirty="0">
                          <a:solidFill>
                            <a:schemeClr val="dk1"/>
                          </a:solidFill>
                          <a:latin typeface="+mn-lt"/>
                          <a:ea typeface="+mn-ea"/>
                          <a:cs typeface="+mn-cs"/>
                          <a:hlinkClick r:id="rId5"/>
                        </a:rPr>
                        <a:t>R0063</a:t>
                      </a:r>
                      <a:endParaRPr lang="en-GB" sz="90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en-US" sz="900" kern="1200" dirty="0">
                          <a:solidFill>
                            <a:schemeClr val="dk1"/>
                          </a:solidFill>
                          <a:latin typeface="+mn-lt"/>
                          <a:ea typeface="+mn-ea"/>
                          <a:cs typeface="+mn-cs"/>
                        </a:rPr>
                        <a:t>Addition of key information to all Service Now tickets</a:t>
                      </a:r>
                      <a:endParaRPr lang="en-GB" sz="90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US" sz="900" b="0" i="0" kern="1200">
                          <a:solidFill>
                            <a:srgbClr val="272833"/>
                          </a:solidFill>
                          <a:effectLst/>
                          <a:latin typeface="+mn-lt"/>
                          <a:ea typeface="+mn-ea"/>
                          <a:cs typeface="+mn-cs"/>
                        </a:rPr>
                        <a:t>St Clements Ltd (on behalf of DNOs)</a:t>
                      </a:r>
                      <a:endParaRPr lang="en-GB" sz="900" b="0" i="0" kern="1200">
                        <a:solidFill>
                          <a:srgbClr val="272833"/>
                        </a:solidFill>
                        <a:effectLst/>
                        <a:latin typeface="+mn-lt"/>
                        <a:ea typeface="+mn-ea"/>
                        <a:cs typeface="+mn-cs"/>
                      </a:endParaRPr>
                    </a:p>
                  </a:txBody>
                  <a:tcPr>
                    <a:solidFill>
                      <a:schemeClr val="accent1">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Solution development</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07/02/2023 – Solution Development closeout date</a:t>
                      </a:r>
                    </a:p>
                  </a:txBody>
                  <a:tcPr>
                    <a:solidFill>
                      <a:schemeClr val="accent1">
                        <a:lumMod val="20000"/>
                        <a:lumOff val="80000"/>
                      </a:schemeClr>
                    </a:solidFill>
                  </a:tcPr>
                </a:tc>
                <a:tc>
                  <a:txBody>
                    <a:bodyPr/>
                    <a:lstStyle/>
                    <a:p>
                      <a:r>
                        <a:rPr lang="en-GB" sz="900" kern="1200" dirty="0">
                          <a:solidFill>
                            <a:schemeClr val="dk1"/>
                          </a:solidFill>
                          <a:latin typeface="+mn-lt"/>
                          <a:ea typeface="+mn-ea"/>
                          <a:cs typeface="+mn-cs"/>
                        </a:rPr>
                        <a:t>TBC</a:t>
                      </a:r>
                    </a:p>
                  </a:txBody>
                  <a:tcPr>
                    <a:solidFill>
                      <a:schemeClr val="accent1">
                        <a:lumMod val="20000"/>
                        <a:lumOff val="80000"/>
                      </a:schemeClr>
                    </a:solidFill>
                  </a:tcPr>
                </a:tc>
                <a:tc>
                  <a:txBody>
                    <a:bodyPr/>
                    <a:lstStyle/>
                    <a:p>
                      <a:r>
                        <a:rPr lang="en-GB" sz="900" kern="1200">
                          <a:solidFill>
                            <a:schemeClr val="dk1"/>
                          </a:solidFill>
                          <a:latin typeface="+mn-lt"/>
                          <a:ea typeface="+mn-ea"/>
                          <a:cs typeface="+mn-cs"/>
                        </a:rPr>
                        <a:t>Medium</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4030051095"/>
                  </a:ext>
                </a:extLst>
              </a:tr>
              <a:tr h="395695">
                <a:tc gridSpan="10">
                  <a:txBody>
                    <a:bodyPr/>
                    <a:lstStyle/>
                    <a:p>
                      <a:r>
                        <a:rPr lang="en-GB" sz="900" kern="1200" dirty="0">
                          <a:solidFill>
                            <a:schemeClr val="tx1"/>
                          </a:solidFill>
                          <a:latin typeface="+mn-lt"/>
                          <a:ea typeface="+mn-ea"/>
                          <a:cs typeface="+mn-cs"/>
                        </a:rPr>
                        <a:t>This Change was raised to improve the information that’s included on DCC’s Service Now Tickets which have been asynchronously rejected. We interact with DCC via </a:t>
                      </a:r>
                      <a:r>
                        <a:rPr lang="en-GB" sz="900" kern="1200" dirty="0" err="1">
                          <a:solidFill>
                            <a:schemeClr val="tx1"/>
                          </a:solidFill>
                          <a:latin typeface="+mn-lt"/>
                          <a:ea typeface="+mn-ea"/>
                          <a:cs typeface="+mn-cs"/>
                        </a:rPr>
                        <a:t>SNow</a:t>
                      </a:r>
                      <a:r>
                        <a:rPr lang="en-GB" sz="900" kern="1200" dirty="0">
                          <a:solidFill>
                            <a:schemeClr val="tx1"/>
                          </a:solidFill>
                          <a:latin typeface="+mn-lt"/>
                          <a:ea typeface="+mn-ea"/>
                          <a:cs typeface="+mn-cs"/>
                        </a:rPr>
                        <a:t> so we need to monitor and input into development.</a:t>
                      </a:r>
                    </a:p>
                  </a:txBody>
                  <a:tcPr>
                    <a:solidFill>
                      <a:schemeClr val="accent1">
                        <a:lumMod val="20000"/>
                        <a:lumOff val="80000"/>
                      </a:schemeClr>
                    </a:solidFill>
                  </a:tcPr>
                </a:tc>
                <a:tc hMerge="1">
                  <a:txBody>
                    <a:bodyPr/>
                    <a:lstStyle/>
                    <a:p>
                      <a:pPr marL="0" algn="l" defTabSz="914400" rtl="0" eaLnBrk="1" latinLnBrk="0" hangingPunct="1"/>
                      <a:endParaRPr lang="en-GB" sz="95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i="0" kern="1200">
                        <a:solidFill>
                          <a:srgbClr val="272833"/>
                        </a:solidFill>
                        <a:effectLst/>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Arial"/>
                        <a:ea typeface="+mn-ea"/>
                        <a:cs typeface="+mn-cs"/>
                      </a:endParaRPr>
                    </a:p>
                  </a:txBody>
                  <a:tcPr>
                    <a:solidFill>
                      <a:schemeClr val="accent1">
                        <a:lumMod val="20000"/>
                        <a:lumOff val="80000"/>
                      </a:schemeClr>
                    </a:solidFill>
                  </a:tcPr>
                </a:tc>
                <a:extLst>
                  <a:ext uri="{0D108BD9-81ED-4DB2-BD59-A6C34878D82A}">
                    <a16:rowId xmlns:a16="http://schemas.microsoft.com/office/drawing/2014/main" val="3308129938"/>
                  </a:ext>
                </a:extLst>
              </a:tr>
              <a:tr h="527923">
                <a:tc>
                  <a:txBody>
                    <a:bodyPr/>
                    <a:lstStyle/>
                    <a:p>
                      <a:r>
                        <a:rPr lang="en-GB" sz="900" kern="1200" dirty="0">
                          <a:solidFill>
                            <a:schemeClr val="dk1"/>
                          </a:solidFill>
                          <a:latin typeface="+mn-lt"/>
                          <a:ea typeface="+mn-ea"/>
                          <a:cs typeface="+mn-cs"/>
                          <a:hlinkClick r:id="rId6"/>
                        </a:rPr>
                        <a:t>R0067</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hlinkClick r:id="rId7"/>
                        </a:rPr>
                        <a:t>XRN 5567</a:t>
                      </a:r>
                      <a:r>
                        <a:rPr lang="en-GB" sz="900" kern="1200" dirty="0">
                          <a:solidFill>
                            <a:schemeClr val="dk1"/>
                          </a:solidFill>
                          <a:latin typeface="+mn-lt"/>
                          <a:ea typeface="+mn-ea"/>
                          <a:cs typeface="+mn-cs"/>
                        </a:rPr>
                        <a:t> / </a:t>
                      </a:r>
                      <a:r>
                        <a:rPr lang="en-GB" sz="900" kern="1200" dirty="0">
                          <a:solidFill>
                            <a:schemeClr val="tx1"/>
                          </a:solidFill>
                          <a:latin typeface="+mn-lt"/>
                          <a:ea typeface="+mn-ea"/>
                          <a:cs typeface="+mn-cs"/>
                        </a:rPr>
                        <a:t>UNC Mod expected</a:t>
                      </a:r>
                    </a:p>
                  </a:txBody>
                  <a:tcPr>
                    <a:solidFill>
                      <a:schemeClr val="accent3">
                        <a:lumMod val="20000"/>
                        <a:lumOff val="80000"/>
                      </a:schemeClr>
                    </a:solidFill>
                  </a:tcPr>
                </a:tc>
                <a:tc>
                  <a:txBody>
                    <a:bodyPr/>
                    <a:lstStyle/>
                    <a:p>
                      <a:r>
                        <a:rPr lang="en-GB" sz="900" b="0" kern="1200" dirty="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900" b="0" kern="1200" dirty="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Consultation</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02/2023 –Technical Release planning</a:t>
                      </a:r>
                    </a:p>
                    <a:p>
                      <a:r>
                        <a:rPr lang="en-GB" sz="900" kern="1200" dirty="0">
                          <a:solidFill>
                            <a:schemeClr val="dk1"/>
                          </a:solidFill>
                          <a:latin typeface="+mn-lt"/>
                          <a:ea typeface="+mn-ea"/>
                          <a:cs typeface="+mn-cs"/>
                        </a:rPr>
                        <a:t>30/06/2023 – Legal text change implemented</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dirty="0">
                          <a:ln>
                            <a:noFill/>
                          </a:ln>
                          <a:solidFill>
                            <a:schemeClr val="tx1"/>
                          </a:solidFill>
                          <a:effectLst/>
                          <a:uLnTx/>
                          <a:uFillTx/>
                          <a:latin typeface="+mn-lt"/>
                          <a:ea typeface="+mn-ea"/>
                          <a:cs typeface="+mn-cs"/>
                        </a:rPr>
                        <a:t>Legal text – Major, June 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dirty="0">
                          <a:ln>
                            <a:noFill/>
                          </a:ln>
                          <a:solidFill>
                            <a:schemeClr val="tx1"/>
                          </a:solidFill>
                          <a:effectLst/>
                          <a:uLnTx/>
                          <a:uFillTx/>
                          <a:latin typeface="+mn-lt"/>
                          <a:ea typeface="+mn-ea"/>
                          <a:cs typeface="+mn-cs"/>
                        </a:rPr>
                        <a:t>Technical Change - Standalone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dirty="0">
                          <a:ln>
                            <a:noFill/>
                          </a:ln>
                          <a:solidFill>
                            <a:prstClr val="black"/>
                          </a:solidFill>
                          <a:effectLst/>
                          <a:uLnTx/>
                          <a:uFillTx/>
                          <a:latin typeface="+mn-lt"/>
                          <a:ea typeface="+mn-ea"/>
                          <a:cs typeface="+mn-cs"/>
                        </a:rPr>
                        <a:t>High</a:t>
                      </a:r>
                    </a:p>
                  </a:txBody>
                  <a:tcPr>
                    <a:solidFill>
                      <a:schemeClr val="accent3">
                        <a:lumMod val="20000"/>
                        <a:lumOff val="80000"/>
                      </a:schemeClr>
                    </a:solidFill>
                  </a:tcPr>
                </a:tc>
                <a:tc>
                  <a:txBody>
                    <a:bodyPr/>
                    <a:lstStyle/>
                    <a:p>
                      <a:endParaRPr lang="en-GB" sz="900" dirty="0">
                        <a:latin typeface="+mn-lt"/>
                      </a:endParaRPr>
                    </a:p>
                  </a:txBody>
                  <a:tcPr>
                    <a:solidFill>
                      <a:schemeClr val="accent3">
                        <a:lumMod val="20000"/>
                        <a:lumOff val="80000"/>
                      </a:schemeClr>
                    </a:solidFill>
                  </a:tcPr>
                </a:tc>
                <a:extLst>
                  <a:ext uri="{0D108BD9-81ED-4DB2-BD59-A6C34878D82A}">
                    <a16:rowId xmlns:a16="http://schemas.microsoft.com/office/drawing/2014/main" val="1734864584"/>
                  </a:ext>
                </a:extLst>
              </a:tr>
              <a:tr h="527923">
                <a:tc gridSpan="10">
                  <a:txBody>
                    <a:bodyPr/>
                    <a:lstStyle/>
                    <a:p>
                      <a:r>
                        <a:rPr lang="en-GB" sz="900" kern="1200" dirty="0">
                          <a:solidFill>
                            <a:schemeClr val="tx1"/>
                          </a:solidFill>
                          <a:latin typeface="+mn-lt"/>
                          <a:ea typeface="+mn-ea"/>
                          <a:cs typeface="+mn-cs"/>
                        </a:rPr>
                        <a:t>This Change will introduce a resend and refresh functionality to help with the message interactions between the CSS and Switching Data Service Providers. Currently, there are cases were messages are being received after Gate Closure or not being received at all. We are one of the impacted Service Providers which means this Change is very important to us so that we are able to complete customer switches successfully.</a:t>
                      </a:r>
                    </a:p>
                  </a:txBody>
                  <a:tcPr>
                    <a:solidFill>
                      <a:schemeClr val="accent3">
                        <a:lumMod val="20000"/>
                        <a:lumOff val="80000"/>
                      </a:schemeClr>
                    </a:solidFill>
                  </a:tcPr>
                </a:tc>
                <a:tc hMerge="1">
                  <a:txBody>
                    <a:bodyPr/>
                    <a:lstStyle/>
                    <a:p>
                      <a:endParaRPr lang="en-GB" sz="950" kern="1200" dirty="0">
                        <a:solidFill>
                          <a:schemeClr val="dk1"/>
                        </a:solidFill>
                        <a:latin typeface="+mn-lt"/>
                        <a:ea typeface="+mn-ea"/>
                        <a:cs typeface="+mn-cs"/>
                      </a:endParaRPr>
                    </a:p>
                  </a:txBody>
                  <a:tcPr/>
                </a:tc>
                <a:tc hMerge="1">
                  <a:txBody>
                    <a:bodyPr/>
                    <a:lstStyle/>
                    <a:p>
                      <a:endParaRPr lang="en-GB" sz="950" kern="1200" dirty="0">
                        <a:solidFill>
                          <a:schemeClr val="tx1"/>
                        </a:solidFill>
                        <a:latin typeface="+mn-lt"/>
                        <a:ea typeface="+mn-ea"/>
                        <a:cs typeface="+mn-cs"/>
                      </a:endParaRPr>
                    </a:p>
                  </a:txBody>
                  <a:tcPr/>
                </a:tc>
                <a:tc hMerge="1">
                  <a:txBody>
                    <a:bodyPr/>
                    <a:lstStyle/>
                    <a:p>
                      <a:endParaRPr lang="en-GB" sz="950" b="0" kern="1200" dirty="0">
                        <a:solidFill>
                          <a:schemeClr val="dk1"/>
                        </a:solidFill>
                        <a:latin typeface="+mn-lt"/>
                        <a:ea typeface="+mn-ea"/>
                        <a:cs typeface="+mn-cs"/>
                      </a:endParaRPr>
                    </a:p>
                  </a:txBody>
                  <a:tcPr/>
                </a:tc>
                <a:tc hMerge="1">
                  <a:txBody>
                    <a:bodyPr/>
                    <a:lstStyle/>
                    <a:p>
                      <a:endParaRPr lang="en-GB" sz="950" b="0" kern="1200" dirty="0">
                        <a:solidFill>
                          <a:schemeClr val="dk1"/>
                        </a:solidFill>
                        <a:latin typeface="+mn-lt"/>
                        <a:ea typeface="+mn-ea"/>
                        <a:cs typeface="+mn-cs"/>
                      </a:endParaRPr>
                    </a:p>
                  </a:txBody>
                  <a:tcPr/>
                </a:tc>
                <a:tc hMerge="1">
                  <a:txBody>
                    <a:bodyPr/>
                    <a:lstStyle/>
                    <a:p>
                      <a:endParaRPr lang="en-GB" sz="950" kern="1200" dirty="0">
                        <a:solidFill>
                          <a:schemeClr val="dk1"/>
                        </a:solidFill>
                        <a:latin typeface="+mn-lt"/>
                        <a:ea typeface="+mn-ea"/>
                        <a:cs typeface="+mn-cs"/>
                      </a:endParaRPr>
                    </a:p>
                  </a:txBody>
                  <a:tcPr/>
                </a:tc>
                <a:tc hMerge="1">
                  <a:txBody>
                    <a:bodyPr/>
                    <a:lstStyle/>
                    <a:p>
                      <a:endParaRPr lang="en-GB" sz="950" kern="1200" dirty="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dirty="0">
                        <a:ln>
                          <a:noFill/>
                        </a:ln>
                        <a:solidFill>
                          <a:schemeClr val="tx1"/>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dirty="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dirty="0">
                        <a:ln>
                          <a:noFill/>
                        </a:ln>
                        <a:solidFill>
                          <a:prstClr val="black"/>
                        </a:solidFill>
                        <a:effectLst/>
                        <a:uLnTx/>
                        <a:uFillTx/>
                        <a:latin typeface="Arial"/>
                        <a:ea typeface="+mn-ea"/>
                        <a:cs typeface="+mn-cs"/>
                      </a:endParaRPr>
                    </a:p>
                  </a:txBody>
                  <a:tcPr/>
                </a:tc>
                <a:extLst>
                  <a:ext uri="{0D108BD9-81ED-4DB2-BD59-A6C34878D82A}">
                    <a16:rowId xmlns:a16="http://schemas.microsoft.com/office/drawing/2014/main" val="1268464472"/>
                  </a:ext>
                </a:extLst>
              </a:tr>
            </a:tbl>
          </a:graphicData>
        </a:graphic>
      </p:graphicFrame>
      <p:grpSp>
        <p:nvGrpSpPr>
          <p:cNvPr id="10" name="Group 9">
            <a:extLst>
              <a:ext uri="{FF2B5EF4-FFF2-40B4-BE49-F238E27FC236}">
                <a16:creationId xmlns:a16="http://schemas.microsoft.com/office/drawing/2014/main" id="{CEADE08A-24CD-4784-873B-7EA4EEE7FF12}"/>
              </a:ext>
            </a:extLst>
          </p:cNvPr>
          <p:cNvGrpSpPr/>
          <p:nvPr/>
        </p:nvGrpSpPr>
        <p:grpSpPr>
          <a:xfrm>
            <a:off x="111418" y="4486792"/>
            <a:ext cx="3401154" cy="475676"/>
            <a:chOff x="188250" y="4480964"/>
            <a:chExt cx="3401154" cy="475676"/>
          </a:xfrm>
        </p:grpSpPr>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2347510" cy="475676"/>
              <a:chOff x="66502" y="4450261"/>
              <a:chExt cx="2347510"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dirty="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0" name="Rectangle 19">
              <a:extLst>
                <a:ext uri="{FF2B5EF4-FFF2-40B4-BE49-F238E27FC236}">
                  <a16:creationId xmlns:a16="http://schemas.microsoft.com/office/drawing/2014/main" id="{AD089015-CB43-4D70-96D1-C55C1000E8A8}"/>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8402550D-C7D4-4FAB-8264-5AB9E3327230}"/>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2" name="Object 1">
            <a:extLst>
              <a:ext uri="{FF2B5EF4-FFF2-40B4-BE49-F238E27FC236}">
                <a16:creationId xmlns:a16="http://schemas.microsoft.com/office/drawing/2014/main" id="{2F41B2A4-BCDE-4C1A-A8A5-4AE093136BB5}"/>
              </a:ext>
            </a:extLst>
          </p:cNvPr>
          <p:cNvGraphicFramePr>
            <a:graphicFrameLocks noChangeAspect="1"/>
          </p:cNvGraphicFramePr>
          <p:nvPr>
            <p:extLst>
              <p:ext uri="{D42A27DB-BD31-4B8C-83A1-F6EECF244321}">
                <p14:modId xmlns:p14="http://schemas.microsoft.com/office/powerpoint/2010/main" val="4139124158"/>
              </p:ext>
            </p:extLst>
          </p:nvPr>
        </p:nvGraphicFramePr>
        <p:xfrm>
          <a:off x="8118178" y="3116176"/>
          <a:ext cx="914400" cy="806450"/>
        </p:xfrm>
        <a:graphic>
          <a:graphicData uri="http://schemas.openxmlformats.org/presentationml/2006/ole">
            <mc:AlternateContent xmlns:mc="http://schemas.openxmlformats.org/markup-compatibility/2006">
              <mc:Choice xmlns:v="urn:schemas-microsoft-com:vml" Requires="v">
                <p:oleObj name="Document" showAsIcon="1" r:id="rId8" imgW="914400" imgH="806400" progId="Word.Document.12">
                  <p:embed/>
                </p:oleObj>
              </mc:Choice>
              <mc:Fallback>
                <p:oleObj name="Document" showAsIcon="1" r:id="rId8" imgW="914400" imgH="806400" progId="Word.Document.12">
                  <p:embed/>
                  <p:pic>
                    <p:nvPicPr>
                      <p:cNvPr id="2" name="Object 1">
                        <a:extLst>
                          <a:ext uri="{FF2B5EF4-FFF2-40B4-BE49-F238E27FC236}">
                            <a16:creationId xmlns:a16="http://schemas.microsoft.com/office/drawing/2014/main" id="{2F41B2A4-BCDE-4C1A-A8A5-4AE093136BB5}"/>
                          </a:ext>
                        </a:extLst>
                      </p:cNvPr>
                      <p:cNvPicPr/>
                      <p:nvPr/>
                    </p:nvPicPr>
                    <p:blipFill>
                      <a:blip r:embed="rId9"/>
                      <a:stretch>
                        <a:fillRect/>
                      </a:stretch>
                    </p:blipFill>
                    <p:spPr>
                      <a:xfrm>
                        <a:off x="8118178" y="3116176"/>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44232357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16c14704-20c8-4e81-8acd-093603a39d02"/>
    <ds:schemaRef ds:uri="af1e8dcd-aa70-4979-8662-2ee2fa7d9e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5BB2FAF7-0052-4305-980E-73A37DCC5D4E}"/>
</file>

<file path=docProps/app.xml><?xml version="1.0" encoding="utf-8"?>
<Properties xmlns="http://schemas.openxmlformats.org/officeDocument/2006/extended-properties" xmlns:vt="http://schemas.openxmlformats.org/officeDocument/2006/docPropsVTypes">
  <TotalTime>3060</TotalTime>
  <Words>2091</Words>
  <Application>Microsoft Office PowerPoint</Application>
  <PresentationFormat>On-screen Show (16:9)</PresentationFormat>
  <Paragraphs>377</Paragraphs>
  <Slides>13</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Calibri</vt:lpstr>
      <vt:lpstr>Office Theme</vt:lpstr>
      <vt:lpstr>Document</vt:lpstr>
      <vt:lpstr>REC Change   </vt:lpstr>
      <vt:lpstr>Missing Messages</vt:lpstr>
      <vt:lpstr>Code Challenges – Missing Messages</vt:lpstr>
      <vt:lpstr>Code Challenges – Missing Messages</vt:lpstr>
      <vt:lpstr>Introduction</vt:lpstr>
      <vt:lpstr>Overview of REC Changes (high level)</vt:lpstr>
      <vt:lpstr>Overview of Change</vt:lpstr>
      <vt:lpstr>REC Change Pipeline – In progress</vt:lpstr>
      <vt:lpstr>PowerPoint Presentation</vt:lpstr>
      <vt:lpstr>PowerPoint Presentation</vt:lpstr>
      <vt:lpstr>PowerPoint Presentation</vt:lpstr>
      <vt:lpstr>PowerPoint Presentation</vt:lpstr>
      <vt:lpstr>REC Change Pipeline – Under Prioritisation Review</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5</cp:revision>
  <dcterms:created xsi:type="dcterms:W3CDTF">2018-09-02T17:12:15Z</dcterms:created>
  <dcterms:modified xsi:type="dcterms:W3CDTF">2023-02-06T17:58:38Z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y fmtid="{D5CDD505-2E9C-101B-9397-08002B2CF9AE}" pid="4" name="MediaServiceImageTags">
    <vt:lpwstr/>
  </property>
</Properties>
</file>