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267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Hailes" initials="RH" lastIdx="8" clrIdx="0">
    <p:extLst>
      <p:ext uri="{19B8F6BF-5375-455C-9EA6-DF929625EA0E}">
        <p15:presenceInfo xmlns:p15="http://schemas.microsoft.com/office/powerpoint/2012/main" userId="Rebecca Hail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38374-8B30-4CBC-A4DA-6575C42033DD}" v="4" dt="2022-12-07T10:45:21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1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 snapToGrid="0" showGuides="1">
      <p:cViewPr varScale="1">
        <p:scale>
          <a:sx n="80" d="100"/>
          <a:sy n="80" d="100"/>
        </p:scale>
        <p:origin x="22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dham, Ben" userId="bc952d8f-6840-49bf-a9ec-f1a70e371760" providerId="ADAL" clId="{18938374-8B30-4CBC-A4DA-6575C42033DD}"/>
    <pc:docChg chg="custSel addSld delSld modSld">
      <pc:chgData name="Oldham, Ben" userId="bc952d8f-6840-49bf-a9ec-f1a70e371760" providerId="ADAL" clId="{18938374-8B30-4CBC-A4DA-6575C42033DD}" dt="2022-12-07T17:53:37.269" v="3370" actId="5793"/>
      <pc:docMkLst>
        <pc:docMk/>
      </pc:docMkLst>
      <pc:sldChg chg="del">
        <pc:chgData name="Oldham, Ben" userId="bc952d8f-6840-49bf-a9ec-f1a70e371760" providerId="ADAL" clId="{18938374-8B30-4CBC-A4DA-6575C42033DD}" dt="2022-12-07T08:30:10.924" v="88" actId="47"/>
        <pc:sldMkLst>
          <pc:docMk/>
          <pc:sldMk cId="3781102627" sldId="260"/>
        </pc:sldMkLst>
      </pc:sldChg>
      <pc:sldChg chg="delSp modSp mod">
        <pc:chgData name="Oldham, Ben" userId="bc952d8f-6840-49bf-a9ec-f1a70e371760" providerId="ADAL" clId="{18938374-8B30-4CBC-A4DA-6575C42033DD}" dt="2022-12-07T12:29:28.312" v="3341" actId="20577"/>
        <pc:sldMkLst>
          <pc:docMk/>
          <pc:sldMk cId="2204106227" sldId="263"/>
        </pc:sldMkLst>
        <pc:spChg chg="mod">
          <ac:chgData name="Oldham, Ben" userId="bc952d8f-6840-49bf-a9ec-f1a70e371760" providerId="ADAL" clId="{18938374-8B30-4CBC-A4DA-6575C42033DD}" dt="2022-12-07T12:29:28.312" v="3341" actId="20577"/>
          <ac:spMkLst>
            <pc:docMk/>
            <pc:sldMk cId="2204106227" sldId="263"/>
            <ac:spMk id="7" creationId="{C5954030-BFE7-4CA9-A835-74B0523B9925}"/>
          </ac:spMkLst>
        </pc:spChg>
        <pc:spChg chg="mod">
          <ac:chgData name="Oldham, Ben" userId="bc952d8f-6840-49bf-a9ec-f1a70e371760" providerId="ADAL" clId="{18938374-8B30-4CBC-A4DA-6575C42033DD}" dt="2022-12-07T11:33:17.411" v="2779" actId="20577"/>
          <ac:spMkLst>
            <pc:docMk/>
            <pc:sldMk cId="2204106227" sldId="263"/>
            <ac:spMk id="9" creationId="{87F6D9F5-39CE-405E-B47B-977A62F699AC}"/>
          </ac:spMkLst>
        </pc:spChg>
        <pc:spChg chg="del">
          <ac:chgData name="Oldham, Ben" userId="bc952d8f-6840-49bf-a9ec-f1a70e371760" providerId="ADAL" clId="{18938374-8B30-4CBC-A4DA-6575C42033DD}" dt="2022-12-07T08:28:26.309" v="0" actId="478"/>
          <ac:spMkLst>
            <pc:docMk/>
            <pc:sldMk cId="2204106227" sldId="263"/>
            <ac:spMk id="12" creationId="{16A4BF57-2021-4780-A1FA-37315FD9F291}"/>
          </ac:spMkLst>
        </pc:spChg>
      </pc:sldChg>
      <pc:sldChg chg="addSp delSp modSp mod">
        <pc:chgData name="Oldham, Ben" userId="bc952d8f-6840-49bf-a9ec-f1a70e371760" providerId="ADAL" clId="{18938374-8B30-4CBC-A4DA-6575C42033DD}" dt="2022-12-07T11:54:16.873" v="2962" actId="20577"/>
        <pc:sldMkLst>
          <pc:docMk/>
          <pc:sldMk cId="561576609" sldId="266"/>
        </pc:sldMkLst>
        <pc:spChg chg="mod">
          <ac:chgData name="Oldham, Ben" userId="bc952d8f-6840-49bf-a9ec-f1a70e371760" providerId="ADAL" clId="{18938374-8B30-4CBC-A4DA-6575C42033DD}" dt="2022-12-07T10:41:43.237" v="1404" actId="6549"/>
          <ac:spMkLst>
            <pc:docMk/>
            <pc:sldMk cId="561576609" sldId="266"/>
            <ac:spMk id="2" creationId="{00000000-0000-0000-0000-000000000000}"/>
          </ac:spMkLst>
        </pc:spChg>
        <pc:spChg chg="add mod">
          <ac:chgData name="Oldham, Ben" userId="bc952d8f-6840-49bf-a9ec-f1a70e371760" providerId="ADAL" clId="{18938374-8B30-4CBC-A4DA-6575C42033DD}" dt="2022-12-07T11:54:16.873" v="2962" actId="20577"/>
          <ac:spMkLst>
            <pc:docMk/>
            <pc:sldMk cId="561576609" sldId="266"/>
            <ac:spMk id="10" creationId="{58611022-9109-45D7-AA0C-2F1CE75EA211}"/>
          </ac:spMkLst>
        </pc:spChg>
        <pc:spChg chg="add del mod">
          <ac:chgData name="Oldham, Ben" userId="bc952d8f-6840-49bf-a9ec-f1a70e371760" providerId="ADAL" clId="{18938374-8B30-4CBC-A4DA-6575C42033DD}" dt="2022-12-07T10:44:45.996" v="1540" actId="478"/>
          <ac:spMkLst>
            <pc:docMk/>
            <pc:sldMk cId="561576609" sldId="266"/>
            <ac:spMk id="11" creationId="{637174DA-4B07-4D2E-907A-E64C82E4B251}"/>
          </ac:spMkLst>
        </pc:spChg>
        <pc:spChg chg="del">
          <ac:chgData name="Oldham, Ben" userId="bc952d8f-6840-49bf-a9ec-f1a70e371760" providerId="ADAL" clId="{18938374-8B30-4CBC-A4DA-6575C42033DD}" dt="2022-12-07T10:34:20.424" v="1305" actId="478"/>
          <ac:spMkLst>
            <pc:docMk/>
            <pc:sldMk cId="561576609" sldId="266"/>
            <ac:spMk id="13" creationId="{AA5220AE-122E-4BF3-906F-FCF50CF15B21}"/>
          </ac:spMkLst>
        </pc:spChg>
        <pc:spChg chg="del">
          <ac:chgData name="Oldham, Ben" userId="bc952d8f-6840-49bf-a9ec-f1a70e371760" providerId="ADAL" clId="{18938374-8B30-4CBC-A4DA-6575C42033DD}" dt="2022-12-07T10:34:23.912" v="1307" actId="478"/>
          <ac:spMkLst>
            <pc:docMk/>
            <pc:sldMk cId="561576609" sldId="266"/>
            <ac:spMk id="14" creationId="{EB745153-5096-4D3E-B9DA-68F4C8A8F4C9}"/>
          </ac:spMkLst>
        </pc:spChg>
      </pc:sldChg>
      <pc:sldChg chg="addSp delSp modSp add mod">
        <pc:chgData name="Oldham, Ben" userId="bc952d8f-6840-49bf-a9ec-f1a70e371760" providerId="ADAL" clId="{18938374-8B30-4CBC-A4DA-6575C42033DD}" dt="2022-12-07T17:53:37.269" v="3370" actId="5793"/>
        <pc:sldMkLst>
          <pc:docMk/>
          <pc:sldMk cId="1095100708" sldId="267"/>
        </pc:sldMkLst>
        <pc:spChg chg="mod">
          <ac:chgData name="Oldham, Ben" userId="bc952d8f-6840-49bf-a9ec-f1a70e371760" providerId="ADAL" clId="{18938374-8B30-4CBC-A4DA-6575C42033DD}" dt="2022-12-07T08:30:19.689" v="98" actId="20577"/>
          <ac:spMkLst>
            <pc:docMk/>
            <pc:sldMk cId="1095100708" sldId="267"/>
            <ac:spMk id="2" creationId="{00000000-0000-0000-0000-000000000000}"/>
          </ac:spMkLst>
        </pc:spChg>
        <pc:spChg chg="mod">
          <ac:chgData name="Oldham, Ben" userId="bc952d8f-6840-49bf-a9ec-f1a70e371760" providerId="ADAL" clId="{18938374-8B30-4CBC-A4DA-6575C42033DD}" dt="2022-12-07T11:37:36.772" v="2781" actId="20577"/>
          <ac:spMkLst>
            <pc:docMk/>
            <pc:sldMk cId="1095100708" sldId="267"/>
            <ac:spMk id="7" creationId="{C5954030-BFE7-4CA9-A835-74B0523B9925}"/>
          </ac:spMkLst>
        </pc:spChg>
        <pc:spChg chg="mod">
          <ac:chgData name="Oldham, Ben" userId="bc952d8f-6840-49bf-a9ec-f1a70e371760" providerId="ADAL" clId="{18938374-8B30-4CBC-A4DA-6575C42033DD}" dt="2022-12-07T17:53:37.269" v="3370" actId="5793"/>
          <ac:spMkLst>
            <pc:docMk/>
            <pc:sldMk cId="1095100708" sldId="267"/>
            <ac:spMk id="9" creationId="{87F6D9F5-39CE-405E-B47B-977A62F699AC}"/>
          </ac:spMkLst>
        </pc:spChg>
        <pc:spChg chg="add del mod">
          <ac:chgData name="Oldham, Ben" userId="bc952d8f-6840-49bf-a9ec-f1a70e371760" providerId="ADAL" clId="{18938374-8B30-4CBC-A4DA-6575C42033DD}" dt="2022-12-07T10:22:19.489" v="1284" actId="478"/>
          <ac:spMkLst>
            <pc:docMk/>
            <pc:sldMk cId="1095100708" sldId="267"/>
            <ac:spMk id="10" creationId="{C5D54EC2-522A-4628-8B1A-29F3579CFCCE}"/>
          </ac:spMkLst>
        </pc:spChg>
      </pc:sldChg>
      <pc:sldChg chg="addSp delSp modSp add mod">
        <pc:chgData name="Oldham, Ben" userId="bc952d8f-6840-49bf-a9ec-f1a70e371760" providerId="ADAL" clId="{18938374-8B30-4CBC-A4DA-6575C42033DD}" dt="2022-12-07T12:06:39.548" v="3019" actId="1076"/>
        <pc:sldMkLst>
          <pc:docMk/>
          <pc:sldMk cId="335108826" sldId="268"/>
        </pc:sldMkLst>
        <pc:spChg chg="add mod">
          <ac:chgData name="Oldham, Ben" userId="bc952d8f-6840-49bf-a9ec-f1a70e371760" providerId="ADAL" clId="{18938374-8B30-4CBC-A4DA-6575C42033DD}" dt="2022-12-07T12:06:39.548" v="3019" actId="1076"/>
          <ac:spMkLst>
            <pc:docMk/>
            <pc:sldMk cId="335108826" sldId="268"/>
            <ac:spMk id="10" creationId="{0BBD4090-FF44-4EFB-9D2F-09BF7CFF065F}"/>
          </ac:spMkLst>
        </pc:spChg>
        <pc:spChg chg="del">
          <ac:chgData name="Oldham, Ben" userId="bc952d8f-6840-49bf-a9ec-f1a70e371760" providerId="ADAL" clId="{18938374-8B30-4CBC-A4DA-6575C42033DD}" dt="2022-12-07T10:45:13.805" v="1592" actId="478"/>
          <ac:spMkLst>
            <pc:docMk/>
            <pc:sldMk cId="335108826" sldId="268"/>
            <ac:spMk id="13" creationId="{AA5220AE-122E-4BF3-906F-FCF50CF15B21}"/>
          </ac:spMkLst>
        </pc:spChg>
        <pc:spChg chg="del">
          <ac:chgData name="Oldham, Ben" userId="bc952d8f-6840-49bf-a9ec-f1a70e371760" providerId="ADAL" clId="{18938374-8B30-4CBC-A4DA-6575C42033DD}" dt="2022-12-07T10:45:15.052" v="1593" actId="478"/>
          <ac:spMkLst>
            <pc:docMk/>
            <pc:sldMk cId="335108826" sldId="268"/>
            <ac:spMk id="14" creationId="{EB745153-5096-4D3E-B9DA-68F4C8A8F4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2EFAF-D2E2-430B-AA60-3B737F733DC0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FD529-B9AC-4D9A-B713-36734C05E9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84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C967-6403-4C5F-8772-70A3C93BA6F4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EF4EF-0CB7-4BE4-87B2-7E00C5B196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03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9013" y="1447800"/>
            <a:ext cx="4821361" cy="1492639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9013" y="3070283"/>
            <a:ext cx="4821361" cy="1748459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tabLst>
                <a:tab pos="261938" algn="l"/>
              </a:tabLst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7286" y="5092397"/>
            <a:ext cx="1800000" cy="728573"/>
          </a:xfrm>
          <a:prstGeom prst="rect">
            <a:avLst/>
          </a:prstGeom>
        </p:spPr>
      </p:pic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914650" y="0"/>
            <a:ext cx="3181350" cy="14478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0" y="1447800"/>
            <a:ext cx="6096000" cy="405765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667125" y="5505450"/>
            <a:ext cx="2428875" cy="5905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2021 </a:t>
            </a:r>
          </a:p>
        </p:txBody>
      </p:sp>
    </p:spTree>
    <p:extLst>
      <p:ext uri="{BB962C8B-B14F-4D97-AF65-F5344CB8AC3E}">
        <p14:creationId xmlns:p14="http://schemas.microsoft.com/office/powerpoint/2010/main" val="3857957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347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711913" y="2136775"/>
            <a:ext cx="7178462" cy="4235450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70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Column Grey Bg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45" y="2138100"/>
            <a:ext cx="3502800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9181" y="6372225"/>
            <a:ext cx="635794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64C687-E54E-4A59-A131-5441B095AAD8}" type="datetime1">
              <a:rPr lang="en-GB" smtClean="0"/>
              <a:pPr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4711913" y="2138100"/>
            <a:ext cx="3502800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8689181" y="2138100"/>
            <a:ext cx="3201194" cy="4234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689181" y="265823"/>
            <a:ext cx="1266823" cy="116102"/>
            <a:chOff x="226220" y="265823"/>
            <a:chExt cx="1266823" cy="116102"/>
          </a:xfrm>
        </p:grpSpPr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2021 </a:t>
            </a:r>
          </a:p>
        </p:txBody>
      </p:sp>
    </p:spTree>
    <p:extLst>
      <p:ext uri="{BB962C8B-B14F-4D97-AF65-F5344CB8AC3E}">
        <p14:creationId xmlns:p14="http://schemas.microsoft.com/office/powerpoint/2010/main" val="334039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633" y="1454613"/>
            <a:ext cx="5085617" cy="4083062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7225"/>
            <a:ext cx="3502819" cy="57150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33425" y="1031813"/>
            <a:ext cx="470208" cy="47020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02390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1480213"/>
            <a:ext cx="7730637" cy="4293043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9181" y="6372225"/>
            <a:ext cx="635794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64C687-E54E-4A59-A131-5441B095AAD8}" type="datetime1">
              <a:rPr lang="en-GB" smtClean="0"/>
              <a:pPr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8689181" y="265823"/>
            <a:ext cx="1266878" cy="116108"/>
            <a:chOff x="226220" y="265823"/>
            <a:chExt cx="1266878" cy="116108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2021 </a:t>
            </a:r>
          </a:p>
        </p:txBody>
      </p:sp>
    </p:spTree>
    <p:extLst>
      <p:ext uri="{BB962C8B-B14F-4D97-AF65-F5344CB8AC3E}">
        <p14:creationId xmlns:p14="http://schemas.microsoft.com/office/powerpoint/2010/main" val="1859188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78302" y="1758464"/>
            <a:ext cx="4654061" cy="4038112"/>
          </a:xfrm>
        </p:spPr>
        <p:txBody>
          <a:bodyPr/>
          <a:lstStyle>
            <a:lvl1pPr marL="0" indent="0" algn="r">
              <a:buNone/>
              <a:defRPr sz="287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9181" y="6372225"/>
            <a:ext cx="635794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CB4A7A-8B33-441A-97FA-9F08F8996D5D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33425" y="2148784"/>
            <a:ext cx="4323618" cy="21535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8689181" y="265823"/>
            <a:ext cx="1266878" cy="116108"/>
            <a:chOff x="226220" y="265823"/>
            <a:chExt cx="1266878" cy="116108"/>
          </a:xfrm>
        </p:grpSpPr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2021 </a:t>
            </a:r>
          </a:p>
        </p:txBody>
      </p:sp>
    </p:spTree>
    <p:extLst>
      <p:ext uri="{BB962C8B-B14F-4D97-AF65-F5344CB8AC3E}">
        <p14:creationId xmlns:p14="http://schemas.microsoft.com/office/powerpoint/2010/main" val="2206351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6DA9-8593-4CDD-827A-0F28E96CE0AF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895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3B99-1F51-443F-BEFA-8245376294C7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86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955756" cy="8259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485900"/>
            <a:ext cx="7955756" cy="4886325"/>
          </a:xfrm>
        </p:spPr>
        <p:txBody>
          <a:bodyPr/>
          <a:lstStyle>
            <a:lvl1pPr marL="342900" indent="-342900">
              <a:spcBef>
                <a:spcPts val="900"/>
              </a:spcBef>
              <a:buFont typeface="Wingdings" panose="05000000000000000000" pitchFamily="2" charset="2"/>
              <a:buChar char="§"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89181" y="6372225"/>
            <a:ext cx="635794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64C687-E54E-4A59-A131-5441B095AAD8}" type="datetime1">
              <a:rPr lang="en-GB" smtClean="0"/>
              <a:pPr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8689181" y="265823"/>
            <a:ext cx="1266878" cy="116108"/>
            <a:chOff x="226220" y="265823"/>
            <a:chExt cx="1266878" cy="11610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 userDrawn="1"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Cadent Gas Ltd 2021 </a:t>
            </a:r>
          </a:p>
        </p:txBody>
      </p:sp>
    </p:spTree>
    <p:extLst>
      <p:ext uri="{BB962C8B-B14F-4D97-AF65-F5344CB8AC3E}">
        <p14:creationId xmlns:p14="http://schemas.microsoft.com/office/powerpoint/2010/main" val="242717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2136775"/>
            <a:ext cx="5776559" cy="1258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3395400"/>
            <a:ext cx="5776558" cy="29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77175" y="657225"/>
            <a:ext cx="4314825" cy="340995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877175" y="4067175"/>
            <a:ext cx="2514600" cy="7000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012016" y="4767262"/>
            <a:ext cx="2541559" cy="1604963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138100"/>
            <a:ext cx="7480678" cy="423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9953"/>
            <a:ext cx="3502819" cy="571227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3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138100"/>
            <a:ext cx="7480678" cy="423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9953"/>
            <a:ext cx="3502819" cy="21381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86036" y="2798052"/>
            <a:ext cx="1754554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686800" y="3633826"/>
            <a:ext cx="1754188" cy="187389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61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Imag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9953"/>
            <a:ext cx="3502819" cy="21381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86036" y="2798052"/>
            <a:ext cx="1754554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8686800" y="3633826"/>
            <a:ext cx="1754188" cy="1830355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4711303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98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7971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00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689181" y="659953"/>
            <a:ext cx="3502819" cy="21381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4710341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8689181" y="2798054"/>
            <a:ext cx="3502819" cy="213810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686036" y="4936153"/>
            <a:ext cx="3505964" cy="59396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185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9557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45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4711913" y="2138100"/>
            <a:ext cx="3502800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8689181" y="2138100"/>
            <a:ext cx="3201194" cy="4234125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6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955756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</a:t>
            </a:r>
            <a:br>
              <a:rPr lang="en-US" dirty="0"/>
            </a:br>
            <a:r>
              <a:rPr lang="en-US" dirty="0"/>
              <a:t>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425" y="2138100"/>
            <a:ext cx="7955756" cy="4234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9181" y="6372225"/>
            <a:ext cx="635794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C00EC8A3-E0A5-47ED-BC08-418C025A79A3}" type="datetime1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3425" y="283369"/>
            <a:ext cx="3390901" cy="2730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Presentation info in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799" y="6372225"/>
            <a:ext cx="535781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D5361521-EF7F-456B-A25F-4EAD8E019C3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8689181" y="265823"/>
            <a:ext cx="1266823" cy="116102"/>
            <a:chOff x="226220" y="265823"/>
            <a:chExt cx="1266823" cy="116102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8"/>
            <a:stretch>
              <a:fillRect/>
            </a:stretch>
          </p:blipFill>
          <p:spPr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9"/>
            <a:stretch>
              <a:fillRect/>
            </a:stretch>
          </p:blipFill>
          <p:spPr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733425" y="6372225"/>
            <a:ext cx="2430628" cy="27305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8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Cadent Gas Ltd 2021 </a:t>
            </a:r>
          </a:p>
        </p:txBody>
      </p:sp>
    </p:spTree>
    <p:extLst>
      <p:ext uri="{BB962C8B-B14F-4D97-AF65-F5344CB8AC3E}">
        <p14:creationId xmlns:p14="http://schemas.microsoft.com/office/powerpoint/2010/main" val="153727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3" r:id="rId4"/>
    <p:sldLayoutId id="2147483657" r:id="rId5"/>
    <p:sldLayoutId id="2147483660" r:id="rId6"/>
    <p:sldLayoutId id="2147483661" r:id="rId7"/>
    <p:sldLayoutId id="2147483662" r:id="rId8"/>
    <p:sldLayoutId id="2147483665" r:id="rId9"/>
    <p:sldLayoutId id="2147483667" r:id="rId10"/>
    <p:sldLayoutId id="2147483666" r:id="rId11"/>
    <p:sldLayoutId id="2147483658" r:id="rId12"/>
    <p:sldLayoutId id="2147483659" r:id="rId13"/>
    <p:sldLayoutId id="2147483651" r:id="rId14"/>
    <p:sldLayoutId id="2147483654" r:id="rId15"/>
    <p:sldLayoutId id="2147483655" r:id="rId1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 spc="-1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30188" indent="-230188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454025" indent="-200025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612775" indent="-149225" algn="l" defTabSz="91440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19150" indent="-192088" algn="l" defTabSz="9144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14" userDrawn="1">
          <p15:clr>
            <a:srgbClr val="F26B43"/>
          </p15:clr>
        </p15:guide>
        <p15:guide id="2" orient="horz" pos="1346" userDrawn="1">
          <p15:clr>
            <a:srgbClr val="F26B43"/>
          </p15:clr>
        </p15:guide>
        <p15:guide id="3" pos="462" userDrawn="1">
          <p15:clr>
            <a:srgbClr val="F26B43"/>
          </p15:clr>
        </p15:guide>
        <p15:guide id="4" pos="7490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534365"/>
          </a:xfrm>
        </p:spPr>
        <p:txBody>
          <a:bodyPr/>
          <a:lstStyle/>
          <a:p>
            <a:r>
              <a:rPr lang="en-GB" dirty="0"/>
              <a:t>Thornton Curtis MER - Status</a:t>
            </a:r>
            <a:br>
              <a:rPr lang="en-GB" dirty="0"/>
            </a:b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pPr/>
              <a:t>07/12/2022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" b="48"/>
          <a:stretch>
            <a:fillRect/>
          </a:stretch>
        </p:blipFill>
        <p:spPr/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954030-BFE7-4CA9-A835-74B0523B9925}"/>
              </a:ext>
            </a:extLst>
          </p:cNvPr>
          <p:cNvSpPr txBox="1"/>
          <p:nvPr/>
        </p:nvSpPr>
        <p:spPr>
          <a:xfrm>
            <a:off x="658147" y="1325566"/>
            <a:ext cx="701662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Individual Methodologies submitted from both ITE’s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As per the </a:t>
            </a:r>
            <a:r>
              <a:rPr lang="en-GB" sz="1600" dirty="0" err="1"/>
              <a:t>ToR</a:t>
            </a:r>
            <a:r>
              <a:rPr lang="en-GB" sz="1600" dirty="0"/>
              <a:t>, similarities in testing. initial discussions between ITE’s undertaken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Singular methodology being developed in line with control centre, taking into account requirements to ensure security of supply.</a:t>
            </a: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F6D9F5-39CE-405E-B47B-977A62F699AC}"/>
              </a:ext>
            </a:extLst>
          </p:cNvPr>
          <p:cNvSpPr txBox="1"/>
          <p:nvPr/>
        </p:nvSpPr>
        <p:spPr>
          <a:xfrm>
            <a:off x="658146" y="3429000"/>
            <a:ext cx="701662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Proposed Timeline - (site availability dependant)</a:t>
            </a:r>
          </a:p>
          <a:p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Testing Methodology created – end of Dec 22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Onsite testing – late Jan/early Feb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Reconciliation reports - 6 weeks post onsite testing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Updates will be provided regarding submission and invoicing</a:t>
            </a:r>
          </a:p>
        </p:txBody>
      </p:sp>
    </p:spTree>
    <p:extLst>
      <p:ext uri="{BB962C8B-B14F-4D97-AF65-F5344CB8AC3E}">
        <p14:creationId xmlns:p14="http://schemas.microsoft.com/office/powerpoint/2010/main" val="220410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534365"/>
          </a:xfrm>
        </p:spPr>
        <p:txBody>
          <a:bodyPr/>
          <a:lstStyle/>
          <a:p>
            <a:r>
              <a:rPr lang="en-GB" dirty="0"/>
              <a:t>Royston MER - Status</a:t>
            </a:r>
            <a:br>
              <a:rPr lang="en-GB" dirty="0"/>
            </a:b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pPr/>
              <a:t>07/12/2022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" b="48"/>
          <a:stretch>
            <a:fillRect/>
          </a:stretch>
        </p:blipFill>
        <p:spPr/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954030-BFE7-4CA9-A835-74B0523B9925}"/>
              </a:ext>
            </a:extLst>
          </p:cNvPr>
          <p:cNvSpPr txBox="1"/>
          <p:nvPr/>
        </p:nvSpPr>
        <p:spPr>
          <a:xfrm>
            <a:off x="658146" y="1397485"/>
            <a:ext cx="701662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Short timescale due to only dataset recalculation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Reconciliation assessment undertaken by ITE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Report being finalised for submission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F6D9F5-39CE-405E-B47B-977A62F699AC}"/>
              </a:ext>
            </a:extLst>
          </p:cNvPr>
          <p:cNvSpPr txBox="1"/>
          <p:nvPr/>
        </p:nvSpPr>
        <p:spPr>
          <a:xfrm>
            <a:off x="658145" y="3644758"/>
            <a:ext cx="7016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Proposed Timeline</a:t>
            </a:r>
          </a:p>
          <a:p>
            <a:endParaRPr lang="en-GB" sz="16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Measurement error report </a:t>
            </a:r>
            <a:r>
              <a:rPr lang="en-GB" sz="1600"/>
              <a:t>ready for submission </a:t>
            </a:r>
            <a:r>
              <a:rPr lang="en-GB" sz="1600" dirty="0"/>
              <a:t>– 9</a:t>
            </a:r>
            <a:r>
              <a:rPr lang="en-GB" sz="1600" baseline="30000" dirty="0"/>
              <a:t>th</a:t>
            </a:r>
            <a:r>
              <a:rPr lang="en-GB" sz="1600" dirty="0"/>
              <a:t>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9510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534365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Assurances and Controls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pPr/>
              <a:t>07/12/2022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" b="48"/>
          <a:stretch>
            <a:fillRect/>
          </a:stretch>
        </p:blipFill>
        <p:spPr/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181903-E3C3-45F6-B3E5-EA6CF4C64536}"/>
              </a:ext>
            </a:extLst>
          </p:cNvPr>
          <p:cNvSpPr txBox="1">
            <a:spLocks/>
          </p:cNvSpPr>
          <p:nvPr/>
        </p:nvSpPr>
        <p:spPr>
          <a:xfrm>
            <a:off x="751503" y="1637501"/>
            <a:ext cx="7480678" cy="4234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54025" indent="-2000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12775" indent="-149225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19150" indent="-192088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611022-9109-45D7-AA0C-2F1CE75EA211}"/>
              </a:ext>
            </a:extLst>
          </p:cNvPr>
          <p:cNvSpPr txBox="1"/>
          <p:nvPr/>
        </p:nvSpPr>
        <p:spPr>
          <a:xfrm>
            <a:off x="658147" y="1325566"/>
            <a:ext cx="701662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Standard configurable points with remote connectivity checked – No issues found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Automated configuration checking system being implemented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Flow computer upgrade project initiated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Clamp on USM being utilised for all orifice plate ME2’s – Cadent have purchased multiple units.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Additional resource being employed to provide additional assurance to validations including Orifice Plate exchanges.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Review and update of metering procedural suite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Work underway with data analytical AI industry experts for early error identification.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Implementation and validation of checks on demand/UIG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6157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5" y="659953"/>
            <a:ext cx="7480678" cy="534365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Audit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C687-E54E-4A59-A131-5441B095AAD8}" type="datetime1">
              <a:rPr lang="en-GB" smtClean="0"/>
              <a:pPr/>
              <a:t>07/12/2022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1521-EF7F-456B-A25F-4EAD8E019C37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" b="48"/>
          <a:stretch>
            <a:fillRect/>
          </a:stretch>
        </p:blipFill>
        <p:spPr/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0181903-E3C3-45F6-B3E5-EA6CF4C64536}"/>
              </a:ext>
            </a:extLst>
          </p:cNvPr>
          <p:cNvSpPr txBox="1">
            <a:spLocks/>
          </p:cNvSpPr>
          <p:nvPr/>
        </p:nvSpPr>
        <p:spPr>
          <a:xfrm>
            <a:off x="751503" y="1637501"/>
            <a:ext cx="7480678" cy="42341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54025" indent="-2000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12775" indent="-149225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19150" indent="-192088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BD4090-FF44-4EFB-9D2F-09BF7CFF065F}"/>
              </a:ext>
            </a:extLst>
          </p:cNvPr>
          <p:cNvSpPr txBox="1"/>
          <p:nvPr/>
        </p:nvSpPr>
        <p:spPr>
          <a:xfrm>
            <a:off x="637599" y="1428676"/>
            <a:ext cx="701662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Discussions with multiple industry auditing experts.  Proposals being developed.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Failure Mode and Effects analysis including Human Factors being proposed.  Broad brush approach.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Audit and assessment to enable right first time approach going forward.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Additional technical audit covering procedural documentation and competency.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Increase of site to audits and expansion of terms of reference being developed.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5108826"/>
      </p:ext>
    </p:extLst>
  </p:cSld>
  <p:clrMapOvr>
    <a:masterClrMapping/>
  </p:clrMapOvr>
</p:sld>
</file>

<file path=ppt/theme/theme1.xml><?xml version="1.0" encoding="utf-8"?>
<a:theme xmlns:a="http://schemas.openxmlformats.org/drawingml/2006/main" name="Cadent_PowerPoint_Template_v7">
  <a:themeElements>
    <a:clrScheme name="Cadent">
      <a:dk1>
        <a:sysClr val="windowText" lastClr="000000"/>
      </a:dk1>
      <a:lt1>
        <a:sysClr val="window" lastClr="FFFFFF"/>
      </a:lt1>
      <a:dk2>
        <a:srgbClr val="373A36"/>
      </a:dk2>
      <a:lt2>
        <a:srgbClr val="FA4616"/>
      </a:lt2>
      <a:accent1>
        <a:srgbClr val="00426A"/>
      </a:accent1>
      <a:accent2>
        <a:srgbClr val="69B3E7"/>
      </a:accent2>
      <a:accent3>
        <a:srgbClr val="004C45"/>
      </a:accent3>
      <a:accent4>
        <a:srgbClr val="A0DAB3"/>
      </a:accent4>
      <a:accent5>
        <a:srgbClr val="41273B"/>
      </a:accent5>
      <a:accent6>
        <a:srgbClr val="FDDA2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>
            <a:ln>
              <a:noFill/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lrewas MER presentation.potx" id="{27D7ACE4-822A-496E-AF44-79C8AF18E697}" vid="{A4E9E726-9707-4072-9758-649166D8A7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F1071FEC59E41A820E9294AE07AB1" ma:contentTypeVersion="13" ma:contentTypeDescription="Create a new document." ma:contentTypeScope="" ma:versionID="afa430f74a32e3efa4060f383787e031">
  <xsd:schema xmlns:xsd="http://www.w3.org/2001/XMLSchema" xmlns:xs="http://www.w3.org/2001/XMLSchema" xmlns:p="http://schemas.microsoft.com/office/2006/metadata/properties" xmlns:ns2="028dae23-1077-43f0-af6a-f64793792108" xmlns:ns3="3ee84ff3-1fa2-4b0e-bbc1-9d3729ac2ba9" targetNamespace="http://schemas.microsoft.com/office/2006/metadata/properties" ma:root="true" ma:fieldsID="8dabbb055c5f64ea5c64131a36c7f1a8" ns2:_="" ns3:_="">
    <xsd:import namespace="028dae23-1077-43f0-af6a-f64793792108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Sign_x002d_off_x0020_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dae23-1077-43f0-af6a-f64793792108" elementFormDefault="qualified">
    <xsd:import namespace="http://schemas.microsoft.com/office/2006/documentManagement/types"/>
    <xsd:import namespace="http://schemas.microsoft.com/office/infopath/2007/PartnerControls"/>
    <xsd:element name="Sign_x002d_off_x0020_status" ma:index="8" nillable="true" ma:displayName="Sign-off status" ma:list="UserInfo" ma:SharePointGroup="0" ma:internalName="Sign_x002d_off_x0020_statu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format="Dropdown" ma:internalName="Sign_x002d_off_x0020_status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028dae23-1077-43f0-af6a-f64793792108" xsi:nil="true"/>
    <Sign_x002d_off_x0020_status xmlns="028dae23-1077-43f0-af6a-f64793792108">
      <UserInfo>
        <DisplayName/>
        <AccountId xsi:nil="true"/>
        <AccountType/>
      </UserInfo>
    </Sign_x002d_off_x0020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03DDDD-FE37-462A-B88E-62AACD2F7D92}"/>
</file>

<file path=customXml/itemProps2.xml><?xml version="1.0" encoding="utf-8"?>
<ds:datastoreItem xmlns:ds="http://schemas.openxmlformats.org/officeDocument/2006/customXml" ds:itemID="{94275ADB-C7BA-49B7-B8B8-F69E5F0D3DE9}">
  <ds:schemaRefs>
    <ds:schemaRef ds:uri="http://purl.org/dc/terms/"/>
    <ds:schemaRef ds:uri="ccc8947c-1fef-4cb3-b008-a2022c5c22a8"/>
    <ds:schemaRef ds:uri="http://schemas.microsoft.com/office/2006/documentManagement/types"/>
    <ds:schemaRef ds:uri="http://schemas.microsoft.com/office/infopath/2007/PartnerControls"/>
    <ds:schemaRef ds:uri="541c5035-ef4f-4a88-91ba-4b17c18700c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047E02-3448-4ACC-BAEE-CD9621CD6F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Alrewas MER presentation</Template>
  <TotalTime>5407</TotalTime>
  <Words>277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Cadent_PowerPoint_Template_v7</vt:lpstr>
      <vt:lpstr>Thornton Curtis MER - Status </vt:lpstr>
      <vt:lpstr>Royston MER - Status </vt:lpstr>
      <vt:lpstr>Assurances and Controls</vt:lpstr>
      <vt:lpstr>Audit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Alrewas MER</dc:title>
  <dc:creator>Dosanjh, Gurvinder</dc:creator>
  <cp:lastModifiedBy>Oldham, Ben</cp:lastModifiedBy>
  <cp:revision>36</cp:revision>
  <dcterms:created xsi:type="dcterms:W3CDTF">2021-06-09T08:33:54Z</dcterms:created>
  <dcterms:modified xsi:type="dcterms:W3CDTF">2022-12-07T17:53:38Z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0x010100C88F98108B3B9848AAC973F3E47B8B09</vt:lpwstr>
  </property>
  <property fmtid="{D5CDD505-2E9C-101B-9397-08002B2CF9AE}" pid="3" name="MSIP_Label_7a28ff59-1dd3-406f-be87-f82473b549be_Enabled">
    <vt:lpwstr>True</vt:lpwstr>
  </property>
  <property fmtid="{D5CDD505-2E9C-101B-9397-08002B2CF9AE}" pid="4" name="MSIP_Label_7a28ff59-1dd3-406f-be87-f82473b549be_SiteId">
    <vt:lpwstr>de0d74aa-9914-4bb9-9235-fbefe83b1769</vt:lpwstr>
  </property>
  <property fmtid="{D5CDD505-2E9C-101B-9397-08002B2CF9AE}" pid="5" name="MSIP_Label_7a28ff59-1dd3-406f-be87-f82473b549be_Owner">
    <vt:lpwstr>Lois.Laver@cadentgas.com</vt:lpwstr>
  </property>
  <property fmtid="{D5CDD505-2E9C-101B-9397-08002B2CF9AE}" pid="6" name="MSIP_Label_7a28ff59-1dd3-406f-be87-f82473b549be_SetDate">
    <vt:lpwstr>2021-01-21T21:52:56.0626890Z</vt:lpwstr>
  </property>
  <property fmtid="{D5CDD505-2E9C-101B-9397-08002B2CF9AE}" pid="7" name="MSIP_Label_7a28ff59-1dd3-406f-be87-f82473b549be_Name">
    <vt:lpwstr>Cadent - Official</vt:lpwstr>
  </property>
  <property fmtid="{D5CDD505-2E9C-101B-9397-08002B2CF9AE}" pid="8" name="MSIP_Label_7a28ff59-1dd3-406f-be87-f82473b549be_Application">
    <vt:lpwstr>Microsoft Azure Information Protection</vt:lpwstr>
  </property>
  <property fmtid="{D5CDD505-2E9C-101B-9397-08002B2CF9AE}" pid="9" name="MSIP_Label_7a28ff59-1dd3-406f-be87-f82473b549be_Extended_MSFT_Method">
    <vt:lpwstr>Automatic</vt:lpwstr>
  </property>
  <property fmtid="{D5CDD505-2E9C-101B-9397-08002B2CF9AE}" pid="10" name="Sensitivity">
    <vt:lpwstr>Cadent - Official</vt:lpwstr>
  </property>
</Properties>
</file>