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843B12-0FA7-48E7-A04B-AADA73A32B23}" v="494" dt="2022-10-27T08:20:42.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880" y="-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faraz Tambe" userId="21ae2c14-c22c-44a4-a0d0-23dd8613b14c" providerId="ADAL" clId="{85E094F7-C77C-4CEB-92A3-25A4A2D704C5}"/>
    <pc:docChg chg="undo custSel modSld">
      <pc:chgData name="Surfaraz Tambe" userId="21ae2c14-c22c-44a4-a0d0-23dd8613b14c" providerId="ADAL" clId="{85E094F7-C77C-4CEB-92A3-25A4A2D704C5}" dt="2022-10-27T08:20:42.923" v="493" actId="20577"/>
      <pc:docMkLst>
        <pc:docMk/>
      </pc:docMkLst>
      <pc:sldChg chg="addSp delSp modSp">
        <pc:chgData name="Surfaraz Tambe" userId="21ae2c14-c22c-44a4-a0d0-23dd8613b14c" providerId="ADAL" clId="{85E094F7-C77C-4CEB-92A3-25A4A2D704C5}" dt="2022-10-27T08:20:42.923" v="493" actId="20577"/>
        <pc:sldMkLst>
          <pc:docMk/>
          <pc:sldMk cId="416191731" sldId="885"/>
        </pc:sldMkLst>
        <pc:spChg chg="mod">
          <ac:chgData name="Surfaraz Tambe" userId="21ae2c14-c22c-44a4-a0d0-23dd8613b14c" providerId="ADAL" clId="{85E094F7-C77C-4CEB-92A3-25A4A2D704C5}" dt="2022-10-27T07:40:42.125" v="21" actId="20577"/>
          <ac:spMkLst>
            <pc:docMk/>
            <pc:sldMk cId="416191731" sldId="885"/>
            <ac:spMk id="3" creationId="{84CF33AE-F5D0-4DB5-A281-A025ECF07D2B}"/>
          </ac:spMkLst>
        </pc:spChg>
        <pc:graphicFrameChg chg="mod modGraphic">
          <ac:chgData name="Surfaraz Tambe" userId="21ae2c14-c22c-44a4-a0d0-23dd8613b14c" providerId="ADAL" clId="{85E094F7-C77C-4CEB-92A3-25A4A2D704C5}" dt="2022-10-27T08:20:42.923" v="493" actId="20577"/>
          <ac:graphicFrameMkLst>
            <pc:docMk/>
            <pc:sldMk cId="416191731" sldId="885"/>
            <ac:graphicFrameMk id="4" creationId="{60E62DC6-3EBE-4901-B700-870330337CDA}"/>
          </ac:graphicFrameMkLst>
        </pc:graphicFrameChg>
        <pc:picChg chg="del">
          <ac:chgData name="Surfaraz Tambe" userId="21ae2c14-c22c-44a4-a0d0-23dd8613b14c" providerId="ADAL" clId="{85E094F7-C77C-4CEB-92A3-25A4A2D704C5}" dt="2022-10-27T07:52:22.012" v="99" actId="478"/>
          <ac:picMkLst>
            <pc:docMk/>
            <pc:sldMk cId="416191731" sldId="885"/>
            <ac:picMk id="5" creationId="{32F9AFB7-BC88-44C7-B3DB-C50280F925EB}"/>
          </ac:picMkLst>
        </pc:picChg>
        <pc:picChg chg="add del mod">
          <ac:chgData name="Surfaraz Tambe" userId="21ae2c14-c22c-44a4-a0d0-23dd8613b14c" providerId="ADAL" clId="{85E094F7-C77C-4CEB-92A3-25A4A2D704C5}" dt="2022-10-27T08:01:16.104" v="260" actId="478"/>
          <ac:picMkLst>
            <pc:docMk/>
            <pc:sldMk cId="416191731" sldId="885"/>
            <ac:picMk id="18" creationId="{A0CFB2B3-797E-4330-AE1B-5CA8C64D25BA}"/>
          </ac:picMkLst>
        </pc:picChg>
        <pc:picChg chg="add mod">
          <ac:chgData name="Surfaraz Tambe" userId="21ae2c14-c22c-44a4-a0d0-23dd8613b14c" providerId="ADAL" clId="{85E094F7-C77C-4CEB-92A3-25A4A2D704C5}" dt="2022-10-27T08:01:27.192" v="265" actId="1076"/>
          <ac:picMkLst>
            <pc:docMk/>
            <pc:sldMk cId="416191731" sldId="885"/>
            <ac:picMk id="19" creationId="{8C583095-AD84-463A-A751-6E538D6CA6B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27/10/2022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855005686"/>
              </p:ext>
            </p:extLst>
          </p:nvPr>
        </p:nvGraphicFramePr>
        <p:xfrm>
          <a:off x="193884" y="505200"/>
          <a:ext cx="8756232" cy="4472429"/>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on target;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UK Link build phase completed on 30/09 as per plan. </a:t>
                      </a:r>
                      <a:r>
                        <a:rPr lang="en-GB" sz="700" b="0" dirty="0">
                          <a:solidFill>
                            <a:schemeClr val="tx1"/>
                          </a:solidFill>
                          <a:effectLst/>
                          <a:latin typeface="+mn-lt"/>
                          <a:ea typeface="+mn-ea"/>
                          <a:cs typeface="Poppins" panose="00000500000000000000" pitchFamily="2" charset="0"/>
                        </a:rPr>
                        <a:t>Currently on track to complete system testing phase 28/10, with UAT testing prep in progress and execution commencing on 02/11</a:t>
                      </a:r>
                      <a:endParaRPr lang="en-GB" sz="700" b="0" i="0" u="none" strike="noStrike" kern="1200" cap="none" normalizeH="0" baseline="0" dirty="0">
                        <a:ln>
                          <a:noFill/>
                        </a:ln>
                        <a:solidFill>
                          <a:schemeClr val="tx1"/>
                        </a:solidFill>
                        <a:effectLst/>
                        <a:latin typeface="+mn-lt"/>
                        <a:ea typeface="+mn-ea"/>
                        <a:cs typeface="+mn-cs"/>
                      </a:endParaRPr>
                    </a:p>
                    <a:p>
                      <a:pPr marL="0" indent="0" algn="l">
                        <a:buFont typeface="Arial" panose="020B0604020202020204" pitchFamily="34" charset="0"/>
                        <a:buNone/>
                      </a:pP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UK Link build completed on 30/09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dirty="0">
                          <a:latin typeface="+mn-lt"/>
                        </a:rPr>
                        <a:t>DDP build for XRN4990 in progress, delivery on track to complete by 20/01</a:t>
                      </a:r>
                    </a:p>
                    <a:p>
                      <a:pPr marL="171450" indent="-171450" algn="l">
                        <a:buFont typeface="Arial" panose="020B0604020202020204" pitchFamily="34" charset="0"/>
                        <a:buChar char="•"/>
                      </a:pPr>
                      <a:r>
                        <a:rPr lang="en-US" sz="700" dirty="0">
                          <a:latin typeface="+mn-lt"/>
                        </a:rPr>
                        <a:t>System Testing on track to complete 28/10</a:t>
                      </a:r>
                    </a:p>
                    <a:p>
                      <a:pPr marL="171450" indent="-171450" algn="l">
                        <a:buFont typeface="Arial" panose="020B0604020202020204" pitchFamily="34" charset="0"/>
                        <a:buChar char="•"/>
                      </a:pPr>
                      <a:r>
                        <a:rPr lang="en-US" sz="700" dirty="0">
                          <a:latin typeface="+mn-lt"/>
                        </a:rPr>
                        <a:t>User Acceptance Testing (UAT) preparation in progress, test case execution to commence on 02/11</a:t>
                      </a:r>
                    </a:p>
                    <a:p>
                      <a:pPr marL="0" indent="0" algn="l">
                        <a:buFont typeface="Arial" panose="020B0604020202020204" pitchFamily="34" charset="0"/>
                        <a:buNone/>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October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r>
                        <a:rPr lang="en-US" sz="700" b="0" i="0" kern="1200" dirty="0">
                          <a:solidFill>
                            <a:schemeClr val="tx1"/>
                          </a:solidFill>
                          <a:effectLst/>
                          <a:latin typeface="+mn-lt"/>
                          <a:ea typeface="+mn-ea"/>
                          <a:cs typeface="+mn-cs"/>
                        </a:rPr>
                        <a:t>XRN5298: There is a risk that UNC Modification 0799 will not be approved, leading to delays in build activities or a need to rework the proposed solution being delivered under XRN5298 in its entirety. While </a:t>
                      </a:r>
                      <a:r>
                        <a:rPr lang="en-US" sz="700" b="0" i="0" kern="1200" dirty="0" err="1">
                          <a:solidFill>
                            <a:schemeClr val="tx1"/>
                          </a:solidFill>
                          <a:effectLst/>
                          <a:latin typeface="+mn-lt"/>
                          <a:ea typeface="+mn-ea"/>
                          <a:cs typeface="+mn-cs"/>
                        </a:rPr>
                        <a:t>ChMC</a:t>
                      </a:r>
                      <a:r>
                        <a:rPr lang="en-US" sz="700" b="0" i="0" kern="1200" dirty="0">
                          <a:solidFill>
                            <a:schemeClr val="tx1"/>
                          </a:solidFill>
                          <a:effectLst/>
                          <a:latin typeface="+mn-lt"/>
                          <a:ea typeface="+mn-ea"/>
                          <a:cs typeface="+mn-cs"/>
                        </a:rPr>
                        <a:t> approved the move to deliver this change at risk under the assumption that the MOD will be approved, any potential regret spend associated with this change should this not be the case increases as build activities continue to progress.</a:t>
                      </a:r>
                    </a:p>
                    <a:p>
                      <a:endParaRPr lang="en-US" sz="700" b="0" i="0" kern="1200" dirty="0">
                        <a:solidFill>
                          <a:schemeClr val="tx1"/>
                        </a:solidFill>
                        <a:effectLst/>
                        <a:latin typeface="+mn-lt"/>
                        <a:ea typeface="+mn-ea"/>
                        <a:cs typeface="+mn-cs"/>
                      </a:endParaRPr>
                    </a:p>
                    <a:p>
                      <a:r>
                        <a:rPr lang="en-US" sz="700" b="0" i="0" kern="1200" dirty="0">
                          <a:solidFill>
                            <a:schemeClr val="tx1"/>
                          </a:solidFill>
                          <a:effectLst/>
                          <a:latin typeface="+mn-lt"/>
                          <a:ea typeface="+mn-ea"/>
                          <a:cs typeface="+mn-cs"/>
                        </a:rPr>
                        <a:t>Update - SGN confirmed that Ofgem are due to provide an update on the status of the Modification w/c 24/10/22.</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600" b="0" i="0" u="none" strike="noStrike" kern="1200" dirty="0">
                        <a:solidFill>
                          <a:schemeClr val="tx1"/>
                        </a:solidFill>
                        <a:effectLst/>
                        <a:latin typeface="Arial"/>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dirty="0">
                          <a:solidFill>
                            <a:schemeClr val="tx1"/>
                          </a:solidFill>
                          <a:effectLst/>
                          <a:latin typeface="+mn-lt"/>
                          <a:ea typeface="+mn-ea"/>
                          <a:cs typeface="+mn-cs"/>
                        </a:rPr>
                        <a:t>XRN4900 </a:t>
                      </a:r>
                      <a:r>
                        <a:rPr lang="en-US" sz="600" b="0" i="0" u="none" strike="noStrike" kern="1200" dirty="0">
                          <a:solidFill>
                            <a:schemeClr val="tx1"/>
                          </a:solidFill>
                          <a:effectLst/>
                          <a:latin typeface="+mn-lt"/>
                          <a:ea typeface="+mn-ea"/>
                          <a:cs typeface="+mn-cs"/>
                        </a:rPr>
                        <a:t>-</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Biomethane/Propane Reduction</a:t>
                      </a:r>
                    </a:p>
                    <a:p>
                      <a:pPr rtl="0" fontAlgn="base"/>
                      <a:r>
                        <a:rPr lang="en-US" sz="600" b="1" i="0" u="none" strike="noStrike" kern="1200" dirty="0">
                          <a:solidFill>
                            <a:schemeClr val="tx1"/>
                          </a:solidFill>
                          <a:effectLst/>
                          <a:latin typeface="+mn-lt"/>
                          <a:ea typeface="+mn-ea"/>
                          <a:cs typeface="+mn-cs"/>
                        </a:rPr>
                        <a:t>XRN</a:t>
                      </a:r>
                      <a:r>
                        <a:rPr lang="en-GB" sz="600" b="1" i="0" u="none" strike="noStrike" kern="1200" dirty="0">
                          <a:solidFill>
                            <a:schemeClr val="tx1"/>
                          </a:solidFill>
                          <a:effectLst/>
                          <a:latin typeface="+mn-lt"/>
                          <a:ea typeface="+mn-ea"/>
                          <a:cs typeface="+mn-cs"/>
                        </a:rPr>
                        <a:t>4978</a:t>
                      </a:r>
                      <a:r>
                        <a:rPr lang="en-GB" sz="600" b="0" i="0" u="none" strike="noStrike" kern="1200" dirty="0">
                          <a:solidFill>
                            <a:schemeClr val="tx1"/>
                          </a:solidFill>
                          <a:effectLst/>
                          <a:latin typeface="+mn-lt"/>
                          <a:ea typeface="+mn-ea"/>
                          <a:cs typeface="+mn-cs"/>
                        </a:rPr>
                        <a:t> - Shipper - Notification of Rolling AQ Value</a:t>
                      </a:r>
                    </a:p>
                    <a:p>
                      <a:pPr rtl="0" fontAlgn="base"/>
                      <a:r>
                        <a:rPr lang="en-US" sz="600" b="1" i="0" u="none" strike="noStrike" kern="1200" dirty="0">
                          <a:solidFill>
                            <a:schemeClr val="tx1"/>
                          </a:solidFill>
                          <a:effectLst/>
                          <a:latin typeface="+mn-lt"/>
                          <a:ea typeface="+mn-ea"/>
                          <a:cs typeface="+mn-cs"/>
                        </a:rPr>
                        <a:t>XRN4989B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Residual AMT activities </a:t>
                      </a:r>
                    </a:p>
                    <a:p>
                      <a:pPr rtl="0" fontAlgn="base"/>
                      <a:r>
                        <a:rPr lang="en-US" sz="600" b="1" i="0" u="none" strike="noStrike" kern="1200" dirty="0">
                          <a:solidFill>
                            <a:schemeClr val="tx1"/>
                          </a:solidFill>
                          <a:effectLst/>
                          <a:latin typeface="+mn-lt"/>
                          <a:ea typeface="+mn-ea"/>
                          <a:cs typeface="+mn-cs"/>
                        </a:rPr>
                        <a:t>XRN4990</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MOD0664 – Transfer of Sites with Low Read Submission Performance from Class 2 and 3 into Class 4</a:t>
                      </a:r>
                      <a:endParaRPr lang="en-US" sz="600" b="0" i="0" kern="1200" dirty="0">
                        <a:solidFill>
                          <a:schemeClr val="tx1"/>
                        </a:solidFill>
                        <a:effectLst/>
                        <a:latin typeface="+mn-lt"/>
                        <a:ea typeface="+mn-ea"/>
                        <a:cs typeface="+mn-cs"/>
                      </a:endParaRPr>
                    </a:p>
                    <a:p>
                      <a:pPr rtl="0" fontAlgn="base"/>
                      <a:r>
                        <a:rPr lang="en-US" sz="600" b="1" i="0" u="none" strike="noStrike" kern="1200" dirty="0">
                          <a:solidFill>
                            <a:schemeClr val="tx1"/>
                          </a:solidFill>
                          <a:effectLst/>
                          <a:latin typeface="+mn-lt"/>
                          <a:ea typeface="+mn-ea"/>
                          <a:cs typeface="+mn-cs"/>
                        </a:rPr>
                        <a:t>XRN4992B </a:t>
                      </a:r>
                      <a:r>
                        <a:rPr lang="en-US" sz="600" b="0" i="0" u="none" strike="noStrike" kern="1200" dirty="0">
                          <a:solidFill>
                            <a:schemeClr val="tx1"/>
                          </a:solidFill>
                          <a:effectLst/>
                          <a:latin typeface="+mn-lt"/>
                          <a:ea typeface="+mn-ea"/>
                          <a:cs typeface="+mn-cs"/>
                        </a:rPr>
                        <a:t>- </a:t>
                      </a:r>
                      <a:r>
                        <a:rPr lang="en-GB" sz="600" b="0" i="0" u="none" strike="noStrike" kern="1200" dirty="0">
                          <a:solidFill>
                            <a:schemeClr val="tx1"/>
                          </a:solidFill>
                          <a:effectLst/>
                          <a:latin typeface="+mn-lt"/>
                          <a:ea typeface="+mn-ea"/>
                          <a:cs typeface="+mn-cs"/>
                        </a:rPr>
                        <a:t>MOD0687 - Clarification of Supplier of Last Resort (</a:t>
                      </a:r>
                      <a:r>
                        <a:rPr lang="en-GB" sz="600" b="0" i="0" u="none" strike="noStrike" kern="1200" dirty="0" err="1">
                          <a:solidFill>
                            <a:schemeClr val="tx1"/>
                          </a:solidFill>
                          <a:effectLst/>
                          <a:latin typeface="+mn-lt"/>
                          <a:ea typeface="+mn-ea"/>
                          <a:cs typeface="+mn-cs"/>
                        </a:rPr>
                        <a:t>SoLR</a:t>
                      </a:r>
                      <a:r>
                        <a:rPr lang="en-GB" sz="600" b="0" i="0" u="none" strike="noStrike" kern="1200" dirty="0">
                          <a:solidFill>
                            <a:schemeClr val="tx1"/>
                          </a:solidFill>
                          <a:effectLst/>
                          <a:latin typeface="+mn-lt"/>
                          <a:ea typeface="+mn-ea"/>
                          <a:cs typeface="+mn-cs"/>
                        </a:rPr>
                        <a:t>) Cost Recovery Process</a:t>
                      </a:r>
                      <a:r>
                        <a:rPr lang="en-US" sz="600" b="0" i="0" u="none" strike="noStrike" kern="1200" dirty="0">
                          <a:solidFill>
                            <a:schemeClr val="tx1"/>
                          </a:solidFill>
                          <a:effectLst/>
                          <a:latin typeface="+mn-lt"/>
                          <a:ea typeface="+mn-ea"/>
                          <a:cs typeface="+mn-cs"/>
                        </a:rPr>
                        <a:t> </a:t>
                      </a:r>
                      <a:r>
                        <a:rPr lang="en-US" sz="600" b="1" i="0" u="none" strike="noStrike" kern="1200" dirty="0">
                          <a:solidFill>
                            <a:schemeClr val="tx1"/>
                          </a:solidFill>
                          <a:effectLst/>
                          <a:latin typeface="+mn-lt"/>
                          <a:ea typeface="+mn-ea"/>
                          <a:cs typeface="+mn-cs"/>
                        </a:rPr>
                        <a:t>- </a:t>
                      </a:r>
                      <a:r>
                        <a:rPr lang="en-US" sz="600" b="0" i="0" u="none" strike="noStrike" kern="1200" dirty="0">
                          <a:solidFill>
                            <a:schemeClr val="tx1"/>
                          </a:solidFill>
                          <a:effectLst/>
                          <a:latin typeface="+mn-lt"/>
                          <a:ea typeface="+mn-ea"/>
                          <a:cs typeface="+mn-cs"/>
                        </a:rPr>
                        <a:t>Inner for replacement reads and read insertions</a:t>
                      </a:r>
                      <a:r>
                        <a:rPr lang="en-US" sz="600" b="0" i="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600" b="1" i="0" kern="1200" dirty="0">
                          <a:solidFill>
                            <a:schemeClr val="tx1"/>
                          </a:solidFill>
                          <a:effectLst/>
                          <a:latin typeface="+mn-lt"/>
                          <a:ea typeface="+mn-ea"/>
                          <a:cs typeface="+mn-cs"/>
                        </a:rPr>
                        <a:t>XRN5298 </a:t>
                      </a:r>
                      <a:r>
                        <a:rPr lang="en-US" sz="600" b="0" i="0" kern="1200" dirty="0">
                          <a:solidFill>
                            <a:schemeClr val="tx1"/>
                          </a:solidFill>
                          <a:effectLst/>
                          <a:latin typeface="+mn-lt"/>
                          <a:ea typeface="+mn-ea"/>
                          <a:cs typeface="+mn-cs"/>
                        </a:rPr>
                        <a:t>-</a:t>
                      </a:r>
                      <a:r>
                        <a:rPr lang="en-US" sz="600" b="1" i="0" kern="1200" dirty="0">
                          <a:solidFill>
                            <a:schemeClr val="tx1"/>
                          </a:solidFill>
                          <a:effectLst/>
                          <a:latin typeface="+mn-lt"/>
                          <a:ea typeface="+mn-ea"/>
                          <a:cs typeface="+mn-cs"/>
                        </a:rPr>
                        <a:t> </a:t>
                      </a:r>
                      <a:r>
                        <a:rPr lang="en-GB" sz="600" b="0" i="0" kern="1200" dirty="0">
                          <a:solidFill>
                            <a:schemeClr val="tx1"/>
                          </a:solidFill>
                          <a:effectLst/>
                          <a:latin typeface="+mn-lt"/>
                          <a:ea typeface="+mn-ea"/>
                          <a:cs typeface="+mn-cs"/>
                        </a:rPr>
                        <a:t>H100 Fife Project – Hydrogen Network Trial</a:t>
                      </a:r>
                    </a:p>
                    <a:p>
                      <a:pPr rtl="0" fontAlgn="base"/>
                      <a:endParaRPr lang="en-US" sz="600" b="0" i="0" kern="1200" dirty="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627369" cy="200055"/>
          </a:xfrm>
          <a:prstGeom prst="rect">
            <a:avLst/>
          </a:prstGeom>
          <a:noFill/>
        </p:spPr>
        <p:txBody>
          <a:bodyPr wrap="none" lIns="91440" tIns="45720" rIns="91440" bIns="45720" rtlCol="0" anchor="t">
            <a:spAutoFit/>
          </a:bodyPr>
          <a:lstStyle/>
          <a:p>
            <a:r>
              <a:rPr lang="en-GB" sz="700" dirty="0"/>
              <a:t>Slide updated on 27th October 2022</a:t>
            </a:r>
            <a:endParaRPr lang="en-GB" dirty="0"/>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795522" y="2687639"/>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19" name="Picture 18">
            <a:extLst>
              <a:ext uri="{FF2B5EF4-FFF2-40B4-BE49-F238E27FC236}">
                <a16:creationId xmlns:a16="http://schemas.microsoft.com/office/drawing/2014/main" id="{8C583095-AD84-463A-A751-6E538D6CA6BF}"/>
              </a:ext>
            </a:extLst>
          </p:cNvPr>
          <p:cNvPicPr>
            <a:picLocks noChangeAspect="1"/>
          </p:cNvPicPr>
          <p:nvPr/>
        </p:nvPicPr>
        <p:blipFill>
          <a:blip r:embed="rId3"/>
          <a:stretch>
            <a:fillRect/>
          </a:stretch>
        </p:blipFill>
        <p:spPr>
          <a:xfrm>
            <a:off x="4456078" y="1658722"/>
            <a:ext cx="4411466" cy="959444"/>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961CA4-BB3B-4EAC-BBCE-729177428CA7}"/>
</file>

<file path=customXml/itemProps2.xml><?xml version="1.0" encoding="utf-8"?>
<ds:datastoreItem xmlns:ds="http://schemas.openxmlformats.org/officeDocument/2006/customXml" ds:itemID="{EE966AA5-3D01-4B81-BAE0-8020A2E16EFF}">
  <ds:schemaRefs>
    <ds:schemaRef ds:uri="5e5e5b1a-4354-4cde-90ed-1df27520eade"/>
    <ds:schemaRef ds:uri="http://schemas.openxmlformats.org/package/2006/metadata/core-properties"/>
    <ds:schemaRef ds:uri="http://purl.org/dc/dcmitype/"/>
    <ds:schemaRef ds:uri="09850d4e-5ea7-4dcb-8c24-c6fc5087371d"/>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TotalTime>
  <Words>260</Words>
  <Application>Microsoft Office PowerPoint</Application>
  <PresentationFormat>On-screen Show (16:9)</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Poppins</vt: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Surfaraz Tambe</cp:lastModifiedBy>
  <cp:revision>1</cp:revision>
  <dcterms:created xsi:type="dcterms:W3CDTF">2018-09-02T17:12:15Z</dcterms:created>
  <dcterms:modified xsi:type="dcterms:W3CDTF">2022-10-27T08:20:48Z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