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33"/>
  </p:notesMasterIdLst>
  <p:sldIdLst>
    <p:sldId id="298" r:id="rId5"/>
    <p:sldId id="4027" r:id="rId6"/>
    <p:sldId id="795" r:id="rId7"/>
    <p:sldId id="4011" r:id="rId8"/>
    <p:sldId id="4028" r:id="rId9"/>
    <p:sldId id="799" r:id="rId10"/>
    <p:sldId id="4005" r:id="rId11"/>
    <p:sldId id="4014" r:id="rId12"/>
    <p:sldId id="4006" r:id="rId13"/>
    <p:sldId id="797" r:id="rId14"/>
    <p:sldId id="351" r:id="rId15"/>
    <p:sldId id="796" r:id="rId16"/>
    <p:sldId id="784" r:id="rId17"/>
    <p:sldId id="788" r:id="rId18"/>
    <p:sldId id="4015" r:id="rId19"/>
    <p:sldId id="4016" r:id="rId20"/>
    <p:sldId id="3918" r:id="rId21"/>
    <p:sldId id="3989" r:id="rId22"/>
    <p:sldId id="4018" r:id="rId23"/>
    <p:sldId id="4024" r:id="rId24"/>
    <p:sldId id="4025" r:id="rId25"/>
    <p:sldId id="4026" r:id="rId26"/>
    <p:sldId id="4017" r:id="rId27"/>
    <p:sldId id="4019" r:id="rId28"/>
    <p:sldId id="4020" r:id="rId29"/>
    <p:sldId id="4021" r:id="rId30"/>
    <p:sldId id="4023" r:id="rId31"/>
    <p:sldId id="4022" r:id="rId3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B8DA"/>
    <a:srgbClr val="40D1F5"/>
    <a:srgbClr val="FFFFFF"/>
    <a:srgbClr val="B1D6E8"/>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1AC2D6-2240-41B0-862F-AC02A4E0E75A}" v="4" dt="2022-08-12T08:31:20.96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p:cViewPr varScale="1">
        <p:scale>
          <a:sx n="79" d="100"/>
          <a:sy n="79" d="100"/>
        </p:scale>
        <p:origin x="872" y="60"/>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oleObject" Target="https://xoserve.sharepoint.com/sites/XIO/Service%20Management/4.0%20Reporting/4.1.1%20Monthly%20Service%20Reports/Trend%20for%20Avoidable_Accountable%20%2021_22.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Major Incident Causality Chart - Year to Date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1223504033393406E-2"/>
          <c:y val="0.15477699013456198"/>
          <c:w val="0.68392187475176558"/>
          <c:h val="0.78807047312517398"/>
        </c:manualLayout>
      </c:layout>
      <c:barChart>
        <c:barDir val="col"/>
        <c:grouping val="clustered"/>
        <c:varyColors val="0"/>
        <c:ser>
          <c:idx val="0"/>
          <c:order val="0"/>
          <c:tx>
            <c:strRef>
              <c:f>'IM Graphs'!$C$2</c:f>
              <c:strCache>
                <c:ptCount val="1"/>
                <c:pt idx="0">
                  <c:v>Correla Identified/Correla Avoidable or Controllable</c:v>
                </c:pt>
              </c:strCache>
            </c:strRef>
          </c:tx>
          <c:spPr>
            <a:solidFill>
              <a:srgbClr val="0070C0"/>
            </a:solidFill>
            <a:ln>
              <a:noFill/>
            </a:ln>
            <a:effectLst/>
          </c:spPr>
          <c:invertIfNegative val="0"/>
          <c:dLbls>
            <c:numFmt formatCode="General"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name>Trend for Correla Triggered/Avoidable</c:name>
            <c:spPr>
              <a:ln w="25400" cap="rnd">
                <a:solidFill>
                  <a:schemeClr val="accent1"/>
                </a:solidFill>
                <a:prstDash val="sysDot"/>
              </a:ln>
              <a:effectLst/>
            </c:spPr>
            <c:trendlineType val="log"/>
            <c:dispRSqr val="0"/>
            <c:dispEq val="0"/>
          </c:trendline>
          <c:cat>
            <c:strRef>
              <c:f>'IM Graphs'!$B$31:$B$42</c:f>
              <c:strCache>
                <c:ptCount val="12"/>
                <c:pt idx="0">
                  <c:v>A</c:v>
                </c:pt>
                <c:pt idx="1">
                  <c:v>S</c:v>
                </c:pt>
                <c:pt idx="2">
                  <c:v>O</c:v>
                </c:pt>
                <c:pt idx="3">
                  <c:v>N</c:v>
                </c:pt>
                <c:pt idx="4">
                  <c:v>D</c:v>
                </c:pt>
                <c:pt idx="5">
                  <c:v>J</c:v>
                </c:pt>
                <c:pt idx="6">
                  <c:v>F</c:v>
                </c:pt>
                <c:pt idx="7">
                  <c:v>M</c:v>
                </c:pt>
                <c:pt idx="8">
                  <c:v>A</c:v>
                </c:pt>
                <c:pt idx="9">
                  <c:v>M</c:v>
                </c:pt>
                <c:pt idx="10">
                  <c:v>J</c:v>
                </c:pt>
                <c:pt idx="11">
                  <c:v>J</c:v>
                </c:pt>
              </c:strCache>
            </c:strRef>
          </c:cat>
          <c:val>
            <c:numRef>
              <c:f>'IM Graphs'!$C$31:$C$42</c:f>
              <c:numCache>
                <c:formatCode>General</c:formatCode>
                <c:ptCount val="12"/>
                <c:pt idx="0">
                  <c:v>2</c:v>
                </c:pt>
                <c:pt idx="1">
                  <c:v>0</c:v>
                </c:pt>
                <c:pt idx="2">
                  <c:v>0</c:v>
                </c:pt>
                <c:pt idx="3">
                  <c:v>0</c:v>
                </c:pt>
                <c:pt idx="4">
                  <c:v>1</c:v>
                </c:pt>
                <c:pt idx="5">
                  <c:v>1</c:v>
                </c:pt>
                <c:pt idx="6">
                  <c:v>0</c:v>
                </c:pt>
                <c:pt idx="7">
                  <c:v>0</c:v>
                </c:pt>
                <c:pt idx="8">
                  <c:v>2</c:v>
                </c:pt>
                <c:pt idx="9">
                  <c:v>1</c:v>
                </c:pt>
                <c:pt idx="10">
                  <c:v>2</c:v>
                </c:pt>
                <c:pt idx="11">
                  <c:v>1</c:v>
                </c:pt>
              </c:numCache>
            </c:numRef>
          </c:val>
          <c:extLst>
            <c:ext xmlns:c16="http://schemas.microsoft.com/office/drawing/2014/chart" uri="{C3380CC4-5D6E-409C-BE32-E72D297353CC}">
              <c16:uniqueId val="{00000001-660D-4C54-AEBC-E95311DFF532}"/>
            </c:ext>
          </c:extLst>
        </c:ser>
        <c:ser>
          <c:idx val="1"/>
          <c:order val="1"/>
          <c:tx>
            <c:strRef>
              <c:f>'IM Graphs'!$D$2</c:f>
              <c:strCache>
                <c:ptCount val="1"/>
                <c:pt idx="0">
                  <c:v>Non Correla identified/Correla Avoidable or Controllable</c:v>
                </c:pt>
              </c:strCache>
            </c:strRef>
          </c:tx>
          <c:spPr>
            <a:solidFill>
              <a:srgbClr val="D75733"/>
            </a:solidFill>
            <a:ln>
              <a:noFill/>
            </a:ln>
            <a:effectLst/>
          </c:spPr>
          <c:invertIfNegative val="0"/>
          <c:dLbls>
            <c:numFmt formatCode="General"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31750" cap="rnd">
                <a:solidFill>
                  <a:schemeClr val="accent2"/>
                </a:solidFill>
                <a:prstDash val="sysDot"/>
              </a:ln>
              <a:effectLst/>
            </c:spPr>
            <c:trendlineType val="log"/>
            <c:dispRSqr val="0"/>
            <c:dispEq val="0"/>
          </c:trendline>
          <c:cat>
            <c:strRef>
              <c:f>'IM Graphs'!$B$31:$B$42</c:f>
              <c:strCache>
                <c:ptCount val="12"/>
                <c:pt idx="0">
                  <c:v>A</c:v>
                </c:pt>
                <c:pt idx="1">
                  <c:v>S</c:v>
                </c:pt>
                <c:pt idx="2">
                  <c:v>O</c:v>
                </c:pt>
                <c:pt idx="3">
                  <c:v>N</c:v>
                </c:pt>
                <c:pt idx="4">
                  <c:v>D</c:v>
                </c:pt>
                <c:pt idx="5">
                  <c:v>J</c:v>
                </c:pt>
                <c:pt idx="6">
                  <c:v>F</c:v>
                </c:pt>
                <c:pt idx="7">
                  <c:v>M</c:v>
                </c:pt>
                <c:pt idx="8">
                  <c:v>A</c:v>
                </c:pt>
                <c:pt idx="9">
                  <c:v>M</c:v>
                </c:pt>
                <c:pt idx="10">
                  <c:v>J</c:v>
                </c:pt>
                <c:pt idx="11">
                  <c:v>J</c:v>
                </c:pt>
              </c:strCache>
            </c:strRef>
          </c:cat>
          <c:val>
            <c:numRef>
              <c:f>'IM Graphs'!$D$31:$D$42</c:f>
              <c:numCache>
                <c:formatCode>General</c:formatCode>
                <c:ptCount val="12"/>
                <c:pt idx="0">
                  <c:v>1</c:v>
                </c:pt>
                <c:pt idx="1">
                  <c:v>0</c:v>
                </c:pt>
                <c:pt idx="2">
                  <c:v>0</c:v>
                </c:pt>
                <c:pt idx="3">
                  <c:v>0</c:v>
                </c:pt>
                <c:pt idx="4">
                  <c:v>1</c:v>
                </c:pt>
                <c:pt idx="5">
                  <c:v>0</c:v>
                </c:pt>
                <c:pt idx="6">
                  <c:v>0</c:v>
                </c:pt>
                <c:pt idx="7">
                  <c:v>0</c:v>
                </c:pt>
                <c:pt idx="8">
                  <c:v>0</c:v>
                </c:pt>
                <c:pt idx="9">
                  <c:v>0</c:v>
                </c:pt>
                <c:pt idx="10">
                  <c:v>1</c:v>
                </c:pt>
                <c:pt idx="11">
                  <c:v>1</c:v>
                </c:pt>
              </c:numCache>
            </c:numRef>
          </c:val>
          <c:extLst>
            <c:ext xmlns:c16="http://schemas.microsoft.com/office/drawing/2014/chart" uri="{C3380CC4-5D6E-409C-BE32-E72D297353CC}">
              <c16:uniqueId val="{00000003-660D-4C54-AEBC-E95311DFF532}"/>
            </c:ext>
          </c:extLst>
        </c:ser>
        <c:ser>
          <c:idx val="2"/>
          <c:order val="2"/>
          <c:tx>
            <c:strRef>
              <c:f>'IM Graphs'!$E$2</c:f>
              <c:strCache>
                <c:ptCount val="1"/>
                <c:pt idx="0">
                  <c:v>Correla Indentified/ Uncontrollable by Correla</c:v>
                </c:pt>
              </c:strCache>
            </c:strRef>
          </c:tx>
          <c:spPr>
            <a:solidFill>
              <a:srgbClr val="9CCB3B"/>
            </a:solidFill>
            <a:ln>
              <a:noFill/>
            </a:ln>
            <a:effectLst/>
          </c:spPr>
          <c:invertIfNegative val="0"/>
          <c:dLbls>
            <c:numFmt formatCode="General"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 Graphs'!$B$31:$B$42</c:f>
              <c:strCache>
                <c:ptCount val="12"/>
                <c:pt idx="0">
                  <c:v>A</c:v>
                </c:pt>
                <c:pt idx="1">
                  <c:v>S</c:v>
                </c:pt>
                <c:pt idx="2">
                  <c:v>O</c:v>
                </c:pt>
                <c:pt idx="3">
                  <c:v>N</c:v>
                </c:pt>
                <c:pt idx="4">
                  <c:v>D</c:v>
                </c:pt>
                <c:pt idx="5">
                  <c:v>J</c:v>
                </c:pt>
                <c:pt idx="6">
                  <c:v>F</c:v>
                </c:pt>
                <c:pt idx="7">
                  <c:v>M</c:v>
                </c:pt>
                <c:pt idx="8">
                  <c:v>A</c:v>
                </c:pt>
                <c:pt idx="9">
                  <c:v>M</c:v>
                </c:pt>
                <c:pt idx="10">
                  <c:v>J</c:v>
                </c:pt>
                <c:pt idx="11">
                  <c:v>J</c:v>
                </c:pt>
              </c:strCache>
            </c:strRef>
          </c:cat>
          <c:val>
            <c:numRef>
              <c:f>'IM Graphs'!$E$31:$E$42</c:f>
              <c:numCache>
                <c:formatCode>General</c:formatCode>
                <c:ptCount val="12"/>
                <c:pt idx="0">
                  <c:v>1</c:v>
                </c:pt>
                <c:pt idx="1">
                  <c:v>0</c:v>
                </c:pt>
                <c:pt idx="2">
                  <c:v>0</c:v>
                </c:pt>
                <c:pt idx="3">
                  <c:v>0</c:v>
                </c:pt>
                <c:pt idx="4">
                  <c:v>0</c:v>
                </c:pt>
                <c:pt idx="5">
                  <c:v>0</c:v>
                </c:pt>
                <c:pt idx="6">
                  <c:v>0</c:v>
                </c:pt>
                <c:pt idx="7">
                  <c:v>0</c:v>
                </c:pt>
                <c:pt idx="8">
                  <c:v>0</c:v>
                </c:pt>
                <c:pt idx="9">
                  <c:v>0</c:v>
                </c:pt>
                <c:pt idx="10">
                  <c:v>0</c:v>
                </c:pt>
                <c:pt idx="11">
                  <c:v>0</c:v>
                </c:pt>
              </c:numCache>
            </c:numRef>
          </c:val>
          <c:extLst>
            <c:ext xmlns:c16="http://schemas.microsoft.com/office/drawing/2014/chart" uri="{C3380CC4-5D6E-409C-BE32-E72D297353CC}">
              <c16:uniqueId val="{00000004-660D-4C54-AEBC-E95311DFF532}"/>
            </c:ext>
          </c:extLst>
        </c:ser>
        <c:ser>
          <c:idx val="3"/>
          <c:order val="3"/>
          <c:tx>
            <c:strRef>
              <c:f>'IM Graphs'!$F$2</c:f>
              <c:strCache>
                <c:ptCount val="1"/>
                <c:pt idx="0">
                  <c:v>Non Correla Indentified/Uncontrollable by Correla</c:v>
                </c:pt>
              </c:strCache>
            </c:strRef>
          </c:tx>
          <c:spPr>
            <a:solidFill>
              <a:srgbClr val="7030A0"/>
            </a:solidFill>
            <a:ln>
              <a:noFill/>
            </a:ln>
            <a:effectLst/>
          </c:spPr>
          <c:invertIfNegative val="0"/>
          <c:dLbls>
            <c:numFmt formatCode="General"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 Graphs'!$B$31:$B$42</c:f>
              <c:strCache>
                <c:ptCount val="12"/>
                <c:pt idx="0">
                  <c:v>A</c:v>
                </c:pt>
                <c:pt idx="1">
                  <c:v>S</c:v>
                </c:pt>
                <c:pt idx="2">
                  <c:v>O</c:v>
                </c:pt>
                <c:pt idx="3">
                  <c:v>N</c:v>
                </c:pt>
                <c:pt idx="4">
                  <c:v>D</c:v>
                </c:pt>
                <c:pt idx="5">
                  <c:v>J</c:v>
                </c:pt>
                <c:pt idx="6">
                  <c:v>F</c:v>
                </c:pt>
                <c:pt idx="7">
                  <c:v>M</c:v>
                </c:pt>
                <c:pt idx="8">
                  <c:v>A</c:v>
                </c:pt>
                <c:pt idx="9">
                  <c:v>M</c:v>
                </c:pt>
                <c:pt idx="10">
                  <c:v>J</c:v>
                </c:pt>
                <c:pt idx="11">
                  <c:v>J</c:v>
                </c:pt>
              </c:strCache>
            </c:strRef>
          </c:cat>
          <c:val>
            <c:numRef>
              <c:f>'IM Graphs'!$F$31:$F$42</c:f>
              <c:numCache>
                <c:formatCode>General</c:formatCode>
                <c:ptCount val="12"/>
                <c:pt idx="0">
                  <c:v>1</c:v>
                </c:pt>
                <c:pt idx="1">
                  <c:v>0</c:v>
                </c:pt>
                <c:pt idx="2">
                  <c:v>0</c:v>
                </c:pt>
                <c:pt idx="3">
                  <c:v>0</c:v>
                </c:pt>
                <c:pt idx="4">
                  <c:v>0</c:v>
                </c:pt>
                <c:pt idx="5">
                  <c:v>0</c:v>
                </c:pt>
                <c:pt idx="6">
                  <c:v>0</c:v>
                </c:pt>
                <c:pt idx="7">
                  <c:v>0</c:v>
                </c:pt>
                <c:pt idx="8">
                  <c:v>0</c:v>
                </c:pt>
                <c:pt idx="9">
                  <c:v>0</c:v>
                </c:pt>
                <c:pt idx="10">
                  <c:v>0</c:v>
                </c:pt>
                <c:pt idx="11">
                  <c:v>0</c:v>
                </c:pt>
              </c:numCache>
            </c:numRef>
          </c:val>
          <c:extLst>
            <c:ext xmlns:c16="http://schemas.microsoft.com/office/drawing/2014/chart" uri="{C3380CC4-5D6E-409C-BE32-E72D297353CC}">
              <c16:uniqueId val="{00000005-660D-4C54-AEBC-E95311DFF532}"/>
            </c:ext>
          </c:extLst>
        </c:ser>
        <c:ser>
          <c:idx val="4"/>
          <c:order val="4"/>
          <c:tx>
            <c:strRef>
              <c:f>'IM Graphs'!$G$2</c:f>
              <c:strCache>
                <c:ptCount val="1"/>
                <c:pt idx="0">
                  <c:v>Correla Internal/No customer impacts</c:v>
                </c:pt>
              </c:strCache>
            </c:strRef>
          </c:tx>
          <c:spPr>
            <a:solidFill>
              <a:srgbClr val="40D1F5"/>
            </a:solidFill>
            <a:ln>
              <a:noFill/>
            </a:ln>
            <a:effectLst/>
          </c:spPr>
          <c:invertIfNegative val="0"/>
          <c:dLbls>
            <c:numFmt formatCode="General"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 Graphs'!$B$31:$B$42</c:f>
              <c:strCache>
                <c:ptCount val="12"/>
                <c:pt idx="0">
                  <c:v>A</c:v>
                </c:pt>
                <c:pt idx="1">
                  <c:v>S</c:v>
                </c:pt>
                <c:pt idx="2">
                  <c:v>O</c:v>
                </c:pt>
                <c:pt idx="3">
                  <c:v>N</c:v>
                </c:pt>
                <c:pt idx="4">
                  <c:v>D</c:v>
                </c:pt>
                <c:pt idx="5">
                  <c:v>J</c:v>
                </c:pt>
                <c:pt idx="6">
                  <c:v>F</c:v>
                </c:pt>
                <c:pt idx="7">
                  <c:v>M</c:v>
                </c:pt>
                <c:pt idx="8">
                  <c:v>A</c:v>
                </c:pt>
                <c:pt idx="9">
                  <c:v>M</c:v>
                </c:pt>
                <c:pt idx="10">
                  <c:v>J</c:v>
                </c:pt>
                <c:pt idx="11">
                  <c:v>J</c:v>
                </c:pt>
              </c:strCache>
            </c:strRef>
          </c:cat>
          <c:val>
            <c:numRef>
              <c:f>'IM Graphs'!$G$31:$G$42</c:f>
              <c:numCache>
                <c:formatCode>General</c:formatCode>
                <c:ptCount val="12"/>
                <c:pt idx="0">
                  <c:v>0</c:v>
                </c:pt>
                <c:pt idx="1">
                  <c:v>0</c:v>
                </c:pt>
                <c:pt idx="2">
                  <c:v>0</c:v>
                </c:pt>
                <c:pt idx="3">
                  <c:v>0</c:v>
                </c:pt>
                <c:pt idx="4">
                  <c:v>0</c:v>
                </c:pt>
                <c:pt idx="5">
                  <c:v>0</c:v>
                </c:pt>
                <c:pt idx="6">
                  <c:v>0</c:v>
                </c:pt>
                <c:pt idx="7">
                  <c:v>0</c:v>
                </c:pt>
                <c:pt idx="8">
                  <c:v>0</c:v>
                </c:pt>
                <c:pt idx="9">
                  <c:v>0</c:v>
                </c:pt>
                <c:pt idx="10">
                  <c:v>0</c:v>
                </c:pt>
                <c:pt idx="11">
                  <c:v>0</c:v>
                </c:pt>
              </c:numCache>
            </c:numRef>
          </c:val>
          <c:extLst>
            <c:ext xmlns:c16="http://schemas.microsoft.com/office/drawing/2014/chart" uri="{C3380CC4-5D6E-409C-BE32-E72D297353CC}">
              <c16:uniqueId val="{00000006-660D-4C54-AEBC-E95311DFF532}"/>
            </c:ext>
          </c:extLst>
        </c:ser>
        <c:dLbls>
          <c:dLblPos val="ctr"/>
          <c:showLegendKey val="0"/>
          <c:showVal val="1"/>
          <c:showCatName val="0"/>
          <c:showSerName val="0"/>
          <c:showPercent val="0"/>
          <c:showBubbleSize val="0"/>
        </c:dLbls>
        <c:gapWidth val="150"/>
        <c:axId val="299672096"/>
        <c:axId val="299674272"/>
      </c:barChart>
      <c:catAx>
        <c:axId val="299672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9674272"/>
        <c:crosses val="autoZero"/>
        <c:auto val="1"/>
        <c:lblAlgn val="ctr"/>
        <c:lblOffset val="100"/>
        <c:noMultiLvlLbl val="0"/>
      </c:catAx>
      <c:valAx>
        <c:axId val="299674272"/>
        <c:scaling>
          <c:orientation val="minMax"/>
          <c:max val="9"/>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Incidents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9672096"/>
        <c:crosses val="autoZero"/>
        <c:crossBetween val="between"/>
      </c:valAx>
      <c:spPr>
        <a:noFill/>
        <a:ln>
          <a:noFill/>
        </a:ln>
        <a:effectLst/>
      </c:spPr>
    </c:plotArea>
    <c:legend>
      <c:legendPos val="r"/>
      <c:legendEntry>
        <c:idx val="0"/>
        <c:delete val="1"/>
      </c:legendEntry>
      <c:legendEntry>
        <c:idx val="1"/>
        <c:delete val="1"/>
      </c:legendEntry>
      <c:legendEntry>
        <c:idx val="2"/>
        <c:delete val="1"/>
      </c:legendEntry>
      <c:legendEntry>
        <c:idx val="3"/>
        <c:delete val="1"/>
      </c:legendEntry>
      <c:layout>
        <c:manualLayout>
          <c:xMode val="edge"/>
          <c:yMode val="edge"/>
          <c:x val="0.78013700745673009"/>
          <c:y val="0.61133271390153554"/>
          <c:w val="0.21543897726985076"/>
          <c:h val="0.3386524129091407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12/08/2022</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8D15C3A-2F39-4EA3-BA98-F5F2450E317E}" type="slidenum">
              <a:rPr lang="en-GB" smtClean="0"/>
              <a:t>17</a:t>
            </a:fld>
            <a:endParaRPr lang="en-GB"/>
          </a:p>
        </p:txBody>
      </p:sp>
    </p:spTree>
    <p:extLst>
      <p:ext uri="{BB962C8B-B14F-4D97-AF65-F5344CB8AC3E}">
        <p14:creationId xmlns:p14="http://schemas.microsoft.com/office/powerpoint/2010/main" val="1446626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5</a:t>
            </a:r>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pPr/>
              <a:t>21</a:t>
            </a:fld>
            <a:endParaRPr lang="en-GB"/>
          </a:p>
        </p:txBody>
      </p:sp>
    </p:spTree>
    <p:extLst>
      <p:ext uri="{BB962C8B-B14F-4D97-AF65-F5344CB8AC3E}">
        <p14:creationId xmlns:p14="http://schemas.microsoft.com/office/powerpoint/2010/main" val="1276205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pPr/>
              <a:t>22</a:t>
            </a:fld>
            <a:endParaRPr lang="en-GB"/>
          </a:p>
        </p:txBody>
      </p:sp>
    </p:spTree>
    <p:extLst>
      <p:ext uri="{BB962C8B-B14F-4D97-AF65-F5344CB8AC3E}">
        <p14:creationId xmlns:p14="http://schemas.microsoft.com/office/powerpoint/2010/main" val="39804216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28</a:t>
            </a:fld>
            <a:endParaRPr lang="en-GB"/>
          </a:p>
        </p:txBody>
      </p:sp>
    </p:spTree>
    <p:extLst>
      <p:ext uri="{BB962C8B-B14F-4D97-AF65-F5344CB8AC3E}">
        <p14:creationId xmlns:p14="http://schemas.microsoft.com/office/powerpoint/2010/main" val="32724810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xoserve.com/news-updates/news-and-updates/issues-register/"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www.xoserve.com/news-updates/news-and-updates/system-outage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xoserve.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BDDFA-F228-4E44-B394-D26871378D15}"/>
              </a:ext>
            </a:extLst>
          </p:cNvPr>
          <p:cNvSpPr>
            <a:spLocks noGrp="1"/>
          </p:cNvSpPr>
          <p:nvPr>
            <p:ph type="ctrTitle"/>
          </p:nvPr>
        </p:nvSpPr>
        <p:spPr/>
        <p:txBody>
          <a:bodyPr/>
          <a:lstStyle/>
          <a:p>
            <a:r>
              <a:rPr lang="en-US" dirty="0">
                <a:latin typeface="Arial"/>
                <a:cs typeface="Arial"/>
              </a:rPr>
              <a:t>Contract Management Committee </a:t>
            </a:r>
            <a:endParaRPr lang="en-US" dirty="0"/>
          </a:p>
        </p:txBody>
      </p:sp>
      <p:sp>
        <p:nvSpPr>
          <p:cNvPr id="3" name="Subtitle 2">
            <a:extLst>
              <a:ext uri="{FF2B5EF4-FFF2-40B4-BE49-F238E27FC236}">
                <a16:creationId xmlns:a16="http://schemas.microsoft.com/office/drawing/2014/main" id="{C2F2002D-02D2-4812-BCBA-469506040EAD}"/>
              </a:ext>
            </a:extLst>
          </p:cNvPr>
          <p:cNvSpPr>
            <a:spLocks noGrp="1"/>
          </p:cNvSpPr>
          <p:nvPr>
            <p:ph type="subTitle" idx="1"/>
          </p:nvPr>
        </p:nvSpPr>
        <p:spPr/>
        <p:txBody>
          <a:bodyPr vert="horz" lIns="91440" tIns="45720" rIns="91440" bIns="45720" rtlCol="0" anchor="t">
            <a:normAutofit/>
          </a:bodyPr>
          <a:lstStyle/>
          <a:p>
            <a:r>
              <a:rPr lang="en-US" dirty="0">
                <a:latin typeface="Arial"/>
                <a:cs typeface="Arial"/>
              </a:rPr>
              <a:t>6. Monthly Contract Management Report August 2022</a:t>
            </a:r>
            <a:endParaRPr lang="en-US" dirty="0"/>
          </a:p>
        </p:txBody>
      </p:sp>
    </p:spTree>
    <p:extLst>
      <p:ext uri="{BB962C8B-B14F-4D97-AF65-F5344CB8AC3E}">
        <p14:creationId xmlns:p14="http://schemas.microsoft.com/office/powerpoint/2010/main" val="1924799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BDDFA-F228-4E44-B394-D26871378D15}"/>
              </a:ext>
            </a:extLst>
          </p:cNvPr>
          <p:cNvSpPr>
            <a:spLocks noGrp="1"/>
          </p:cNvSpPr>
          <p:nvPr>
            <p:ph type="ctrTitle"/>
          </p:nvPr>
        </p:nvSpPr>
        <p:spPr/>
        <p:txBody>
          <a:bodyPr/>
          <a:lstStyle/>
          <a:p>
            <a:r>
              <a:rPr lang="en-US" dirty="0">
                <a:latin typeface="Arial"/>
                <a:cs typeface="Arial"/>
              </a:rPr>
              <a:t>Xoserve Incident Summary</a:t>
            </a:r>
            <a:endParaRPr lang="en-US" dirty="0"/>
          </a:p>
        </p:txBody>
      </p:sp>
      <p:sp>
        <p:nvSpPr>
          <p:cNvPr id="3" name="Subtitle 2">
            <a:extLst>
              <a:ext uri="{FF2B5EF4-FFF2-40B4-BE49-F238E27FC236}">
                <a16:creationId xmlns:a16="http://schemas.microsoft.com/office/drawing/2014/main" id="{C2F2002D-02D2-4812-BCBA-469506040EAD}"/>
              </a:ext>
            </a:extLst>
          </p:cNvPr>
          <p:cNvSpPr>
            <a:spLocks noGrp="1"/>
          </p:cNvSpPr>
          <p:nvPr>
            <p:ph type="subTitle" idx="1"/>
          </p:nvPr>
        </p:nvSpPr>
        <p:spPr/>
        <p:txBody>
          <a:bodyPr vert="horz" lIns="91440" tIns="45720" rIns="91440" bIns="45720" rtlCol="0" anchor="t">
            <a:normAutofit/>
          </a:bodyPr>
          <a:lstStyle/>
          <a:p>
            <a:r>
              <a:rPr lang="en-US" dirty="0">
                <a:latin typeface="Arial"/>
                <a:cs typeface="Arial"/>
              </a:rPr>
              <a:t>Agenda Item 6.4</a:t>
            </a:r>
            <a:endParaRPr lang="en-US" dirty="0"/>
          </a:p>
        </p:txBody>
      </p:sp>
    </p:spTree>
    <p:extLst>
      <p:ext uri="{BB962C8B-B14F-4D97-AF65-F5344CB8AC3E}">
        <p14:creationId xmlns:p14="http://schemas.microsoft.com/office/powerpoint/2010/main" val="3079322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0971B-59C0-4749-B6BD-ED2A3DBCDB82}"/>
              </a:ext>
            </a:extLst>
          </p:cNvPr>
          <p:cNvSpPr>
            <a:spLocks noGrp="1"/>
          </p:cNvSpPr>
          <p:nvPr>
            <p:ph type="title"/>
          </p:nvPr>
        </p:nvSpPr>
        <p:spPr/>
        <p:txBody>
          <a:bodyPr/>
          <a:lstStyle/>
          <a:p>
            <a:r>
              <a:rPr lang="en-GB"/>
              <a:t>Summary</a:t>
            </a:r>
          </a:p>
        </p:txBody>
      </p:sp>
      <p:graphicFrame>
        <p:nvGraphicFramePr>
          <p:cNvPr id="6" name="Table 6">
            <a:extLst>
              <a:ext uri="{FF2B5EF4-FFF2-40B4-BE49-F238E27FC236}">
                <a16:creationId xmlns:a16="http://schemas.microsoft.com/office/drawing/2014/main" id="{E26C27B0-A4CB-45B2-8076-421F831AE120}"/>
              </a:ext>
            </a:extLst>
          </p:cNvPr>
          <p:cNvGraphicFramePr>
            <a:graphicFrameLocks noGrp="1"/>
          </p:cNvGraphicFramePr>
          <p:nvPr>
            <p:extLst>
              <p:ext uri="{D42A27DB-BD31-4B8C-83A1-F6EECF244321}">
                <p14:modId xmlns:p14="http://schemas.microsoft.com/office/powerpoint/2010/main" val="1415926845"/>
              </p:ext>
            </p:extLst>
          </p:nvPr>
        </p:nvGraphicFramePr>
        <p:xfrm>
          <a:off x="355986" y="1468113"/>
          <a:ext cx="8229600" cy="2042160"/>
        </p:xfrm>
        <a:graphic>
          <a:graphicData uri="http://schemas.openxmlformats.org/drawingml/2006/table">
            <a:tbl>
              <a:tblPr firstRow="1" bandRow="1">
                <a:tableStyleId>{5C22544A-7EE6-4342-B048-85BDC9FD1C3A}</a:tableStyleId>
              </a:tblPr>
              <a:tblGrid>
                <a:gridCol w="1019103">
                  <a:extLst>
                    <a:ext uri="{9D8B030D-6E8A-4147-A177-3AD203B41FA5}">
                      <a16:colId xmlns:a16="http://schemas.microsoft.com/office/drawing/2014/main" val="348427267"/>
                    </a:ext>
                  </a:extLst>
                </a:gridCol>
                <a:gridCol w="837618">
                  <a:extLst>
                    <a:ext uri="{9D8B030D-6E8A-4147-A177-3AD203B41FA5}">
                      <a16:colId xmlns:a16="http://schemas.microsoft.com/office/drawing/2014/main" val="865478126"/>
                    </a:ext>
                  </a:extLst>
                </a:gridCol>
                <a:gridCol w="1291329">
                  <a:extLst>
                    <a:ext uri="{9D8B030D-6E8A-4147-A177-3AD203B41FA5}">
                      <a16:colId xmlns:a16="http://schemas.microsoft.com/office/drawing/2014/main" val="1344454472"/>
                    </a:ext>
                  </a:extLst>
                </a:gridCol>
                <a:gridCol w="2931664">
                  <a:extLst>
                    <a:ext uri="{9D8B030D-6E8A-4147-A177-3AD203B41FA5}">
                      <a16:colId xmlns:a16="http://schemas.microsoft.com/office/drawing/2014/main" val="998019006"/>
                    </a:ext>
                  </a:extLst>
                </a:gridCol>
                <a:gridCol w="942320">
                  <a:extLst>
                    <a:ext uri="{9D8B030D-6E8A-4147-A177-3AD203B41FA5}">
                      <a16:colId xmlns:a16="http://schemas.microsoft.com/office/drawing/2014/main" val="2525134063"/>
                    </a:ext>
                  </a:extLst>
                </a:gridCol>
                <a:gridCol w="1207566">
                  <a:extLst>
                    <a:ext uri="{9D8B030D-6E8A-4147-A177-3AD203B41FA5}">
                      <a16:colId xmlns:a16="http://schemas.microsoft.com/office/drawing/2014/main" val="3225008348"/>
                    </a:ext>
                  </a:extLst>
                </a:gridCol>
              </a:tblGrid>
              <a:tr h="370840">
                <a:tc>
                  <a:txBody>
                    <a:bodyPr/>
                    <a:lstStyle/>
                    <a:p>
                      <a:r>
                        <a:rPr lang="en-GB" sz="1400"/>
                        <a:t>System Affected</a:t>
                      </a:r>
                    </a:p>
                  </a:txBody>
                  <a:tcPr/>
                </a:tc>
                <a:tc>
                  <a:txBody>
                    <a:bodyPr/>
                    <a:lstStyle/>
                    <a:p>
                      <a:r>
                        <a:rPr lang="en-GB" sz="1400"/>
                        <a:t>Priority</a:t>
                      </a:r>
                    </a:p>
                  </a:txBody>
                  <a:tcPr/>
                </a:tc>
                <a:tc>
                  <a:txBody>
                    <a:bodyPr/>
                    <a:lstStyle/>
                    <a:p>
                      <a:r>
                        <a:rPr lang="en-GB" sz="1400"/>
                        <a:t>Impact</a:t>
                      </a:r>
                    </a:p>
                  </a:txBody>
                  <a:tcPr/>
                </a:tc>
                <a:tc>
                  <a:txBody>
                    <a:bodyPr/>
                    <a:lstStyle/>
                    <a:p>
                      <a:r>
                        <a:rPr lang="en-GB" sz="1400"/>
                        <a:t>Remedial Actions</a:t>
                      </a:r>
                    </a:p>
                  </a:txBody>
                  <a:tcPr/>
                </a:tc>
                <a:tc>
                  <a:txBody>
                    <a:bodyPr/>
                    <a:lstStyle/>
                    <a:p>
                      <a:r>
                        <a:rPr lang="en-GB" sz="1400" dirty="0"/>
                        <a:t>KPM Breach</a:t>
                      </a:r>
                    </a:p>
                  </a:txBody>
                  <a:tcPr/>
                </a:tc>
                <a:tc>
                  <a:txBody>
                    <a:bodyPr/>
                    <a:lstStyle/>
                    <a:p>
                      <a:r>
                        <a:rPr lang="en-GB" sz="1400" dirty="0"/>
                        <a:t>Resolved</a:t>
                      </a:r>
                    </a:p>
                  </a:txBody>
                  <a:tcPr/>
                </a:tc>
                <a:extLst>
                  <a:ext uri="{0D108BD9-81ED-4DB2-BD59-A6C34878D82A}">
                    <a16:rowId xmlns:a16="http://schemas.microsoft.com/office/drawing/2014/main" val="3456605079"/>
                  </a:ext>
                </a:extLst>
              </a:tr>
              <a:tr h="370840">
                <a:tc>
                  <a:txBody>
                    <a:bodyPr/>
                    <a:lstStyle/>
                    <a:p>
                      <a:r>
                        <a:rPr lang="en-GB" sz="1100" dirty="0"/>
                        <a:t>Gemini</a:t>
                      </a:r>
                    </a:p>
                  </a:txBody>
                  <a:tcPr/>
                </a:tc>
                <a:tc>
                  <a:txBody>
                    <a:bodyPr/>
                    <a:lstStyle/>
                    <a:p>
                      <a:r>
                        <a:rPr lang="en-GB" sz="1100"/>
                        <a:t>P2</a:t>
                      </a:r>
                    </a:p>
                  </a:txBody>
                  <a:tcPr/>
                </a:tc>
                <a:tc>
                  <a:txBody>
                    <a:bodyPr/>
                    <a:lstStyle/>
                    <a:p>
                      <a:r>
                        <a:rPr lang="en-GB" sz="1100" dirty="0"/>
                        <a:t>Users were unable to access Gemini via online screens.</a:t>
                      </a:r>
                    </a:p>
                  </a:txBody>
                  <a:tcPr/>
                </a:tc>
                <a:tc>
                  <a:txBody>
                    <a:bodyPr/>
                    <a:lstStyle/>
                    <a:p>
                      <a:r>
                        <a:rPr lang="en-GB" sz="1100"/>
                        <a:t>Removal of problematic node from the cluster. Restart performed during the maintenance window. Node added back to the cluster. Extended monitoring.</a:t>
                      </a:r>
                    </a:p>
                  </a:txBody>
                  <a:tcPr/>
                </a:tc>
                <a:tc>
                  <a:txBody>
                    <a:bodyPr/>
                    <a:lstStyle/>
                    <a:p>
                      <a:r>
                        <a:rPr lang="en-GB" sz="1100"/>
                        <a:t>No</a:t>
                      </a:r>
                    </a:p>
                  </a:txBody>
                  <a:tcPr/>
                </a:tc>
                <a:tc>
                  <a:txBody>
                    <a:bodyPr/>
                    <a:lstStyle/>
                    <a:p>
                      <a:r>
                        <a:rPr lang="en-GB" sz="1100"/>
                        <a:t>Yes</a:t>
                      </a:r>
                    </a:p>
                  </a:txBody>
                  <a:tcPr/>
                </a:tc>
                <a:extLst>
                  <a:ext uri="{0D108BD9-81ED-4DB2-BD59-A6C34878D82A}">
                    <a16:rowId xmlns:a16="http://schemas.microsoft.com/office/drawing/2014/main" val="408770157"/>
                  </a:ext>
                </a:extLst>
              </a:tr>
              <a:tr h="370840">
                <a:tc>
                  <a:txBody>
                    <a:bodyPr/>
                    <a:lstStyle/>
                    <a:p>
                      <a:r>
                        <a:rPr lang="en-GB" sz="1100"/>
                        <a:t>AMT</a:t>
                      </a:r>
                    </a:p>
                  </a:txBody>
                  <a:tcPr/>
                </a:tc>
                <a:tc>
                  <a:txBody>
                    <a:bodyPr/>
                    <a:lstStyle/>
                    <a:p>
                      <a:r>
                        <a:rPr lang="en-GB" sz="1100"/>
                        <a:t>P2</a:t>
                      </a:r>
                    </a:p>
                  </a:txBody>
                  <a:tcPr/>
                </a:tc>
                <a:tc>
                  <a:txBody>
                    <a:bodyPr/>
                    <a:lstStyle/>
                    <a:p>
                      <a:r>
                        <a:rPr lang="en-GB" sz="1100" dirty="0"/>
                        <a:t>Delays to processing and issuing of outbound files.</a:t>
                      </a:r>
                    </a:p>
                  </a:txBody>
                  <a:tcPr/>
                </a:tc>
                <a:tc>
                  <a:txBody>
                    <a:bodyPr/>
                    <a:lstStyle/>
                    <a:p>
                      <a:r>
                        <a:rPr lang="en-GB" sz="1100"/>
                        <a:t>Application of 2 missing database patches which re-instated a missing routing table.</a:t>
                      </a:r>
                    </a:p>
                  </a:txBody>
                  <a:tcPr/>
                </a:tc>
                <a:tc>
                  <a:txBody>
                    <a:bodyPr/>
                    <a:lstStyle/>
                    <a:p>
                      <a:r>
                        <a:rPr lang="en-GB" sz="1100"/>
                        <a:t>No</a:t>
                      </a:r>
                    </a:p>
                  </a:txBody>
                  <a:tcPr/>
                </a:tc>
                <a:tc>
                  <a:txBody>
                    <a:bodyPr/>
                    <a:lstStyle/>
                    <a:p>
                      <a:r>
                        <a:rPr lang="en-GB" sz="1100" dirty="0"/>
                        <a:t>Yes</a:t>
                      </a:r>
                    </a:p>
                  </a:txBody>
                  <a:tcPr/>
                </a:tc>
                <a:extLst>
                  <a:ext uri="{0D108BD9-81ED-4DB2-BD59-A6C34878D82A}">
                    <a16:rowId xmlns:a16="http://schemas.microsoft.com/office/drawing/2014/main" val="1321806292"/>
                  </a:ext>
                </a:extLst>
              </a:tr>
            </a:tbl>
          </a:graphicData>
        </a:graphic>
      </p:graphicFrame>
      <p:sp>
        <p:nvSpPr>
          <p:cNvPr id="7" name="TextBox 6">
            <a:extLst>
              <a:ext uri="{FF2B5EF4-FFF2-40B4-BE49-F238E27FC236}">
                <a16:creationId xmlns:a16="http://schemas.microsoft.com/office/drawing/2014/main" id="{307EB31C-7DD6-4201-B30F-CF9ADAAFAD68}"/>
              </a:ext>
            </a:extLst>
          </p:cNvPr>
          <p:cNvSpPr txBox="1"/>
          <p:nvPr/>
        </p:nvSpPr>
        <p:spPr>
          <a:xfrm>
            <a:off x="2305995" y="842973"/>
            <a:ext cx="4532010" cy="369332"/>
          </a:xfrm>
          <a:prstGeom prst="rect">
            <a:avLst/>
          </a:prstGeom>
          <a:noFill/>
        </p:spPr>
        <p:txBody>
          <a:bodyPr wrap="none" rtlCol="0">
            <a:spAutoFit/>
          </a:bodyPr>
          <a:lstStyle/>
          <a:p>
            <a:r>
              <a:rPr lang="en-GB"/>
              <a:t>During July we experienced 2 P2 incidents</a:t>
            </a:r>
          </a:p>
        </p:txBody>
      </p:sp>
    </p:spTree>
    <p:extLst>
      <p:ext uri="{BB962C8B-B14F-4D97-AF65-F5344CB8AC3E}">
        <p14:creationId xmlns:p14="http://schemas.microsoft.com/office/powerpoint/2010/main" val="98802764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BDDFA-F228-4E44-B394-D26871378D15}"/>
              </a:ext>
            </a:extLst>
          </p:cNvPr>
          <p:cNvSpPr>
            <a:spLocks noGrp="1"/>
          </p:cNvSpPr>
          <p:nvPr>
            <p:ph type="ctrTitle"/>
          </p:nvPr>
        </p:nvSpPr>
        <p:spPr/>
        <p:txBody>
          <a:bodyPr/>
          <a:lstStyle/>
          <a:p>
            <a:r>
              <a:rPr lang="en-US" dirty="0">
                <a:latin typeface="Arial"/>
                <a:cs typeface="Arial"/>
              </a:rPr>
              <a:t>Customer Issue Dashboard</a:t>
            </a:r>
            <a:endParaRPr lang="en-US" dirty="0"/>
          </a:p>
        </p:txBody>
      </p:sp>
      <p:sp>
        <p:nvSpPr>
          <p:cNvPr id="3" name="Subtitle 2">
            <a:extLst>
              <a:ext uri="{FF2B5EF4-FFF2-40B4-BE49-F238E27FC236}">
                <a16:creationId xmlns:a16="http://schemas.microsoft.com/office/drawing/2014/main" id="{C2F2002D-02D2-4812-BCBA-469506040EAD}"/>
              </a:ext>
            </a:extLst>
          </p:cNvPr>
          <p:cNvSpPr>
            <a:spLocks noGrp="1"/>
          </p:cNvSpPr>
          <p:nvPr>
            <p:ph type="subTitle" idx="1"/>
          </p:nvPr>
        </p:nvSpPr>
        <p:spPr/>
        <p:txBody>
          <a:bodyPr vert="horz" lIns="91440" tIns="45720" rIns="91440" bIns="45720" rtlCol="0" anchor="t">
            <a:normAutofit/>
          </a:bodyPr>
          <a:lstStyle/>
          <a:p>
            <a:r>
              <a:rPr lang="en-US" dirty="0">
                <a:latin typeface="Arial"/>
                <a:cs typeface="Arial"/>
              </a:rPr>
              <a:t>Agenda item 6.5</a:t>
            </a:r>
            <a:endParaRPr lang="en-US" dirty="0"/>
          </a:p>
        </p:txBody>
      </p:sp>
    </p:spTree>
    <p:extLst>
      <p:ext uri="{BB962C8B-B14F-4D97-AF65-F5344CB8AC3E}">
        <p14:creationId xmlns:p14="http://schemas.microsoft.com/office/powerpoint/2010/main" val="27110603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D40C1-D608-4856-913D-9F34B7FDF15A}"/>
              </a:ext>
            </a:extLst>
          </p:cNvPr>
          <p:cNvSpPr>
            <a:spLocks noGrp="1"/>
          </p:cNvSpPr>
          <p:nvPr>
            <p:ph type="title"/>
          </p:nvPr>
        </p:nvSpPr>
        <p:spPr/>
        <p:txBody>
          <a:bodyPr/>
          <a:lstStyle/>
          <a:p>
            <a:r>
              <a:rPr lang="en-GB"/>
              <a:t>Summary</a:t>
            </a:r>
          </a:p>
        </p:txBody>
      </p:sp>
      <p:sp>
        <p:nvSpPr>
          <p:cNvPr id="3" name="Content Placeholder 2">
            <a:extLst>
              <a:ext uri="{FF2B5EF4-FFF2-40B4-BE49-F238E27FC236}">
                <a16:creationId xmlns:a16="http://schemas.microsoft.com/office/drawing/2014/main" id="{A482D818-4E00-4734-A6A7-2018517D1206}"/>
              </a:ext>
            </a:extLst>
          </p:cNvPr>
          <p:cNvSpPr>
            <a:spLocks noGrp="1"/>
          </p:cNvSpPr>
          <p:nvPr>
            <p:ph idx="1"/>
          </p:nvPr>
        </p:nvSpPr>
        <p:spPr>
          <a:xfrm>
            <a:off x="457200" y="814654"/>
            <a:ext cx="8229600" cy="4205368"/>
          </a:xfrm>
        </p:spPr>
        <p:txBody>
          <a:bodyPr vert="horz" lIns="91440" tIns="45720" rIns="91440" bIns="45720" rtlCol="0" anchor="t">
            <a:normAutofit fontScale="55000" lnSpcReduction="20000"/>
          </a:bodyPr>
          <a:lstStyle/>
          <a:p>
            <a:r>
              <a:rPr lang="en-GB" dirty="0">
                <a:latin typeface="Arial"/>
                <a:cs typeface="Arial"/>
              </a:rPr>
              <a:t>CSSC Files/Processes:</a:t>
            </a:r>
            <a:endParaRPr lang="en-GB" dirty="0"/>
          </a:p>
          <a:p>
            <a:pPr lvl="1"/>
            <a:r>
              <a:rPr lang="en-GB" dirty="0">
                <a:latin typeface="Arial"/>
                <a:cs typeface="Arial"/>
              </a:rPr>
              <a:t>Since go live of CSSC, a few issues have been identified and communicated to customers. </a:t>
            </a:r>
            <a:endParaRPr lang="en-GB" dirty="0"/>
          </a:p>
          <a:p>
            <a:pPr lvl="1"/>
            <a:r>
              <a:rPr lang="en-GB" dirty="0">
                <a:latin typeface="Arial"/>
                <a:cs typeface="Arial"/>
              </a:rPr>
              <a:t>Nine issues raised in total, six are closed (although monitoring will continue), three remain open. </a:t>
            </a:r>
            <a:endParaRPr lang="en-GB" dirty="0"/>
          </a:p>
          <a:p>
            <a:pPr lvl="2"/>
            <a:r>
              <a:rPr lang="en-GB" dirty="0">
                <a:latin typeface="Arial"/>
                <a:cs typeface="Arial"/>
              </a:rPr>
              <a:t>Of the three open issues, two are with the vendor for resolution. The third relates to Portal &amp; GES.</a:t>
            </a:r>
          </a:p>
          <a:p>
            <a:pPr lvl="1"/>
            <a:r>
              <a:rPr lang="en-GB" dirty="0">
                <a:latin typeface="Arial"/>
                <a:cs typeface="Arial"/>
              </a:rPr>
              <a:t>Missing Secured Active Messages (SAM’s) </a:t>
            </a:r>
            <a:r>
              <a:rPr lang="en-GB" b="1" dirty="0">
                <a:latin typeface="Arial"/>
                <a:cs typeface="Arial"/>
              </a:rPr>
              <a:t>– </a:t>
            </a:r>
            <a:r>
              <a:rPr lang="en-GB" dirty="0">
                <a:latin typeface="Arial"/>
                <a:cs typeface="Arial"/>
              </a:rPr>
              <a:t>over the past week we have seen instances of missing SAM’s not issued to Xoserve from the CSSP.  Incidents have been raised and escalated. In total we have approx. 135 missing SAM’s (at the point of writing these slides). The CSSP have confirmed this is a defect and are working with Microsoft to fix.  Any customers affected by this issue are being contacted.</a:t>
            </a:r>
          </a:p>
          <a:p>
            <a:r>
              <a:rPr lang="en-GB" dirty="0">
                <a:latin typeface="Arial"/>
                <a:cs typeface="Arial"/>
              </a:rPr>
              <a:t>GES/Portal</a:t>
            </a:r>
          </a:p>
          <a:p>
            <a:pPr lvl="1"/>
            <a:r>
              <a:rPr lang="en-GB" dirty="0">
                <a:latin typeface="Arial"/>
                <a:cs typeface="Arial"/>
              </a:rPr>
              <a:t>Main frustration for customers has been access and functionality issues with Portal and Gas Enquiry Service (GES)</a:t>
            </a:r>
          </a:p>
          <a:p>
            <a:pPr lvl="1"/>
            <a:r>
              <a:rPr lang="en-GB" dirty="0">
                <a:latin typeface="Arial"/>
                <a:cs typeface="Arial"/>
              </a:rPr>
              <a:t>Fixes were deployed on 4 August 2022; these mainly relate to  LSO/MAU functionality and data related issues.</a:t>
            </a:r>
          </a:p>
          <a:p>
            <a:pPr lvl="2"/>
            <a:r>
              <a:rPr lang="en-GB" dirty="0">
                <a:latin typeface="Arial"/>
                <a:cs typeface="Arial"/>
              </a:rPr>
              <a:t>Sessions will be arranged week commencing 8 August 2022 with customer users to troubleshoot the access issues. </a:t>
            </a:r>
            <a:r>
              <a:rPr lang="en-GB" sz="2400" b="0" i="0" u="none" strike="noStrike" kern="1200" baseline="0" dirty="0">
                <a:solidFill>
                  <a:schemeClr val="tx1"/>
                </a:solidFill>
                <a:latin typeface="+mn-lt"/>
                <a:ea typeface="+mn-ea"/>
                <a:cs typeface="+mn-cs"/>
              </a:rPr>
              <a:t>We have and will continue to support technical triage sessions to understand root cause with these customers. </a:t>
            </a:r>
            <a:endParaRPr lang="en-GB" dirty="0"/>
          </a:p>
          <a:p>
            <a:pPr lvl="1"/>
            <a:r>
              <a:rPr lang="en-GB" dirty="0">
                <a:latin typeface="Arial"/>
                <a:cs typeface="Arial"/>
              </a:rPr>
              <a:t>We recognise that the communications issued prior to go live were not sufficient and lacked information. This will be registered in lessons learnt and actions taken.</a:t>
            </a:r>
          </a:p>
          <a:p>
            <a:r>
              <a:rPr lang="en-GB" dirty="0">
                <a:latin typeface="Arial"/>
                <a:cs typeface="Arial"/>
              </a:rPr>
              <a:t>Non CSSC </a:t>
            </a:r>
          </a:p>
          <a:p>
            <a:pPr lvl="1"/>
            <a:r>
              <a:rPr lang="en-GB" dirty="0">
                <a:latin typeface="Arial"/>
                <a:cs typeface="Arial"/>
              </a:rPr>
              <a:t>AQ defects remains a concern, however, the volume of MPRNs impacted remains low. Most defects raised are being identified by the AQ team following monthly checks on high value AQs/sudden increases in AQ .</a:t>
            </a:r>
          </a:p>
          <a:p>
            <a:endParaRPr lang="en-GB" dirty="0"/>
          </a:p>
          <a:p>
            <a:endParaRPr lang="en-GB" dirty="0"/>
          </a:p>
        </p:txBody>
      </p:sp>
    </p:spTree>
    <p:extLst>
      <p:ext uri="{BB962C8B-B14F-4D97-AF65-F5344CB8AC3E}">
        <p14:creationId xmlns:p14="http://schemas.microsoft.com/office/powerpoint/2010/main" val="1000921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23AFA-4C8E-4EB5-9DDF-90C4F3F49674}"/>
              </a:ext>
            </a:extLst>
          </p:cNvPr>
          <p:cNvSpPr>
            <a:spLocks noGrp="1"/>
          </p:cNvSpPr>
          <p:nvPr>
            <p:ph type="title"/>
          </p:nvPr>
        </p:nvSpPr>
        <p:spPr/>
        <p:txBody>
          <a:bodyPr>
            <a:normAutofit/>
          </a:bodyPr>
          <a:lstStyle/>
          <a:p>
            <a:r>
              <a:rPr lang="en-GB" sz="2200" dirty="0">
                <a:latin typeface="Arial"/>
                <a:cs typeface="Arial"/>
              </a:rPr>
              <a:t>Open CSS </a:t>
            </a:r>
            <a:r>
              <a:rPr lang="en-GB" sz="2200" dirty="0" err="1">
                <a:latin typeface="Arial"/>
                <a:cs typeface="Arial"/>
              </a:rPr>
              <a:t>UKLink</a:t>
            </a:r>
            <a:r>
              <a:rPr lang="en-GB" sz="2200" dirty="0">
                <a:latin typeface="Arial"/>
                <a:cs typeface="Arial"/>
              </a:rPr>
              <a:t> Related Issues Impacting Customers</a:t>
            </a:r>
          </a:p>
        </p:txBody>
      </p:sp>
      <p:graphicFrame>
        <p:nvGraphicFramePr>
          <p:cNvPr id="7" name="Table 7">
            <a:extLst>
              <a:ext uri="{FF2B5EF4-FFF2-40B4-BE49-F238E27FC236}">
                <a16:creationId xmlns:a16="http://schemas.microsoft.com/office/drawing/2014/main" id="{FF388EF4-7661-498F-A1F7-CDCF38DBB75A}"/>
              </a:ext>
            </a:extLst>
          </p:cNvPr>
          <p:cNvGraphicFramePr>
            <a:graphicFrameLocks noGrp="1"/>
          </p:cNvGraphicFramePr>
          <p:nvPr/>
        </p:nvGraphicFramePr>
        <p:xfrm>
          <a:off x="323682" y="984813"/>
          <a:ext cx="8650386" cy="3570575"/>
        </p:xfrm>
        <a:graphic>
          <a:graphicData uri="http://schemas.openxmlformats.org/drawingml/2006/table">
            <a:tbl>
              <a:tblPr firstRow="1" bandRow="1">
                <a:tableStyleId>{5C22544A-7EE6-4342-B048-85BDC9FD1C3A}</a:tableStyleId>
              </a:tblPr>
              <a:tblGrid>
                <a:gridCol w="1379766">
                  <a:extLst>
                    <a:ext uri="{9D8B030D-6E8A-4147-A177-3AD203B41FA5}">
                      <a16:colId xmlns:a16="http://schemas.microsoft.com/office/drawing/2014/main" val="4077152619"/>
                    </a:ext>
                  </a:extLst>
                </a:gridCol>
                <a:gridCol w="3337875">
                  <a:extLst>
                    <a:ext uri="{9D8B030D-6E8A-4147-A177-3AD203B41FA5}">
                      <a16:colId xmlns:a16="http://schemas.microsoft.com/office/drawing/2014/main" val="3558568089"/>
                    </a:ext>
                  </a:extLst>
                </a:gridCol>
                <a:gridCol w="2833890">
                  <a:extLst>
                    <a:ext uri="{9D8B030D-6E8A-4147-A177-3AD203B41FA5}">
                      <a16:colId xmlns:a16="http://schemas.microsoft.com/office/drawing/2014/main" val="306908832"/>
                    </a:ext>
                  </a:extLst>
                </a:gridCol>
                <a:gridCol w="1098855">
                  <a:extLst>
                    <a:ext uri="{9D8B030D-6E8A-4147-A177-3AD203B41FA5}">
                      <a16:colId xmlns:a16="http://schemas.microsoft.com/office/drawing/2014/main" val="1183637655"/>
                    </a:ext>
                  </a:extLst>
                </a:gridCol>
              </a:tblGrid>
              <a:tr h="333154">
                <a:tc>
                  <a:txBody>
                    <a:bodyPr/>
                    <a:lstStyle/>
                    <a:p>
                      <a:pPr algn="ctr">
                        <a:lnSpc>
                          <a:spcPct val="105000"/>
                        </a:lnSpc>
                      </a:pPr>
                      <a:r>
                        <a:rPr lang="en-GB" sz="1000" b="1">
                          <a:effectLst/>
                          <a:latin typeface="Verdana" panose="020B0604030504040204" pitchFamily="34" charset="0"/>
                          <a:ea typeface="Calibri" panose="020F0502020204030204" pitchFamily="34" charset="0"/>
                        </a:rPr>
                        <a:t>Issue Area</a:t>
                      </a:r>
                      <a:endParaRPr lang="en-GB" sz="1100">
                        <a:effectLst/>
                        <a:latin typeface="Calibri" panose="020F0502020204030204" pitchFamily="34" charset="0"/>
                        <a:ea typeface="Calibri" panose="020F0502020204030204" pitchFamily="34" charset="0"/>
                      </a:endParaRPr>
                    </a:p>
                  </a:txBody>
                  <a:tcPr marL="68580" marR="68580" marT="0" marB="0"/>
                </a:tc>
                <a:tc>
                  <a:txBody>
                    <a:bodyPr/>
                    <a:lstStyle/>
                    <a:p>
                      <a:pPr algn="ctr">
                        <a:lnSpc>
                          <a:spcPct val="105000"/>
                        </a:lnSpc>
                      </a:pPr>
                      <a:r>
                        <a:rPr lang="en-GB" sz="1000" b="1">
                          <a:effectLst/>
                          <a:latin typeface="Verdana" panose="020B0604030504040204" pitchFamily="34" charset="0"/>
                          <a:ea typeface="Calibri" panose="020F0502020204030204" pitchFamily="34" charset="0"/>
                        </a:rPr>
                        <a:t>Issue Summary</a:t>
                      </a:r>
                      <a:endParaRPr lang="en-GB" sz="1100">
                        <a:effectLst/>
                        <a:latin typeface="Calibri" panose="020F0502020204030204" pitchFamily="34" charset="0"/>
                        <a:ea typeface="Calibri" panose="020F0502020204030204" pitchFamily="34" charset="0"/>
                      </a:endParaRPr>
                    </a:p>
                  </a:txBody>
                  <a:tcPr marL="68580" marR="68580" marT="0" marB="0"/>
                </a:tc>
                <a:tc>
                  <a:txBody>
                    <a:bodyPr/>
                    <a:lstStyle/>
                    <a:p>
                      <a:pPr algn="ctr">
                        <a:lnSpc>
                          <a:spcPct val="105000"/>
                        </a:lnSpc>
                      </a:pPr>
                      <a:r>
                        <a:rPr lang="en-GB" sz="1000" b="1">
                          <a:effectLst/>
                          <a:latin typeface="Verdana" panose="020B0604030504040204" pitchFamily="34" charset="0"/>
                          <a:ea typeface="Calibri" panose="020F0502020204030204" pitchFamily="34" charset="0"/>
                        </a:rPr>
                        <a:t>Issue Status</a:t>
                      </a:r>
                      <a:endParaRPr lang="en-GB" sz="1100">
                        <a:effectLst/>
                        <a:latin typeface="Calibri" panose="020F0502020204030204" pitchFamily="34" charset="0"/>
                        <a:ea typeface="Calibri" panose="020F0502020204030204" pitchFamily="34" charset="0"/>
                      </a:endParaRPr>
                    </a:p>
                  </a:txBody>
                  <a:tcPr marL="68580" marR="68580" marT="0" marB="0"/>
                </a:tc>
                <a:tc>
                  <a:txBody>
                    <a:bodyPr/>
                    <a:lstStyle/>
                    <a:p>
                      <a:pPr algn="ctr">
                        <a:lnSpc>
                          <a:spcPct val="105000"/>
                        </a:lnSpc>
                      </a:pPr>
                      <a:r>
                        <a:rPr lang="en-GB" sz="1000" b="1">
                          <a:effectLst/>
                          <a:latin typeface="Verdana" panose="020B0604030504040204" pitchFamily="34" charset="0"/>
                          <a:ea typeface="Calibri" panose="020F0502020204030204" pitchFamily="34" charset="0"/>
                        </a:rPr>
                        <a:t>Customers Impacted</a:t>
                      </a:r>
                      <a:endParaRPr lang="en-GB" sz="11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2982116511"/>
                  </a:ext>
                </a:extLst>
              </a:tr>
              <a:tr h="560037">
                <a:tc>
                  <a:txBody>
                    <a:bodyPr/>
                    <a:lstStyle/>
                    <a:p>
                      <a:pPr>
                        <a:lnSpc>
                          <a:spcPct val="105000"/>
                        </a:lnSpc>
                      </a:pPr>
                      <a:r>
                        <a:rPr lang="en-GB" sz="1100">
                          <a:effectLst/>
                          <a:latin typeface="Poppins" panose="00000500000000000000" pitchFamily="2" charset="0"/>
                          <a:ea typeface="Calibri" panose="020F0502020204030204" pitchFamily="34" charset="0"/>
                          <a:cs typeface="Poppins" panose="00000500000000000000" pitchFamily="2" charset="0"/>
                        </a:rPr>
                        <a:t>Irregularities with File Sequence Numbering for new CSS files (BRR, TMC &amp; ASN)</a:t>
                      </a:r>
                    </a:p>
                  </a:txBody>
                  <a:tcPr marL="68580" marR="68580" marT="0" marB="0"/>
                </a:tc>
                <a:tc>
                  <a:txBody>
                    <a:bodyPr/>
                    <a:lstStyle/>
                    <a:p>
                      <a:pPr>
                        <a:lnSpc>
                          <a:spcPct val="105000"/>
                        </a:lnSpc>
                      </a:pPr>
                      <a:r>
                        <a:rPr lang="en-GB" sz="1100">
                          <a:effectLst/>
                          <a:latin typeface="Poppins" panose="00000500000000000000" pitchFamily="2" charset="0"/>
                          <a:ea typeface="Calibri" panose="020F0502020204030204" pitchFamily="34" charset="0"/>
                          <a:cs typeface="Poppins" panose="00000500000000000000" pitchFamily="2" charset="0"/>
                        </a:rPr>
                        <a:t>Issue within AMT </a:t>
                      </a:r>
                      <a:r>
                        <a:rPr lang="en-GB" sz="1100" err="1">
                          <a:effectLst/>
                          <a:latin typeface="Poppins" panose="00000500000000000000" pitchFamily="2" charset="0"/>
                          <a:ea typeface="Calibri" panose="020F0502020204030204" pitchFamily="34" charset="0"/>
                          <a:cs typeface="Poppins" panose="00000500000000000000" pitchFamily="2" charset="0"/>
                        </a:rPr>
                        <a:t>MarketFlow</a:t>
                      </a:r>
                      <a:r>
                        <a:rPr lang="en-GB" sz="1100">
                          <a:effectLst/>
                          <a:latin typeface="Poppins" panose="00000500000000000000" pitchFamily="2" charset="0"/>
                          <a:ea typeface="Calibri" panose="020F0502020204030204" pitchFamily="34" charset="0"/>
                          <a:cs typeface="Poppins" panose="00000500000000000000" pitchFamily="2" charset="0"/>
                        </a:rPr>
                        <a:t> when generating the file sequence number of the file, are not as per normal sequential numbering of files issued from UKLink. </a:t>
                      </a:r>
                    </a:p>
                  </a:txBody>
                  <a:tcPr marL="68580" marR="68580" marT="0" marB="0"/>
                </a:tc>
                <a:tc>
                  <a:txBody>
                    <a:bodyPr/>
                    <a:lstStyle/>
                    <a:p>
                      <a:pPr>
                        <a:lnSpc>
                          <a:spcPct val="105000"/>
                        </a:lnSpc>
                      </a:pPr>
                      <a:r>
                        <a:rPr lang="en-GB" sz="1100">
                          <a:effectLst/>
                          <a:latin typeface="Poppins" panose="00000500000000000000" pitchFamily="2" charset="0"/>
                          <a:ea typeface="Calibri" panose="020F0502020204030204" pitchFamily="34" charset="0"/>
                          <a:cs typeface="Poppins" panose="00000500000000000000" pitchFamily="2" charset="0"/>
                        </a:rPr>
                        <a:t>AMT have confirmed today that the fix is in testing, however, have not yet been able to confirm when this fix will be released to us for deployment.</a:t>
                      </a:r>
                    </a:p>
                    <a:p>
                      <a:pPr>
                        <a:lnSpc>
                          <a:spcPct val="105000"/>
                        </a:lnSpc>
                      </a:pPr>
                      <a:endParaRPr lang="en-GB" sz="1100">
                        <a:effectLst/>
                        <a:latin typeface="Poppins" panose="00000500000000000000" pitchFamily="2" charset="0"/>
                        <a:ea typeface="Calibri" panose="020F0502020204030204" pitchFamily="34" charset="0"/>
                        <a:cs typeface="Poppins" panose="00000500000000000000" pitchFamily="2" charset="0"/>
                      </a:endParaRPr>
                    </a:p>
                  </a:txBody>
                  <a:tcPr marL="68580" marR="68580" marT="0" marB="0"/>
                </a:tc>
                <a:tc>
                  <a:txBody>
                    <a:bodyPr/>
                    <a:lstStyle/>
                    <a:p>
                      <a:pPr>
                        <a:lnSpc>
                          <a:spcPct val="105000"/>
                        </a:lnSpc>
                      </a:pPr>
                      <a:r>
                        <a:rPr lang="en-GB" sz="1100">
                          <a:effectLst/>
                          <a:latin typeface="Poppins" panose="00000500000000000000" pitchFamily="2" charset="0"/>
                          <a:ea typeface="Calibri" panose="020F0502020204030204" pitchFamily="34" charset="0"/>
                          <a:cs typeface="Poppins" panose="00000500000000000000" pitchFamily="2" charset="0"/>
                        </a:rPr>
                        <a:t>Shippers who receive file types BRR, TMC &amp; ASR.</a:t>
                      </a:r>
                    </a:p>
                  </a:txBody>
                  <a:tcPr marL="68580" marR="68580" marT="0" marB="0"/>
                </a:tc>
                <a:extLst>
                  <a:ext uri="{0D108BD9-81ED-4DB2-BD59-A6C34878D82A}">
                    <a16:rowId xmlns:a16="http://schemas.microsoft.com/office/drawing/2014/main" val="4025669809"/>
                  </a:ext>
                </a:extLst>
              </a:tr>
              <a:tr h="670472">
                <a:tc>
                  <a:txBody>
                    <a:bodyPr/>
                    <a:lstStyle/>
                    <a:p>
                      <a:r>
                        <a:rPr lang="en-GB" sz="1100" kern="1200" dirty="0">
                          <a:solidFill>
                            <a:schemeClr val="dk1"/>
                          </a:solidFill>
                          <a:effectLst/>
                          <a:latin typeface="Poppins"/>
                          <a:ea typeface="+mn-ea"/>
                          <a:cs typeface="Poppins"/>
                        </a:rPr>
                        <a:t>Users experiencing issues with Portal &amp; GES</a:t>
                      </a:r>
                      <a:endParaRPr lang="en-GB" sz="1100" dirty="0">
                        <a:latin typeface="Poppins" panose="00000500000000000000" pitchFamily="2" charset="0"/>
                        <a:cs typeface="Poppins" panose="00000500000000000000" pitchFamily="2" charset="0"/>
                      </a:endParaRPr>
                    </a:p>
                  </a:txBody>
                  <a:tcPr/>
                </a:tc>
                <a:tc>
                  <a:txBody>
                    <a:bodyPr/>
                    <a:lstStyle/>
                    <a:p>
                      <a:r>
                        <a:rPr lang="en-GB" sz="1100">
                          <a:latin typeface="Poppins" panose="00000500000000000000" pitchFamily="2" charset="0"/>
                          <a:cs typeface="Poppins" panose="00000500000000000000" pitchFamily="2" charset="0"/>
                        </a:rPr>
                        <a:t>Customer users experiencing different issues relating to Portal &amp; GES.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a:latin typeface="Poppins" panose="00000500000000000000" pitchFamily="2" charset="0"/>
                          <a:cs typeface="Poppins" panose="00000500000000000000" pitchFamily="2" charset="0"/>
                        </a:rPr>
                        <a:t>A number of fixes were deployed on 4 August. </a:t>
                      </a:r>
                      <a:r>
                        <a:rPr lang="en-GB" sz="1100" kern="1200">
                          <a:solidFill>
                            <a:schemeClr val="dk1"/>
                          </a:solidFill>
                          <a:effectLst/>
                          <a:latin typeface="Poppins" panose="00000500000000000000" pitchFamily="2" charset="0"/>
                          <a:ea typeface="+mn-ea"/>
                          <a:cs typeface="Poppins" panose="00000500000000000000" pitchFamily="2" charset="0"/>
                        </a:rPr>
                        <a:t>Calls will be set up  with customer users to troubleshoot GES issues. These will begin to be scheduled from next week.</a:t>
                      </a:r>
                    </a:p>
                  </a:txBody>
                  <a:tcPr/>
                </a:tc>
                <a:tc>
                  <a:txBody>
                    <a:bodyPr/>
                    <a:lstStyle/>
                    <a:p>
                      <a:r>
                        <a:rPr lang="en-GB" sz="1100" kern="1200">
                          <a:solidFill>
                            <a:schemeClr val="dk1"/>
                          </a:solidFill>
                          <a:effectLst/>
                          <a:latin typeface="Poppins" panose="00000500000000000000" pitchFamily="2" charset="0"/>
                          <a:ea typeface="+mn-ea"/>
                          <a:cs typeface="Poppins" panose="00000500000000000000" pitchFamily="2" charset="0"/>
                        </a:rPr>
                        <a:t>Range of customer users</a:t>
                      </a:r>
                      <a:endParaRPr lang="en-GB" sz="1100">
                        <a:latin typeface="Poppins" panose="00000500000000000000" pitchFamily="2" charset="0"/>
                        <a:cs typeface="Poppins" panose="00000500000000000000" pitchFamily="2" charset="0"/>
                      </a:endParaRPr>
                    </a:p>
                  </a:txBody>
                  <a:tcPr/>
                </a:tc>
                <a:extLst>
                  <a:ext uri="{0D108BD9-81ED-4DB2-BD59-A6C34878D82A}">
                    <a16:rowId xmlns:a16="http://schemas.microsoft.com/office/drawing/2014/main" val="3924297002"/>
                  </a:ext>
                </a:extLst>
              </a:tr>
              <a:tr h="670472">
                <a:tc>
                  <a:txBody>
                    <a:bodyPr/>
                    <a:lstStyle/>
                    <a:p>
                      <a:r>
                        <a:rPr lang="en-GB" sz="1100" kern="1200" dirty="0">
                          <a:solidFill>
                            <a:schemeClr val="dk1"/>
                          </a:solidFill>
                          <a:effectLst/>
                          <a:latin typeface="Poppins" panose="00000500000000000000" pitchFamily="2" charset="0"/>
                          <a:ea typeface="+mn-ea"/>
                          <a:cs typeface="Poppins" panose="00000500000000000000" pitchFamily="2" charset="0"/>
                        </a:rPr>
                        <a:t>Files unable to be issued due to ‘special characters’ contained within the file</a:t>
                      </a:r>
                      <a:endParaRPr lang="en-GB" sz="1100" dirty="0">
                        <a:latin typeface="Poppins" panose="00000500000000000000" pitchFamily="2" charset="0"/>
                        <a:cs typeface="Poppins" panose="00000500000000000000" pitchFamily="2" charset="0"/>
                      </a:endParaRPr>
                    </a:p>
                  </a:txBody>
                  <a:tcPr/>
                </a:tc>
                <a:tc>
                  <a:txBody>
                    <a:bodyPr/>
                    <a:lstStyle/>
                    <a:p>
                      <a:r>
                        <a:rPr lang="en-GB" sz="1100" kern="1200">
                          <a:solidFill>
                            <a:schemeClr val="dk1"/>
                          </a:solidFill>
                          <a:effectLst/>
                          <a:latin typeface="Poppins" panose="00000500000000000000" pitchFamily="2" charset="0"/>
                          <a:ea typeface="+mn-ea"/>
                          <a:cs typeface="Poppins" panose="00000500000000000000" pitchFamily="2" charset="0"/>
                        </a:rPr>
                        <a:t>Where a special character is included within a file, UK Link is not processing the file as expected, the file is processed; however, response files or notification files are not being submitted to the customer until special character is removed</a:t>
                      </a:r>
                      <a:endParaRPr lang="en-GB" sz="1100">
                        <a:latin typeface="Poppins" panose="00000500000000000000" pitchFamily="2" charset="0"/>
                        <a:cs typeface="Poppins" panose="00000500000000000000" pitchFamily="2"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a:solidFill>
                            <a:schemeClr val="dk1"/>
                          </a:solidFill>
                          <a:effectLst/>
                          <a:latin typeface="Poppins" panose="00000500000000000000" pitchFamily="2" charset="0"/>
                          <a:ea typeface="+mn-ea"/>
                          <a:cs typeface="Poppins" panose="00000500000000000000" pitchFamily="2" charset="0"/>
                        </a:rPr>
                        <a:t>AMT have confirmed they are testing a fix for this issue and will update us once they have results, in parallel we are investigating and testing our own temporary workaround fix in case resolution from AMT takes longer than expected.</a:t>
                      </a:r>
                    </a:p>
                  </a:txBody>
                  <a:tcPr/>
                </a:tc>
                <a:tc>
                  <a:txBody>
                    <a:bodyPr/>
                    <a:lstStyle/>
                    <a:p>
                      <a:r>
                        <a:rPr lang="en-GB" sz="1100" kern="1200" dirty="0">
                          <a:solidFill>
                            <a:schemeClr val="dk1"/>
                          </a:solidFill>
                          <a:effectLst/>
                          <a:latin typeface="Poppins" panose="00000500000000000000" pitchFamily="2" charset="0"/>
                          <a:ea typeface="+mn-ea"/>
                          <a:cs typeface="Poppins" panose="00000500000000000000" pitchFamily="2" charset="0"/>
                        </a:rPr>
                        <a:t>All customers but current examples have affected Shippers only</a:t>
                      </a:r>
                      <a:endParaRPr lang="en-GB" sz="1100" dirty="0">
                        <a:latin typeface="Poppins" panose="00000500000000000000" pitchFamily="2" charset="0"/>
                        <a:cs typeface="Poppins" panose="00000500000000000000" pitchFamily="2" charset="0"/>
                      </a:endParaRPr>
                    </a:p>
                  </a:txBody>
                  <a:tcPr/>
                </a:tc>
                <a:extLst>
                  <a:ext uri="{0D108BD9-81ED-4DB2-BD59-A6C34878D82A}">
                    <a16:rowId xmlns:a16="http://schemas.microsoft.com/office/drawing/2014/main" val="461441682"/>
                  </a:ext>
                </a:extLst>
              </a:tr>
            </a:tbl>
          </a:graphicData>
        </a:graphic>
      </p:graphicFrame>
    </p:spTree>
    <p:extLst>
      <p:ext uri="{BB962C8B-B14F-4D97-AF65-F5344CB8AC3E}">
        <p14:creationId xmlns:p14="http://schemas.microsoft.com/office/powerpoint/2010/main" val="40065972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F7666-4544-732B-B472-9A0CE3ECE82E}"/>
              </a:ext>
            </a:extLst>
          </p:cNvPr>
          <p:cNvSpPr>
            <a:spLocks noGrp="1"/>
          </p:cNvSpPr>
          <p:nvPr>
            <p:ph type="title"/>
          </p:nvPr>
        </p:nvSpPr>
        <p:spPr/>
        <p:txBody>
          <a:bodyPr/>
          <a:lstStyle/>
          <a:p>
            <a:r>
              <a:rPr lang="en-US" dirty="0">
                <a:latin typeface="Arial"/>
                <a:cs typeface="Arial"/>
              </a:rPr>
              <a:t>APPENDIXES</a:t>
            </a:r>
            <a:endParaRPr lang="en-US" dirty="0"/>
          </a:p>
        </p:txBody>
      </p:sp>
      <p:sp>
        <p:nvSpPr>
          <p:cNvPr id="3" name="Content Placeholder 2">
            <a:extLst>
              <a:ext uri="{FF2B5EF4-FFF2-40B4-BE49-F238E27FC236}">
                <a16:creationId xmlns:a16="http://schemas.microsoft.com/office/drawing/2014/main" id="{411B8963-12D0-4456-37AB-BDFF674EBA57}"/>
              </a:ext>
            </a:extLst>
          </p:cNvPr>
          <p:cNvSpPr>
            <a:spLocks noGrp="1"/>
          </p:cNvSpPr>
          <p:nvPr>
            <p:ph type="body" idx="1"/>
          </p:nvPr>
        </p:nvSpPr>
        <p:spPr/>
        <p:txBody>
          <a:bodyPr>
            <a:normAutofit lnSpcReduction="10000"/>
          </a:bodyPr>
          <a:lstStyle/>
          <a:p>
            <a:r>
              <a:rPr lang="en-US" dirty="0">
                <a:latin typeface="Arial"/>
                <a:cs typeface="Arial"/>
              </a:rPr>
              <a:t>Appendix  1 - KPM slides (item 6.1 will be published 11th August)</a:t>
            </a:r>
            <a:endParaRPr lang="en-US" dirty="0"/>
          </a:p>
          <a:p>
            <a:r>
              <a:rPr lang="en-US" dirty="0">
                <a:latin typeface="Arial"/>
                <a:cs typeface="Arial"/>
              </a:rPr>
              <a:t>Appendix  2 - Xoserve Incident Summary (item 6.4)</a:t>
            </a:r>
            <a:endParaRPr lang="en-US" dirty="0"/>
          </a:p>
          <a:p>
            <a:r>
              <a:rPr lang="en-US" dirty="0">
                <a:latin typeface="Arial"/>
                <a:cs typeface="Arial"/>
              </a:rPr>
              <a:t>Appendix  3  -Customer Issue Dashboard(item 6.5)</a:t>
            </a:r>
            <a:endParaRPr lang="en-US" dirty="0"/>
          </a:p>
        </p:txBody>
      </p:sp>
    </p:spTree>
    <p:extLst>
      <p:ext uri="{BB962C8B-B14F-4D97-AF65-F5344CB8AC3E}">
        <p14:creationId xmlns:p14="http://schemas.microsoft.com/office/powerpoint/2010/main" val="18112219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9A681-E036-28CD-9F88-2DB8939111B9}"/>
              </a:ext>
            </a:extLst>
          </p:cNvPr>
          <p:cNvSpPr>
            <a:spLocks noGrp="1"/>
          </p:cNvSpPr>
          <p:nvPr>
            <p:ph type="title"/>
          </p:nvPr>
        </p:nvSpPr>
        <p:spPr/>
        <p:txBody>
          <a:bodyPr/>
          <a:lstStyle/>
          <a:p>
            <a:r>
              <a:rPr lang="en-US" dirty="0">
                <a:latin typeface="Arial"/>
                <a:cs typeface="Arial"/>
              </a:rPr>
              <a:t>KPM Slides</a:t>
            </a:r>
            <a:endParaRPr lang="en-US" dirty="0"/>
          </a:p>
        </p:txBody>
      </p:sp>
      <p:sp>
        <p:nvSpPr>
          <p:cNvPr id="3" name="Content Placeholder 2">
            <a:extLst>
              <a:ext uri="{FF2B5EF4-FFF2-40B4-BE49-F238E27FC236}">
                <a16:creationId xmlns:a16="http://schemas.microsoft.com/office/drawing/2014/main" id="{1083DEA4-1CD8-256E-1C7F-833FA7A71D66}"/>
              </a:ext>
            </a:extLst>
          </p:cNvPr>
          <p:cNvSpPr>
            <a:spLocks noGrp="1"/>
          </p:cNvSpPr>
          <p:nvPr>
            <p:ph type="body" idx="1"/>
          </p:nvPr>
        </p:nvSpPr>
        <p:spPr/>
        <p:txBody>
          <a:bodyPr/>
          <a:lstStyle/>
          <a:p>
            <a:r>
              <a:rPr lang="en-US" dirty="0">
                <a:latin typeface="Arial"/>
                <a:cs typeface="Arial"/>
              </a:rPr>
              <a:t>Appendix1</a:t>
            </a:r>
            <a:endParaRPr lang="en-US" dirty="0"/>
          </a:p>
        </p:txBody>
      </p:sp>
    </p:spTree>
    <p:extLst>
      <p:ext uri="{BB962C8B-B14F-4D97-AF65-F5344CB8AC3E}">
        <p14:creationId xmlns:p14="http://schemas.microsoft.com/office/powerpoint/2010/main" val="23517393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1">
            <a:extLst>
              <a:ext uri="{FF2B5EF4-FFF2-40B4-BE49-F238E27FC236}">
                <a16:creationId xmlns:a16="http://schemas.microsoft.com/office/drawing/2014/main" id="{BA21F487-DF7A-44EE-80DF-2F930EAA3067}"/>
              </a:ext>
            </a:extLst>
          </p:cNvPr>
          <p:cNvSpPr txBox="1">
            <a:spLocks/>
          </p:cNvSpPr>
          <p:nvPr/>
        </p:nvSpPr>
        <p:spPr>
          <a:xfrm>
            <a:off x="16893" y="223002"/>
            <a:ext cx="9110217" cy="398632"/>
          </a:xfrm>
          <a:prstGeom prst="rect">
            <a:avLst/>
          </a:prstGeom>
        </p:spPr>
        <p:txBody>
          <a:bodyPr wrap="square" lIns="91102" tIns="45552" rIns="91102" bIns="45552" anchor="t">
            <a:spAutoFit/>
          </a:bodyPr>
          <a:lstStyle>
            <a:lvl1pPr algn="ctr">
              <a:defRPr kumimoji="0" lang="en-GB" sz="2000" b="0" i="0" u="none" strike="noStrike" kern="0" cap="none" spc="0" normalizeH="0" baseline="0" noProof="0" dirty="0" smtClean="0">
                <a:ln>
                  <a:noFill/>
                </a:ln>
                <a:solidFill>
                  <a:srgbClr val="FFBA1A"/>
                </a:solidFill>
                <a:effectLst/>
                <a:uLnTx/>
                <a:uFillTx/>
                <a:latin typeface="Poppins-Light"/>
                <a:ea typeface="+mj-ea"/>
                <a:cs typeface="Poppins-Light"/>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1994" b="1" kern="1200">
                <a:solidFill>
                  <a:srgbClr val="0070C0"/>
                </a:solidFill>
                <a:latin typeface="Arial" panose="020B0604020202020204" pitchFamily="34" charset="0"/>
                <a:cs typeface="Arial" panose="020B0604020202020204" pitchFamily="34" charset="0"/>
              </a:rPr>
              <a:t>DSC KPM Performance for July 2022</a:t>
            </a:r>
          </a:p>
        </p:txBody>
      </p:sp>
      <p:graphicFrame>
        <p:nvGraphicFramePr>
          <p:cNvPr id="3" name="Table 2">
            <a:extLst>
              <a:ext uri="{FF2B5EF4-FFF2-40B4-BE49-F238E27FC236}">
                <a16:creationId xmlns:a16="http://schemas.microsoft.com/office/drawing/2014/main" id="{46634148-5B1C-908C-5410-CA80AA366ECA}"/>
              </a:ext>
            </a:extLst>
          </p:cNvPr>
          <p:cNvGraphicFramePr>
            <a:graphicFrameLocks noGrp="1"/>
          </p:cNvGraphicFramePr>
          <p:nvPr/>
        </p:nvGraphicFramePr>
        <p:xfrm>
          <a:off x="244539" y="681625"/>
          <a:ext cx="8592967" cy="4045010"/>
        </p:xfrm>
        <a:graphic>
          <a:graphicData uri="http://schemas.openxmlformats.org/drawingml/2006/table">
            <a:tbl>
              <a:tblPr/>
              <a:tblGrid>
                <a:gridCol w="550285">
                  <a:extLst>
                    <a:ext uri="{9D8B030D-6E8A-4147-A177-3AD203B41FA5}">
                      <a16:colId xmlns:a16="http://schemas.microsoft.com/office/drawing/2014/main" val="449618023"/>
                    </a:ext>
                  </a:extLst>
                </a:gridCol>
                <a:gridCol w="3617059">
                  <a:extLst>
                    <a:ext uri="{9D8B030D-6E8A-4147-A177-3AD203B41FA5}">
                      <a16:colId xmlns:a16="http://schemas.microsoft.com/office/drawing/2014/main" val="3159820078"/>
                    </a:ext>
                  </a:extLst>
                </a:gridCol>
                <a:gridCol w="1365345">
                  <a:extLst>
                    <a:ext uri="{9D8B030D-6E8A-4147-A177-3AD203B41FA5}">
                      <a16:colId xmlns:a16="http://schemas.microsoft.com/office/drawing/2014/main" val="1774666473"/>
                    </a:ext>
                  </a:extLst>
                </a:gridCol>
                <a:gridCol w="1186701">
                  <a:extLst>
                    <a:ext uri="{9D8B030D-6E8A-4147-A177-3AD203B41FA5}">
                      <a16:colId xmlns:a16="http://schemas.microsoft.com/office/drawing/2014/main" val="2199763777"/>
                    </a:ext>
                  </a:extLst>
                </a:gridCol>
                <a:gridCol w="607706">
                  <a:extLst>
                    <a:ext uri="{9D8B030D-6E8A-4147-A177-3AD203B41FA5}">
                      <a16:colId xmlns:a16="http://schemas.microsoft.com/office/drawing/2014/main" val="4118081970"/>
                    </a:ext>
                  </a:extLst>
                </a:gridCol>
                <a:gridCol w="409871">
                  <a:extLst>
                    <a:ext uri="{9D8B030D-6E8A-4147-A177-3AD203B41FA5}">
                      <a16:colId xmlns:a16="http://schemas.microsoft.com/office/drawing/2014/main" val="3467756858"/>
                    </a:ext>
                  </a:extLst>
                </a:gridCol>
                <a:gridCol w="436353">
                  <a:extLst>
                    <a:ext uri="{9D8B030D-6E8A-4147-A177-3AD203B41FA5}">
                      <a16:colId xmlns:a16="http://schemas.microsoft.com/office/drawing/2014/main" val="3438013498"/>
                    </a:ext>
                  </a:extLst>
                </a:gridCol>
                <a:gridCol w="419647">
                  <a:extLst>
                    <a:ext uri="{9D8B030D-6E8A-4147-A177-3AD203B41FA5}">
                      <a16:colId xmlns:a16="http://schemas.microsoft.com/office/drawing/2014/main" val="1987409175"/>
                    </a:ext>
                  </a:extLst>
                </a:gridCol>
              </a:tblGrid>
              <a:tr h="380472">
                <a:tc>
                  <a:txBody>
                    <a:bodyPr/>
                    <a:lstStyle/>
                    <a:p>
                      <a:pPr algn="ctr" rtl="0" fontAlgn="ctr"/>
                      <a:r>
                        <a:rPr lang="en-GB" sz="500" b="1" i="0" u="none" strike="noStrike">
                          <a:solidFill>
                            <a:srgbClr val="FFFFFF"/>
                          </a:solidFill>
                          <a:effectLst/>
                          <a:latin typeface="+mj-lt"/>
                        </a:rPr>
                        <a:t>DSC+ Unique Identifier</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mj-lt"/>
                        </a:rPr>
                        <a:t>Measure Detail</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mj-lt"/>
                        </a:rPr>
                        <a:t>Journey / Process</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mj-lt"/>
                        </a:rPr>
                        <a:t>Owner (CMT / SLT)</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mj-lt"/>
                        </a:rPr>
                        <a:t>Measure Type</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mj-lt"/>
                        </a:rPr>
                        <a:t>Volumes</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mj-lt"/>
                        </a:rPr>
                        <a:t>DSC Target Metric</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mj-lt"/>
                        </a:rPr>
                        <a:t>Jul-22</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715482741"/>
                  </a:ext>
                </a:extLst>
              </a:tr>
              <a:tr h="180223">
                <a:tc>
                  <a:txBody>
                    <a:bodyPr/>
                    <a:lstStyle/>
                    <a:p>
                      <a:pPr algn="ctr" rtl="0" fontAlgn="ctr"/>
                      <a:r>
                        <a:rPr lang="en-GB" sz="500" b="0" i="0" u="none" strike="noStrike">
                          <a:solidFill>
                            <a:srgbClr val="000000"/>
                          </a:solidFill>
                          <a:effectLst/>
                          <a:latin typeface="+mj-lt"/>
                        </a:rPr>
                        <a:t>KPM.01</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mj-lt"/>
                        </a:rPr>
                        <a:t>Percentage of shipper transfers processed</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Manage Shipper Transfers</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Andy Szabo / Alex Stuart</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Right First Time</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cs typeface="Arial" panose="020B0604020202020204" pitchFamily="34" charset="0"/>
                        </a:rPr>
                        <a:t>343,673</a:t>
                      </a:r>
                    </a:p>
                  </a:txBody>
                  <a:tcPr marL="4315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100.00%</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mj-lt"/>
                        </a:rPr>
                        <a:t>99.92%</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68867815"/>
                  </a:ext>
                </a:extLst>
              </a:tr>
              <a:tr h="180223">
                <a:tc>
                  <a:txBody>
                    <a:bodyPr/>
                    <a:lstStyle/>
                    <a:p>
                      <a:pPr algn="ctr" rtl="0" fontAlgn="ctr"/>
                      <a:r>
                        <a:rPr lang="en-GB" sz="500" b="0" i="0" u="none" strike="noStrike">
                          <a:solidFill>
                            <a:srgbClr val="000000"/>
                          </a:solidFill>
                          <a:effectLst/>
                          <a:latin typeface="+mj-lt"/>
                        </a:rPr>
                        <a:t>KPM.02</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mj-lt"/>
                        </a:rPr>
                        <a:t>Percentage of meter reads successfully processed</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Meter Read / Asset Processing</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Andy Szabo / Alex Stuart</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Right First Time</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cs typeface="Arial" panose="020B0604020202020204" pitchFamily="34" charset="0"/>
                        </a:rPr>
                        <a:t>116,837,766</a:t>
                      </a:r>
                    </a:p>
                  </a:txBody>
                  <a:tcPr marL="4315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99.50%</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mj-lt"/>
                        </a:rPr>
                        <a:t>99.98%</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671460723"/>
                  </a:ext>
                </a:extLst>
              </a:tr>
              <a:tr h="180223">
                <a:tc>
                  <a:txBody>
                    <a:bodyPr/>
                    <a:lstStyle/>
                    <a:p>
                      <a:pPr algn="ctr" rtl="0" fontAlgn="ctr"/>
                      <a:r>
                        <a:rPr lang="en-GB" sz="500" b="0" i="0" u="none" strike="noStrike">
                          <a:solidFill>
                            <a:srgbClr val="000000"/>
                          </a:solidFill>
                          <a:effectLst/>
                          <a:latin typeface="+mj-lt"/>
                        </a:rPr>
                        <a:t>KPM.03</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mj-lt"/>
                        </a:rPr>
                        <a:t>% of asset updates successfully processed</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Meter Read / Asset Processing</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Andy Szabo / Alex Stuart</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Right First Time</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cs typeface="Arial" panose="020B0604020202020204" pitchFamily="34" charset="0"/>
                        </a:rPr>
                        <a:t>493,060</a:t>
                      </a:r>
                    </a:p>
                  </a:txBody>
                  <a:tcPr marL="4315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99.50%</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mj-lt"/>
                        </a:rPr>
                        <a:t>99.98%</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715300066"/>
                  </a:ext>
                </a:extLst>
              </a:tr>
              <a:tr h="180223">
                <a:tc>
                  <a:txBody>
                    <a:bodyPr/>
                    <a:lstStyle/>
                    <a:p>
                      <a:pPr algn="ctr" rtl="0" fontAlgn="ctr"/>
                      <a:r>
                        <a:rPr lang="en-GB" sz="500" b="0" i="0" u="none" strike="noStrike">
                          <a:solidFill>
                            <a:srgbClr val="000000"/>
                          </a:solidFill>
                          <a:effectLst/>
                          <a:latin typeface="+mj-lt"/>
                        </a:rPr>
                        <a:t>KPM.04</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mj-lt"/>
                        </a:rPr>
                        <a:t>% of AQs processed successfully</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Monthly AQ Processes</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Andy Szabo / Alex Stuart</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Right First Time</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cs typeface="Arial" panose="020B0604020202020204" pitchFamily="34" charset="0"/>
                        </a:rPr>
                        <a:t>11,812,708</a:t>
                      </a:r>
                    </a:p>
                  </a:txBody>
                  <a:tcPr marL="4315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100.00%</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99.9998%</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909637564"/>
                  </a:ext>
                </a:extLst>
              </a:tr>
              <a:tr h="180223">
                <a:tc>
                  <a:txBody>
                    <a:bodyPr/>
                    <a:lstStyle/>
                    <a:p>
                      <a:pPr algn="ctr" rtl="0" fontAlgn="ctr"/>
                      <a:r>
                        <a:rPr lang="en-GB" sz="500" b="0" i="0" u="none" strike="noStrike">
                          <a:solidFill>
                            <a:srgbClr val="000000"/>
                          </a:solidFill>
                          <a:effectLst/>
                          <a:latin typeface="+mj-lt"/>
                        </a:rPr>
                        <a:t>KPM.05</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mj-lt"/>
                        </a:rPr>
                        <a:t>Percentage of total LDZ AQ energy at risk of being impacted</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Monthly AQ Processes</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Andy Szabo / Alex Stuart</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Right First Time</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cs typeface="Arial" panose="020B0604020202020204" pitchFamily="34" charset="0"/>
                        </a:rPr>
                        <a:t>70,355</a:t>
                      </a:r>
                    </a:p>
                  </a:txBody>
                  <a:tcPr marL="4315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0.75%</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mj-lt"/>
                        </a:rPr>
                        <a:t>0.43%</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560223836"/>
                  </a:ext>
                </a:extLst>
              </a:tr>
              <a:tr h="180223">
                <a:tc>
                  <a:txBody>
                    <a:bodyPr/>
                    <a:lstStyle/>
                    <a:p>
                      <a:pPr algn="ctr" rtl="0" fontAlgn="ctr"/>
                      <a:r>
                        <a:rPr lang="en-GB" sz="500" b="0" i="0" u="none" strike="noStrike">
                          <a:solidFill>
                            <a:srgbClr val="000000"/>
                          </a:solidFill>
                          <a:effectLst/>
                          <a:latin typeface="+mj-lt"/>
                        </a:rPr>
                        <a:t>KPM.06</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mj-lt"/>
                        </a:rPr>
                        <a:t>Percentage processed within the Completion Time Service Level in DSC</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Manage Shipper Transfers</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Andy Szabo / Alex Stuart</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Cycle Time</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cs typeface="Arial" panose="020B0604020202020204" pitchFamily="34" charset="0"/>
                        </a:rPr>
                        <a:t>343,673</a:t>
                      </a:r>
                    </a:p>
                  </a:txBody>
                  <a:tcPr marL="4315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100.00%</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mj-lt"/>
                        </a:rPr>
                        <a:t>99.92%</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4178618186"/>
                  </a:ext>
                </a:extLst>
              </a:tr>
              <a:tr h="180223">
                <a:tc>
                  <a:txBody>
                    <a:bodyPr/>
                    <a:lstStyle/>
                    <a:p>
                      <a:pPr algn="ctr" rtl="0" fontAlgn="ctr"/>
                      <a:r>
                        <a:rPr lang="en-GB" sz="500" b="0" i="0" u="none" strike="noStrike">
                          <a:solidFill>
                            <a:srgbClr val="000000"/>
                          </a:solidFill>
                          <a:effectLst/>
                          <a:latin typeface="+mj-lt"/>
                        </a:rPr>
                        <a:t>KPM.07</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mj-lt"/>
                        </a:rPr>
                        <a:t>Percentage of requests processed within the Completion Time Service Level in DSC</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Meter Read / Asset Processing</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Andy Szabo / Alex Stuart</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Cycle Time</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cs typeface="Arial" panose="020B0604020202020204" pitchFamily="34" charset="0"/>
                        </a:rPr>
                        <a:t>126,260,859</a:t>
                      </a:r>
                    </a:p>
                  </a:txBody>
                  <a:tcPr marL="4315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100.00%</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mj-lt"/>
                        </a:rPr>
                        <a:t>99.99%</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503252839"/>
                  </a:ext>
                </a:extLst>
              </a:tr>
              <a:tr h="180223">
                <a:tc>
                  <a:txBody>
                    <a:bodyPr/>
                    <a:lstStyle/>
                    <a:p>
                      <a:pPr algn="ctr" rtl="0" fontAlgn="ctr"/>
                      <a:r>
                        <a:rPr lang="en-GB" sz="500" b="0" i="0" u="none" strike="noStrike">
                          <a:solidFill>
                            <a:srgbClr val="000000"/>
                          </a:solidFill>
                          <a:effectLst/>
                          <a:latin typeface="+mj-lt"/>
                        </a:rPr>
                        <a:t>KPM.08</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mj-lt"/>
                        </a:rPr>
                        <a:t>% Notifications sent by due date</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Monthly AQ Processes</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Andy Szabo / Alex Stuart</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Cycle Time</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cs typeface="Arial" panose="020B0604020202020204" pitchFamily="34" charset="0"/>
                        </a:rPr>
                        <a:t>9,443,968</a:t>
                      </a:r>
                    </a:p>
                  </a:txBody>
                  <a:tcPr marL="4315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100.00%</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mj-lt"/>
                        </a:rPr>
                        <a:t>100.00%</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36231230"/>
                  </a:ext>
                </a:extLst>
              </a:tr>
              <a:tr h="180223">
                <a:tc>
                  <a:txBody>
                    <a:bodyPr/>
                    <a:lstStyle/>
                    <a:p>
                      <a:pPr algn="ctr" rtl="0" fontAlgn="ctr"/>
                      <a:r>
                        <a:rPr lang="en-GB" sz="500" b="0" i="0" u="none" strike="noStrike">
                          <a:solidFill>
                            <a:srgbClr val="000000"/>
                          </a:solidFill>
                          <a:effectLst/>
                          <a:latin typeface="+mj-lt"/>
                        </a:rPr>
                        <a:t>KPM.09</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mj-lt"/>
                        </a:rPr>
                        <a:t>% of invoices not requiring adjustment post original invoice dispatch</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Invoicing DSC Customers</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Andy Szabo / Alex Stuart</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Right First Time</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cs typeface="Arial" panose="020B0604020202020204" pitchFamily="34" charset="0"/>
                        </a:rPr>
                        <a:t>2,848</a:t>
                      </a:r>
                    </a:p>
                  </a:txBody>
                  <a:tcPr marL="4315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98.00%</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mj-lt"/>
                        </a:rPr>
                        <a:t>100.00%</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269689054"/>
                  </a:ext>
                </a:extLst>
              </a:tr>
              <a:tr h="180223">
                <a:tc>
                  <a:txBody>
                    <a:bodyPr/>
                    <a:lstStyle/>
                    <a:p>
                      <a:pPr algn="ctr" rtl="0" fontAlgn="ctr"/>
                      <a:r>
                        <a:rPr lang="en-GB" sz="500" b="0" i="0" u="none" strike="noStrike">
                          <a:solidFill>
                            <a:srgbClr val="000000"/>
                          </a:solidFill>
                          <a:effectLst/>
                          <a:latin typeface="+mj-lt"/>
                        </a:rPr>
                        <a:t>KPM.10</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mj-lt"/>
                        </a:rPr>
                        <a:t>% of DSC customers that have been invoiced without issues/ exceptions (exc. AMS)</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Invoicing DSC Customers</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Andy Szabo / Alex Stuart</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Right First Time</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cs typeface="Arial" panose="020B0604020202020204" pitchFamily="34" charset="0"/>
                        </a:rPr>
                        <a:t>241</a:t>
                      </a:r>
                    </a:p>
                  </a:txBody>
                  <a:tcPr marL="4315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100.00%</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mj-lt"/>
                        </a:rPr>
                        <a:t>100.00%</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883222496"/>
                  </a:ext>
                </a:extLst>
              </a:tr>
              <a:tr h="180223">
                <a:tc>
                  <a:txBody>
                    <a:bodyPr/>
                    <a:lstStyle/>
                    <a:p>
                      <a:pPr algn="ctr" rtl="0" fontAlgn="ctr"/>
                      <a:r>
                        <a:rPr lang="en-GB" sz="500" b="0" i="0" u="none" strike="noStrike">
                          <a:solidFill>
                            <a:srgbClr val="000000"/>
                          </a:solidFill>
                          <a:effectLst/>
                          <a:latin typeface="+mj-lt"/>
                        </a:rPr>
                        <a:t>KPM.11</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mj-lt"/>
                        </a:rPr>
                        <a:t>% customers DSC with less than 1% of MPRNs which have an AMS Invoice exception</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Invoicing DSC Customers</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Andy Szabo / Alex Stuart</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Right First Time</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cs typeface="Arial" panose="020B0604020202020204" pitchFamily="34" charset="0"/>
                        </a:rPr>
                        <a:t>68</a:t>
                      </a:r>
                    </a:p>
                  </a:txBody>
                  <a:tcPr marL="4315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97.00%</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mj-lt"/>
                        </a:rPr>
                        <a:t>100.00%</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280676843"/>
                  </a:ext>
                </a:extLst>
              </a:tr>
              <a:tr h="180223">
                <a:tc>
                  <a:txBody>
                    <a:bodyPr/>
                    <a:lstStyle/>
                    <a:p>
                      <a:pPr algn="ctr" rtl="0" fontAlgn="ctr"/>
                      <a:r>
                        <a:rPr lang="en-GB" sz="500" b="0" i="0" u="none" strike="noStrike">
                          <a:solidFill>
                            <a:srgbClr val="000000"/>
                          </a:solidFill>
                          <a:effectLst/>
                          <a:latin typeface="+mj-lt"/>
                        </a:rPr>
                        <a:t>KPM.12</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mj-lt"/>
                        </a:rPr>
                        <a:t>% of invoices sent on due date</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Invoicing DSC Customers</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Andy Szabo / Alex Stuart</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Cycle Time</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cs typeface="Arial" panose="020B0604020202020204" pitchFamily="34" charset="0"/>
                        </a:rPr>
                        <a:t>2,848</a:t>
                      </a:r>
                    </a:p>
                  </a:txBody>
                  <a:tcPr marL="4315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100.00%</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mj-lt"/>
                        </a:rPr>
                        <a:t>100.00%</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584853267"/>
                  </a:ext>
                </a:extLst>
              </a:tr>
              <a:tr h="180223">
                <a:tc>
                  <a:txBody>
                    <a:bodyPr/>
                    <a:lstStyle/>
                    <a:p>
                      <a:pPr algn="ctr" rtl="0" fontAlgn="ctr"/>
                      <a:r>
                        <a:rPr lang="en-GB" sz="500" b="0" i="0" u="none" strike="noStrike">
                          <a:solidFill>
                            <a:srgbClr val="000000"/>
                          </a:solidFill>
                          <a:effectLst/>
                          <a:latin typeface="+mj-lt"/>
                        </a:rPr>
                        <a:t>KPM.13</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mj-lt"/>
                        </a:rPr>
                        <a:t>% of exceptions resolved within 2 invoice cycles of creation date</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Invoicing DSC Customers</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Andy Szabo / Alex Stuart</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Cycle Time</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cs typeface="Arial" panose="020B0604020202020204" pitchFamily="34" charset="0"/>
                        </a:rPr>
                        <a:t>TBC 15/08</a:t>
                      </a:r>
                    </a:p>
                  </a:txBody>
                  <a:tcPr marL="4315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500" b="0" i="0" u="none" strike="noStrike">
                          <a:solidFill>
                            <a:srgbClr val="000000"/>
                          </a:solidFill>
                          <a:effectLst/>
                          <a:latin typeface="+mj-lt"/>
                        </a:rPr>
                        <a:t>100.00%</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mj-lt"/>
                        </a:rPr>
                        <a:t>TBC 15/08</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539079643"/>
                  </a:ext>
                </a:extLst>
              </a:tr>
              <a:tr h="200249">
                <a:tc>
                  <a:txBody>
                    <a:bodyPr/>
                    <a:lstStyle/>
                    <a:p>
                      <a:pPr algn="ctr" rtl="0" fontAlgn="ctr"/>
                      <a:r>
                        <a:rPr lang="en-GB" sz="500" b="0" i="0" u="none" strike="noStrike">
                          <a:solidFill>
                            <a:srgbClr val="000000"/>
                          </a:solidFill>
                          <a:effectLst/>
                          <a:latin typeface="+mj-lt"/>
                        </a:rPr>
                        <a:t>KPM.14</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mj-lt"/>
                        </a:rPr>
                        <a:t>Number of valid P1 and P2 defects raised within PIS period relating to relevant change (excluding programmes)</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Managing Change</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Lee Foster / Andy Simpson</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Right First Time</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cs typeface="Arial" panose="020B0604020202020204" pitchFamily="34" charset="0"/>
                        </a:rPr>
                        <a:t>0</a:t>
                      </a:r>
                    </a:p>
                  </a:txBody>
                  <a:tcPr marL="4315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0</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mj-lt"/>
                        </a:rPr>
                        <a:t>0</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269901926"/>
                  </a:ext>
                </a:extLst>
              </a:tr>
              <a:tr h="200249">
                <a:tc>
                  <a:txBody>
                    <a:bodyPr/>
                    <a:lstStyle/>
                    <a:p>
                      <a:pPr algn="ctr" rtl="0" fontAlgn="ctr"/>
                      <a:r>
                        <a:rPr lang="en-GB" sz="500" b="0" i="0" u="none" strike="noStrike">
                          <a:solidFill>
                            <a:srgbClr val="000000"/>
                          </a:solidFill>
                          <a:effectLst/>
                          <a:latin typeface="+mj-lt"/>
                        </a:rPr>
                        <a:t>KPM.15</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mj-lt"/>
                        </a:rPr>
                        <a:t>Number of valid P3 defects raised within PIS period relating to relevant change (excluding programmes)</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Managing Change</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Lee Foster / Andy Simpson</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Right First Time</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cs typeface="Arial" panose="020B0604020202020204" pitchFamily="34" charset="0"/>
                        </a:rPr>
                        <a:t>0</a:t>
                      </a:r>
                    </a:p>
                  </a:txBody>
                  <a:tcPr marL="4315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4</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mj-lt"/>
                        </a:rPr>
                        <a:t>0</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4025430714"/>
                  </a:ext>
                </a:extLst>
              </a:tr>
              <a:tr h="200249">
                <a:tc>
                  <a:txBody>
                    <a:bodyPr/>
                    <a:lstStyle/>
                    <a:p>
                      <a:pPr algn="ctr" rtl="0" fontAlgn="ctr"/>
                      <a:r>
                        <a:rPr lang="en-GB" sz="500" b="0" i="0" u="none" strike="noStrike">
                          <a:solidFill>
                            <a:srgbClr val="000000"/>
                          </a:solidFill>
                          <a:effectLst/>
                          <a:latin typeface="+mj-lt"/>
                        </a:rPr>
                        <a:t>KPM.16</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mj-lt"/>
                        </a:rPr>
                        <a:t>Number of valid P4 defects raised within PIS period relating to relevant change (excluding programmes)</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Managing Change</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Lee Foster / Andy Simpson</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Right First Time</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cs typeface="Arial" panose="020B0604020202020204" pitchFamily="34" charset="0"/>
                        </a:rPr>
                        <a:t>0</a:t>
                      </a:r>
                    </a:p>
                  </a:txBody>
                  <a:tcPr marL="4315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5</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mj-lt"/>
                        </a:rPr>
                        <a:t>0</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700535292"/>
                  </a:ext>
                </a:extLst>
              </a:tr>
              <a:tr h="180223">
                <a:tc>
                  <a:txBody>
                    <a:bodyPr/>
                    <a:lstStyle/>
                    <a:p>
                      <a:pPr algn="ctr" rtl="0" fontAlgn="ctr"/>
                      <a:r>
                        <a:rPr lang="en-GB" sz="500" b="0" i="0" u="none" strike="noStrike">
                          <a:solidFill>
                            <a:srgbClr val="000000"/>
                          </a:solidFill>
                          <a:effectLst/>
                          <a:latin typeface="+mj-lt"/>
                        </a:rPr>
                        <a:t>KPM.17</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mj-lt"/>
                        </a:rPr>
                        <a:t>% of tickets not re-opened within period</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Customer Contacts (technical)</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Lee Foster / Neil Laird</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Right First Time</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cs typeface="Arial" panose="020B0604020202020204" pitchFamily="34" charset="0"/>
                        </a:rPr>
                        <a:t>507</a:t>
                      </a:r>
                    </a:p>
                  </a:txBody>
                  <a:tcPr marL="4315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95.00%</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mj-lt"/>
                        </a:rPr>
                        <a:t>98.26%</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026280659"/>
                  </a:ext>
                </a:extLst>
              </a:tr>
              <a:tr h="180223">
                <a:tc>
                  <a:txBody>
                    <a:bodyPr/>
                    <a:lstStyle/>
                    <a:p>
                      <a:pPr algn="ctr" rtl="0" fontAlgn="ctr"/>
                      <a:r>
                        <a:rPr lang="en-GB" sz="500" b="0" i="0" u="none" strike="noStrike">
                          <a:solidFill>
                            <a:srgbClr val="000000"/>
                          </a:solidFill>
                          <a:effectLst/>
                          <a:latin typeface="+mj-lt"/>
                        </a:rPr>
                        <a:t>KPM.18</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mj-lt"/>
                        </a:rPr>
                        <a:t>% of customer tickets (Incidents &amp; Requests) responded to within SLA</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Customer Contacts (technical)</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Lee Foster / Neil Laird</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Cycle Time</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cs typeface="Arial" panose="020B0604020202020204" pitchFamily="34" charset="0"/>
                        </a:rPr>
                        <a:t>2,174</a:t>
                      </a:r>
                    </a:p>
                  </a:txBody>
                  <a:tcPr marL="4315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90.00%</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mj-lt"/>
                        </a:rPr>
                        <a:t>95.99%</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4162030565"/>
                  </a:ext>
                </a:extLst>
              </a:tr>
              <a:tr h="180223">
                <a:tc>
                  <a:txBody>
                    <a:bodyPr/>
                    <a:lstStyle/>
                    <a:p>
                      <a:pPr algn="ctr" rtl="0" fontAlgn="ctr"/>
                      <a:r>
                        <a:rPr lang="en-GB" sz="500" b="0" i="0" u="none" strike="noStrike">
                          <a:solidFill>
                            <a:srgbClr val="000000"/>
                          </a:solidFill>
                          <a:effectLst/>
                          <a:latin typeface="+mj-lt"/>
                        </a:rPr>
                        <a:t>KPM.19</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mj-lt"/>
                        </a:rPr>
                        <a:t>UK Link Core Service Availability</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UKLink</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Lee Foster / Neil Laird</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Cycle Time</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cs typeface="Arial" panose="020B0604020202020204" pitchFamily="34" charset="0"/>
                        </a:rPr>
                        <a:t>N/A</a:t>
                      </a:r>
                    </a:p>
                  </a:txBody>
                  <a:tcPr marL="4315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99.00%</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mj-lt"/>
                        </a:rPr>
                        <a:t>99.93%</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763235981"/>
                  </a:ext>
                </a:extLst>
              </a:tr>
              <a:tr h="180223">
                <a:tc>
                  <a:txBody>
                    <a:bodyPr/>
                    <a:lstStyle/>
                    <a:p>
                      <a:pPr algn="ctr" rtl="0" fontAlgn="ctr"/>
                      <a:r>
                        <a:rPr lang="en-GB" sz="500" b="0" i="0" u="none" strike="noStrike">
                          <a:solidFill>
                            <a:srgbClr val="000000"/>
                          </a:solidFill>
                          <a:effectLst/>
                          <a:latin typeface="+mj-lt"/>
                        </a:rPr>
                        <a:t>KPM.20</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mj-lt"/>
                        </a:rPr>
                        <a:t>Gemini Core Service Availability</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Gemini</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Lee Foster / Neil Laird</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Cycle Time</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cs typeface="Arial" panose="020B0604020202020204" pitchFamily="34" charset="0"/>
                        </a:rPr>
                        <a:t>N/A</a:t>
                      </a:r>
                    </a:p>
                  </a:txBody>
                  <a:tcPr marL="4315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99.00%</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mj-lt"/>
                        </a:rPr>
                        <a:t>99.87%</a:t>
                      </a:r>
                    </a:p>
                  </a:txBody>
                  <a:tcPr marL="46771"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430011907"/>
                  </a:ext>
                </a:extLst>
              </a:tr>
            </a:tbl>
          </a:graphicData>
        </a:graphic>
      </p:graphicFrame>
    </p:spTree>
    <p:custDataLst>
      <p:tags r:id="rId1"/>
    </p:custDataLst>
    <p:extLst>
      <p:ext uri="{BB962C8B-B14F-4D97-AF65-F5344CB8AC3E}">
        <p14:creationId xmlns:p14="http://schemas.microsoft.com/office/powerpoint/2010/main" val="3075028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1">
            <a:extLst>
              <a:ext uri="{FF2B5EF4-FFF2-40B4-BE49-F238E27FC236}">
                <a16:creationId xmlns:a16="http://schemas.microsoft.com/office/drawing/2014/main" id="{FC79DD88-11F6-4519-AB93-E5DA81A465A9}"/>
              </a:ext>
            </a:extLst>
          </p:cNvPr>
          <p:cNvSpPr txBox="1">
            <a:spLocks/>
          </p:cNvSpPr>
          <p:nvPr/>
        </p:nvSpPr>
        <p:spPr>
          <a:xfrm>
            <a:off x="16894" y="173430"/>
            <a:ext cx="9110216" cy="398632"/>
          </a:xfrm>
          <a:prstGeom prst="rect">
            <a:avLst/>
          </a:prstGeom>
        </p:spPr>
        <p:txBody>
          <a:bodyPr wrap="square" lIns="91102" tIns="45552" rIns="91102" bIns="45552" anchor="t">
            <a:spAutoFit/>
          </a:bodyPr>
          <a:lstStyle>
            <a:defPPr>
              <a:defRPr lang="en-US"/>
            </a:defPPr>
            <a:lvl1pPr algn="ctr">
              <a:defRPr kumimoji="0" sz="2000" b="1" i="0" u="none" strike="noStrike" cap="none" spc="0" normalizeH="0" baseline="0">
                <a:ln>
                  <a:noFill/>
                </a:ln>
                <a:solidFill>
                  <a:srgbClr val="0070C0"/>
                </a:solidFill>
                <a:effectLst/>
                <a:uLnTx/>
                <a:uFillTx/>
                <a:latin typeface="+mj-lt"/>
                <a:ea typeface="+mj-ea"/>
                <a:cs typeface="Poppins medium" panose="020B0604020202020204" charset="0"/>
              </a:defRPr>
            </a:lvl1pPr>
            <a:lvl2pPr marL="742950" indent="-285750">
              <a:spcBef>
                <a:spcPct val="20000"/>
              </a:spcBef>
              <a:buFont typeface="Arial" panose="020B0604020202020204" pitchFamily="34" charset="0"/>
              <a:buChar char="–"/>
              <a:defRPr sz="2400">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200">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latin typeface="Arial" panose="020B0604020202020204" pitchFamily="34" charset="0"/>
                <a:cs typeface="Arial" panose="020B0604020202020204" pitchFamily="34" charset="0"/>
              </a:defRPr>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GB" sz="1994">
                <a:latin typeface="Arial" panose="020B0604020202020204" pitchFamily="34" charset="0"/>
                <a:cs typeface="Arial" panose="020B0604020202020204" pitchFamily="34" charset="0"/>
              </a:rPr>
              <a:t>DSC PI Performance for July 2022 </a:t>
            </a:r>
          </a:p>
        </p:txBody>
      </p:sp>
      <p:graphicFrame>
        <p:nvGraphicFramePr>
          <p:cNvPr id="3" name="Table 2">
            <a:extLst>
              <a:ext uri="{FF2B5EF4-FFF2-40B4-BE49-F238E27FC236}">
                <a16:creationId xmlns:a16="http://schemas.microsoft.com/office/drawing/2014/main" id="{79D29452-AAFB-77B5-9968-2583C5C0A24F}"/>
              </a:ext>
            </a:extLst>
          </p:cNvPr>
          <p:cNvGraphicFramePr>
            <a:graphicFrameLocks noGrp="1"/>
          </p:cNvGraphicFramePr>
          <p:nvPr/>
        </p:nvGraphicFramePr>
        <p:xfrm>
          <a:off x="218537" y="652744"/>
          <a:ext cx="8706926" cy="4141139"/>
        </p:xfrm>
        <a:graphic>
          <a:graphicData uri="http://schemas.openxmlformats.org/drawingml/2006/table">
            <a:tbl>
              <a:tblPr/>
              <a:tblGrid>
                <a:gridCol w="479040">
                  <a:extLst>
                    <a:ext uri="{9D8B030D-6E8A-4147-A177-3AD203B41FA5}">
                      <a16:colId xmlns:a16="http://schemas.microsoft.com/office/drawing/2014/main" val="2075632299"/>
                    </a:ext>
                  </a:extLst>
                </a:gridCol>
                <a:gridCol w="3833254">
                  <a:extLst>
                    <a:ext uri="{9D8B030D-6E8A-4147-A177-3AD203B41FA5}">
                      <a16:colId xmlns:a16="http://schemas.microsoft.com/office/drawing/2014/main" val="962852195"/>
                    </a:ext>
                  </a:extLst>
                </a:gridCol>
                <a:gridCol w="1444066">
                  <a:extLst>
                    <a:ext uri="{9D8B030D-6E8A-4147-A177-3AD203B41FA5}">
                      <a16:colId xmlns:a16="http://schemas.microsoft.com/office/drawing/2014/main" val="1163691527"/>
                    </a:ext>
                  </a:extLst>
                </a:gridCol>
                <a:gridCol w="1274203">
                  <a:extLst>
                    <a:ext uri="{9D8B030D-6E8A-4147-A177-3AD203B41FA5}">
                      <a16:colId xmlns:a16="http://schemas.microsoft.com/office/drawing/2014/main" val="356886860"/>
                    </a:ext>
                  </a:extLst>
                </a:gridCol>
                <a:gridCol w="545541">
                  <a:extLst>
                    <a:ext uri="{9D8B030D-6E8A-4147-A177-3AD203B41FA5}">
                      <a16:colId xmlns:a16="http://schemas.microsoft.com/office/drawing/2014/main" val="2397749366"/>
                    </a:ext>
                  </a:extLst>
                </a:gridCol>
                <a:gridCol w="412191">
                  <a:extLst>
                    <a:ext uri="{9D8B030D-6E8A-4147-A177-3AD203B41FA5}">
                      <a16:colId xmlns:a16="http://schemas.microsoft.com/office/drawing/2014/main" val="1634458656"/>
                    </a:ext>
                  </a:extLst>
                </a:gridCol>
                <a:gridCol w="411215">
                  <a:extLst>
                    <a:ext uri="{9D8B030D-6E8A-4147-A177-3AD203B41FA5}">
                      <a16:colId xmlns:a16="http://schemas.microsoft.com/office/drawing/2014/main" val="2327071499"/>
                    </a:ext>
                  </a:extLst>
                </a:gridCol>
                <a:gridCol w="307416">
                  <a:extLst>
                    <a:ext uri="{9D8B030D-6E8A-4147-A177-3AD203B41FA5}">
                      <a16:colId xmlns:a16="http://schemas.microsoft.com/office/drawing/2014/main" val="2373640755"/>
                    </a:ext>
                  </a:extLst>
                </a:gridCol>
              </a:tblGrid>
              <a:tr h="307885">
                <a:tc>
                  <a:txBody>
                    <a:bodyPr/>
                    <a:lstStyle/>
                    <a:p>
                      <a:pPr algn="ctr" rtl="0" fontAlgn="ctr"/>
                      <a:r>
                        <a:rPr lang="en-GB" sz="500" b="1" i="0" u="none" strike="noStrike">
                          <a:solidFill>
                            <a:srgbClr val="FFFFFF"/>
                          </a:solidFill>
                          <a:effectLst/>
                          <a:latin typeface="+mj-lt"/>
                        </a:rPr>
                        <a:t>DSC+ Unique Identifier</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mj-lt"/>
                        </a:rPr>
                        <a:t>Measure Detail</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mj-lt"/>
                        </a:rPr>
                        <a:t>Journey / Process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mj-lt"/>
                        </a:rPr>
                        <a:t>Owner (CMT / SLT)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mj-lt"/>
                        </a:rPr>
                        <a:t>Measure Type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mj-lt"/>
                        </a:rPr>
                        <a:t>Volumes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mj-lt"/>
                        </a:rPr>
                        <a:t>DSC Target Metric</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mj-lt"/>
                        </a:rPr>
                        <a:t>Jul-22</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934333350"/>
                  </a:ext>
                </a:extLst>
              </a:tr>
              <a:tr h="155969">
                <a:tc>
                  <a:txBody>
                    <a:bodyPr/>
                    <a:lstStyle/>
                    <a:p>
                      <a:pPr algn="ctr" rtl="0" fontAlgn="ctr"/>
                      <a:r>
                        <a:rPr lang="en-GB" sz="500" b="0" i="0" u="none" strike="noStrike">
                          <a:solidFill>
                            <a:srgbClr val="000000"/>
                          </a:solidFill>
                          <a:effectLst/>
                          <a:latin typeface="+mj-lt"/>
                        </a:rPr>
                        <a:t>PI.01</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mj-lt"/>
                        </a:rPr>
                        <a:t>% CMS Contacts processed within SLA (95% in D+10)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Manage Updates To Customer Portfolio</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Andy Szabo / Alex Stuart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Cycle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16,385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95.00%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mj-lt"/>
                        </a:rPr>
                        <a:t>84.85%</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2188432548"/>
                  </a:ext>
                </a:extLst>
              </a:tr>
              <a:tr h="155969">
                <a:tc>
                  <a:txBody>
                    <a:bodyPr/>
                    <a:lstStyle/>
                    <a:p>
                      <a:pPr algn="ctr" rtl="0" fontAlgn="ctr"/>
                      <a:r>
                        <a:rPr lang="en-GB" sz="500" b="0" i="0" u="none" strike="noStrike">
                          <a:solidFill>
                            <a:srgbClr val="000000"/>
                          </a:solidFill>
                          <a:effectLst/>
                          <a:latin typeface="+mj-lt"/>
                        </a:rPr>
                        <a:t>PI.02</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mj-lt"/>
                        </a:rPr>
                        <a:t>% CMS Contacts processed within SLA (80% in D+4)</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Manage Updates To Customer Portfolio</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Andy Szabo / Alex Stuart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Cycle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16,208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80.00%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mj-lt"/>
                        </a:rPr>
                        <a:t>83.93%</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580229214"/>
                  </a:ext>
                </a:extLst>
              </a:tr>
              <a:tr h="155969">
                <a:tc>
                  <a:txBody>
                    <a:bodyPr/>
                    <a:lstStyle/>
                    <a:p>
                      <a:pPr algn="ctr" rtl="0" fontAlgn="ctr"/>
                      <a:r>
                        <a:rPr lang="en-GB" sz="500" b="0" i="0" u="none" strike="noStrike">
                          <a:solidFill>
                            <a:srgbClr val="000000"/>
                          </a:solidFill>
                          <a:effectLst/>
                          <a:latin typeface="+mj-lt"/>
                        </a:rPr>
                        <a:t>PI.03</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mj-lt"/>
                        </a:rPr>
                        <a:t>% CMS Contacts processed within SLA (98% in D+20)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Manage Updates To Customer Portfolio</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Andy Szabo / Alex Stuart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Cycle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19,111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98.00%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mj-lt"/>
                        </a:rPr>
                        <a:t>98.96%</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4100310948"/>
                  </a:ext>
                </a:extLst>
              </a:tr>
              <a:tr h="170588">
                <a:tc>
                  <a:txBody>
                    <a:bodyPr/>
                    <a:lstStyle/>
                    <a:p>
                      <a:pPr algn="ctr" rtl="0" fontAlgn="ctr"/>
                      <a:r>
                        <a:rPr lang="en-GB" sz="500" b="0" i="0" u="none" strike="noStrike">
                          <a:solidFill>
                            <a:srgbClr val="000000"/>
                          </a:solidFill>
                          <a:effectLst/>
                          <a:latin typeface="+mj-lt"/>
                        </a:rPr>
                        <a:t>PI.04</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mj-lt"/>
                        </a:rPr>
                        <a:t>% customer queries responded to within SLA/OLA</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Customer Contacts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Andy Szabo / Alex Stuart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Cycle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chemeClr val="tx1"/>
                          </a:solidFill>
                          <a:effectLst/>
                          <a:latin typeface="+mj-lt"/>
                        </a:rPr>
                        <a:t>525</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GB" sz="500" b="0" i="0" u="none" strike="noStrike">
                          <a:solidFill>
                            <a:srgbClr val="000000"/>
                          </a:solidFill>
                          <a:effectLst/>
                          <a:latin typeface="+mj-lt"/>
                        </a:rPr>
                        <a:t>90.00%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mj-lt"/>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963496298"/>
                  </a:ext>
                </a:extLst>
              </a:tr>
              <a:tr h="170588">
                <a:tc>
                  <a:txBody>
                    <a:bodyPr/>
                    <a:lstStyle/>
                    <a:p>
                      <a:pPr algn="ctr" rtl="0" fontAlgn="ctr"/>
                      <a:r>
                        <a:rPr lang="en-GB" sz="500" b="0" i="0" u="none" strike="noStrike">
                          <a:solidFill>
                            <a:srgbClr val="000000"/>
                          </a:solidFill>
                          <a:effectLst/>
                          <a:latin typeface="+mj-lt"/>
                        </a:rPr>
                        <a:t>PI.05</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mj-lt"/>
                        </a:rPr>
                        <a:t>Percentage of queries resolved RFT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Customer Contacts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Andy Szabo / Alex Stuart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Right First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chemeClr val="tx1"/>
                          </a:solidFill>
                          <a:effectLst/>
                          <a:latin typeface="+mj-lt"/>
                        </a:rPr>
                        <a:t>525</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GB" sz="500" b="0" i="0" u="none" strike="noStrike">
                          <a:solidFill>
                            <a:srgbClr val="000000"/>
                          </a:solidFill>
                          <a:effectLst/>
                          <a:latin typeface="+mj-lt"/>
                        </a:rPr>
                        <a:t>95.00%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mj-lt"/>
                        </a:rPr>
                        <a:t>98.10%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721114044"/>
                  </a:ext>
                </a:extLst>
              </a:tr>
              <a:tr h="155969">
                <a:tc>
                  <a:txBody>
                    <a:bodyPr/>
                    <a:lstStyle/>
                    <a:p>
                      <a:pPr algn="ctr" rtl="0" fontAlgn="ctr"/>
                      <a:r>
                        <a:rPr lang="en-GB" sz="500" b="0" i="0" u="none" strike="noStrike">
                          <a:solidFill>
                            <a:srgbClr val="000000"/>
                          </a:solidFill>
                          <a:effectLst/>
                          <a:latin typeface="+mj-lt"/>
                        </a:rPr>
                        <a:t>PI.06</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mj-lt"/>
                        </a:rPr>
                        <a:t>% of reports dispatched on due date against total reports expected</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Customer Reporting (all forms)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Andy Szabo / Alex Stuart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Cycle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699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mj-lt"/>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521231753"/>
                  </a:ext>
                </a:extLst>
              </a:tr>
              <a:tr h="155969">
                <a:tc>
                  <a:txBody>
                    <a:bodyPr/>
                    <a:lstStyle/>
                    <a:p>
                      <a:pPr algn="ctr" rtl="0" fontAlgn="ctr"/>
                      <a:r>
                        <a:rPr lang="en-GB" sz="500" b="0" i="0" u="none" strike="noStrike">
                          <a:solidFill>
                            <a:srgbClr val="000000"/>
                          </a:solidFill>
                          <a:effectLst/>
                          <a:latin typeface="+mj-lt"/>
                        </a:rPr>
                        <a:t>PI.07</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mj-lt"/>
                        </a:rPr>
                        <a:t>% of RFT against all reports dispatched</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Customer Reporting (all forms)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Andy Szabo / Alex Stuart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Right First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699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99.00%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mj-lt"/>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22503494"/>
                  </a:ext>
                </a:extLst>
              </a:tr>
              <a:tr h="155969">
                <a:tc>
                  <a:txBody>
                    <a:bodyPr/>
                    <a:lstStyle/>
                    <a:p>
                      <a:pPr algn="ctr" rtl="0" fontAlgn="ctr"/>
                      <a:r>
                        <a:rPr lang="en-GB" sz="500" b="0" i="0" u="none" strike="noStrike">
                          <a:solidFill>
                            <a:srgbClr val="000000"/>
                          </a:solidFill>
                          <a:effectLst/>
                          <a:latin typeface="+mj-lt"/>
                        </a:rPr>
                        <a:t>PI.08</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mj-lt"/>
                        </a:rPr>
                        <a:t>% of valid CMS challenges received (PSCs)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Manage Updates To Customer Portfolio</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Andy Szabo / Alex Stuart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Right First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1.00%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mj-lt"/>
                        </a:rPr>
                        <a:t>0.05%</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70693703"/>
                  </a:ext>
                </a:extLst>
              </a:tr>
              <a:tr h="155969">
                <a:tc>
                  <a:txBody>
                    <a:bodyPr/>
                    <a:lstStyle/>
                    <a:p>
                      <a:pPr algn="ctr" rtl="0" fontAlgn="ctr"/>
                      <a:r>
                        <a:rPr lang="en-GB" sz="500" b="0" i="0" u="none" strike="noStrike">
                          <a:solidFill>
                            <a:srgbClr val="000000"/>
                          </a:solidFill>
                          <a:effectLst/>
                          <a:latin typeface="+mj-lt"/>
                        </a:rPr>
                        <a:t>PI.09</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mj-lt"/>
                        </a:rPr>
                        <a:t>% of Telephone Enquiry Service calls answered within SLA</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Customer Contacts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Andy Szabo / Alex Stuart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Cycle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6,808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90.00%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mj-lt"/>
                        </a:rPr>
                        <a:t>94.08%</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140167168"/>
                  </a:ext>
                </a:extLst>
              </a:tr>
              <a:tr h="155969">
                <a:tc>
                  <a:txBody>
                    <a:bodyPr/>
                    <a:lstStyle/>
                    <a:p>
                      <a:pPr algn="ctr" rtl="0" fontAlgn="ctr"/>
                      <a:r>
                        <a:rPr lang="en-GB" sz="500" b="0" i="0" u="none" strike="noStrike">
                          <a:solidFill>
                            <a:srgbClr val="000000"/>
                          </a:solidFill>
                          <a:effectLst/>
                          <a:latin typeface="+mj-lt"/>
                        </a:rPr>
                        <a:t>PI.10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mj-lt"/>
                        </a:rPr>
                        <a:t>Confidence in DE Team to deliver DESC obligations (via Survey of DESC Members)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Demand Estimation Obligations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Andy Szabo / Alex Stuart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Right First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75.00%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mj-lt"/>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575872546"/>
                  </a:ext>
                </a:extLst>
              </a:tr>
              <a:tr h="155969">
                <a:tc>
                  <a:txBody>
                    <a:bodyPr/>
                    <a:lstStyle/>
                    <a:p>
                      <a:pPr algn="ctr" rtl="0" fontAlgn="ctr"/>
                      <a:r>
                        <a:rPr lang="en-GB" sz="500" b="0" i="0" u="none" strike="noStrike">
                          <a:solidFill>
                            <a:srgbClr val="000000"/>
                          </a:solidFill>
                          <a:effectLst/>
                          <a:latin typeface="+mj-lt"/>
                        </a:rPr>
                        <a:t>PI.11</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mj-lt"/>
                        </a:rPr>
                        <a:t>DESC / CDSP DE obligations delivered on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Demand Estimation Obligations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Andy Szabo / Alex Stuart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Cycle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mj-lt"/>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172895367"/>
                  </a:ext>
                </a:extLst>
              </a:tr>
              <a:tr h="155969">
                <a:tc>
                  <a:txBody>
                    <a:bodyPr/>
                    <a:lstStyle/>
                    <a:p>
                      <a:pPr algn="ctr" rtl="0" fontAlgn="ctr"/>
                      <a:r>
                        <a:rPr lang="en-GB" sz="500" b="0" i="0" u="none" strike="noStrike">
                          <a:solidFill>
                            <a:srgbClr val="000000"/>
                          </a:solidFill>
                          <a:effectLst/>
                          <a:latin typeface="+mj-lt"/>
                        </a:rPr>
                        <a:t>PI.12</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mj-lt"/>
                        </a:rPr>
                        <a:t>KVI relationship survey</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Customer Relationship Management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Andy Szabo / Alison Jennings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Right First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FFFFFF"/>
                          </a:solidFill>
                          <a:effectLst/>
                          <a:latin typeface="+mj-lt"/>
                        </a:rPr>
                        <a:t>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ctr" fontAlgn="ctr"/>
                      <a:r>
                        <a:rPr lang="en-GB" sz="500" b="0" i="0" u="none" strike="noStrike">
                          <a:solidFill>
                            <a:srgbClr val="000000"/>
                          </a:solidFill>
                          <a:effectLst/>
                          <a:latin typeface="+mj-lt"/>
                        </a:rPr>
                        <a:t>95.00%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mj-lt"/>
                        </a:rPr>
                        <a:t>N/A</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463583365"/>
                  </a:ext>
                </a:extLst>
              </a:tr>
              <a:tr h="155969">
                <a:tc>
                  <a:txBody>
                    <a:bodyPr/>
                    <a:lstStyle/>
                    <a:p>
                      <a:pPr algn="ctr" rtl="0" fontAlgn="ctr"/>
                      <a:r>
                        <a:rPr lang="en-GB" sz="500" b="0" i="0" u="none" strike="noStrike">
                          <a:solidFill>
                            <a:srgbClr val="000000"/>
                          </a:solidFill>
                          <a:effectLst/>
                          <a:latin typeface="+mj-lt"/>
                        </a:rPr>
                        <a:t>PI.13</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mj-lt"/>
                        </a:rPr>
                        <a:t>Plan accepted by customers &amp; upheld (Key Milestones Met as agreed by customers)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Management Of Customer Issues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Andy Szabo / Alex Stuart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Cycle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90.00%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mj-lt"/>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015638709"/>
                  </a:ext>
                </a:extLst>
              </a:tr>
              <a:tr h="162045">
                <a:tc>
                  <a:txBody>
                    <a:bodyPr/>
                    <a:lstStyle/>
                    <a:p>
                      <a:pPr algn="ctr" rtl="0" fontAlgn="ctr"/>
                      <a:r>
                        <a:rPr lang="en-GB" sz="500" b="0" i="0" u="none" strike="noStrike">
                          <a:solidFill>
                            <a:srgbClr val="000000"/>
                          </a:solidFill>
                          <a:effectLst/>
                          <a:latin typeface="+mj-lt"/>
                        </a:rPr>
                        <a:t>PI.14</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mj-lt"/>
                        </a:rPr>
                        <a:t>Provision of relevant issue updates to customers accepted at CoMC and no negativity on how the issue is managed.</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Management Of Customer Issues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Andy Szabo / Alex Stuart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Right First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FFFFFF"/>
                          </a:solidFill>
                          <a:effectLst/>
                          <a:latin typeface="+mj-lt"/>
                        </a:rPr>
                        <a:t>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ctr" fontAlgn="ctr"/>
                      <a:r>
                        <a:rPr lang="en-GB" sz="500" b="0" i="0" u="none" strike="noStrike">
                          <a:solidFill>
                            <a:srgbClr val="000000"/>
                          </a:solidFill>
                          <a:effectLst/>
                          <a:latin typeface="+mj-lt"/>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mj-lt"/>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251754332"/>
                  </a:ext>
                </a:extLst>
              </a:tr>
              <a:tr h="155969">
                <a:tc>
                  <a:txBody>
                    <a:bodyPr/>
                    <a:lstStyle/>
                    <a:p>
                      <a:pPr algn="ctr" rtl="0" fontAlgn="ctr"/>
                      <a:r>
                        <a:rPr lang="en-GB" sz="500" b="0" i="0" u="none" strike="noStrike">
                          <a:solidFill>
                            <a:srgbClr val="000000"/>
                          </a:solidFill>
                          <a:effectLst/>
                          <a:latin typeface="+mj-lt"/>
                        </a:rPr>
                        <a:t>PI.15</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mj-lt"/>
                        </a:rPr>
                        <a:t>Survey results delivered to CoMC in Month +1</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Customer Relationship Management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Andy Szabo / Alison Jennings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Cycle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FFFFFF"/>
                          </a:solidFill>
                          <a:effectLst/>
                          <a:latin typeface="+mj-lt"/>
                        </a:rPr>
                        <a:t>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ctr" fontAlgn="ctr"/>
                      <a:r>
                        <a:rPr lang="en-GB" sz="500" b="0" i="0" u="none" strike="noStrike">
                          <a:solidFill>
                            <a:srgbClr val="000000"/>
                          </a:solidFill>
                          <a:effectLst/>
                          <a:latin typeface="+mj-lt"/>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mj-lt"/>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671910341"/>
                  </a:ext>
                </a:extLst>
              </a:tr>
              <a:tr h="162045">
                <a:tc>
                  <a:txBody>
                    <a:bodyPr/>
                    <a:lstStyle/>
                    <a:p>
                      <a:pPr algn="ctr" rtl="0" fontAlgn="ctr"/>
                      <a:r>
                        <a:rPr lang="en-GB" sz="500" b="0" i="0" u="none" strike="noStrike">
                          <a:solidFill>
                            <a:srgbClr val="000000"/>
                          </a:solidFill>
                          <a:effectLst/>
                          <a:latin typeface="+mj-lt"/>
                        </a:rPr>
                        <a:t>PI.16</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mj-lt"/>
                        </a:rPr>
                        <a:t>% closure/termination notices issued in line with Service Lines (leave) Shipper</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Customer Joiners/Leavers (UK Gas Market)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Andy Szabo / Alex Stuart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Cycle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FFFFFF"/>
                          </a:solidFill>
                          <a:effectLst/>
                          <a:latin typeface="+mj-lt"/>
                        </a:rPr>
                        <a:t>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ctr" fontAlgn="ctr"/>
                      <a:r>
                        <a:rPr lang="en-GB" sz="500" b="0" i="0" u="none" strike="noStrike">
                          <a:solidFill>
                            <a:srgbClr val="000000"/>
                          </a:solidFill>
                          <a:effectLst/>
                          <a:latin typeface="+mj-lt"/>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mj-lt"/>
                        </a:rPr>
                        <a:t>N/A</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872580848"/>
                  </a:ext>
                </a:extLst>
              </a:tr>
              <a:tr h="162045">
                <a:tc>
                  <a:txBody>
                    <a:bodyPr/>
                    <a:lstStyle/>
                    <a:p>
                      <a:pPr algn="ctr" rtl="0" fontAlgn="ctr"/>
                      <a:r>
                        <a:rPr lang="en-GB" sz="500" b="0" i="0" u="none" strike="noStrike">
                          <a:solidFill>
                            <a:srgbClr val="000000"/>
                          </a:solidFill>
                          <a:effectLst/>
                          <a:latin typeface="+mj-lt"/>
                        </a:rPr>
                        <a:t>PI.17</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mj-lt"/>
                        </a:rPr>
                        <a:t>% key milestones met on readiness plan (join) Non Shipper</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Customer Joiners/Leavers (UK Gas Market)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Andy Szabo / Alex Stuart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Cycle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FFFFFF"/>
                          </a:solidFill>
                          <a:effectLst/>
                          <a:latin typeface="+mj-lt"/>
                        </a:rPr>
                        <a:t>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ctr" fontAlgn="ctr"/>
                      <a:r>
                        <a:rPr lang="en-GB" sz="500" b="0" i="0" u="none" strike="noStrike">
                          <a:solidFill>
                            <a:srgbClr val="000000"/>
                          </a:solidFill>
                          <a:effectLst/>
                          <a:latin typeface="+mj-lt"/>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mj-lt"/>
                        </a:rPr>
                        <a:t>N/A</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3759073266"/>
                  </a:ext>
                </a:extLst>
              </a:tr>
              <a:tr h="162045">
                <a:tc>
                  <a:txBody>
                    <a:bodyPr/>
                    <a:lstStyle/>
                    <a:p>
                      <a:pPr algn="ctr" rtl="0" fontAlgn="ctr"/>
                      <a:r>
                        <a:rPr lang="en-GB" sz="500" b="0" i="0" u="none" strike="noStrike">
                          <a:solidFill>
                            <a:srgbClr val="000000"/>
                          </a:solidFill>
                          <a:effectLst/>
                          <a:latin typeface="+mj-lt"/>
                        </a:rPr>
                        <a:t>PI.18</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mj-lt"/>
                        </a:rPr>
                        <a:t>% key milestones met on readiness plan (join) Shipper</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Customer Joiners/Leavers (UK Gas Market)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Andy Szabo / Alex Stuart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Cycle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mj-lt"/>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612468584"/>
                  </a:ext>
                </a:extLst>
              </a:tr>
              <a:tr h="162045">
                <a:tc>
                  <a:txBody>
                    <a:bodyPr/>
                    <a:lstStyle/>
                    <a:p>
                      <a:pPr algn="ctr" rtl="0" fontAlgn="ctr"/>
                      <a:r>
                        <a:rPr lang="en-GB" sz="500" b="0" i="0" u="none" strike="noStrike">
                          <a:solidFill>
                            <a:srgbClr val="000000"/>
                          </a:solidFill>
                          <a:effectLst/>
                          <a:latin typeface="+mj-lt"/>
                        </a:rPr>
                        <a:t>PI.19</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mj-lt"/>
                        </a:rPr>
                        <a:t>% of closure notices issued within 1 business day following last exit obligation being met (leave) Non Shipper</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Customer Joiners/Leavers (UK Gas Market)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Andy Szabo / Alex Stuart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Cycle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FFFFFF"/>
                          </a:solidFill>
                          <a:effectLst/>
                          <a:latin typeface="+mj-lt"/>
                        </a:rPr>
                        <a:t>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ctr" fontAlgn="ctr"/>
                      <a:r>
                        <a:rPr lang="en-GB" sz="500" b="0" i="0" u="none" strike="noStrike">
                          <a:solidFill>
                            <a:srgbClr val="000000"/>
                          </a:solidFill>
                          <a:effectLst/>
                          <a:latin typeface="+mj-lt"/>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mj-lt"/>
                        </a:rPr>
                        <a:t>N/A</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3624122697"/>
                  </a:ext>
                </a:extLst>
              </a:tr>
              <a:tr h="162045">
                <a:tc>
                  <a:txBody>
                    <a:bodyPr/>
                    <a:lstStyle/>
                    <a:p>
                      <a:pPr algn="ctr" rtl="0" fontAlgn="ctr"/>
                      <a:r>
                        <a:rPr lang="en-GB" sz="500" b="0" i="0" u="none" strike="noStrike">
                          <a:solidFill>
                            <a:srgbClr val="000000"/>
                          </a:solidFill>
                          <a:effectLst/>
                          <a:latin typeface="+mj-lt"/>
                        </a:rPr>
                        <a:t>PI.20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mj-lt"/>
                        </a:rPr>
                        <a:t>% of exit criteria approved and account deactivated within D+1 of cessation notice being issued (leave) Shippers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Customer Joiners/Leavers (UK Gas Market)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Andy Szabo / Alex Stuart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Right First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FFFFFF"/>
                          </a:solidFill>
                          <a:effectLst/>
                          <a:latin typeface="+mj-lt"/>
                        </a:rPr>
                        <a:t>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ctr" fontAlgn="ctr"/>
                      <a:r>
                        <a:rPr lang="en-GB" sz="500" b="0" i="0" u="none" strike="noStrike">
                          <a:solidFill>
                            <a:srgbClr val="000000"/>
                          </a:solidFill>
                          <a:effectLst/>
                          <a:latin typeface="+mj-lt"/>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mj-lt"/>
                        </a:rPr>
                        <a:t>N/A</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3732750882"/>
                  </a:ext>
                </a:extLst>
              </a:tr>
              <a:tr h="162045">
                <a:tc>
                  <a:txBody>
                    <a:bodyPr/>
                    <a:lstStyle/>
                    <a:p>
                      <a:pPr algn="ctr" rtl="0" fontAlgn="ctr"/>
                      <a:r>
                        <a:rPr lang="en-GB" sz="500" b="0" i="0" u="none" strike="noStrike">
                          <a:solidFill>
                            <a:srgbClr val="000000"/>
                          </a:solidFill>
                          <a:effectLst/>
                          <a:latin typeface="+mj-lt"/>
                        </a:rPr>
                        <a:t>PI.21</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mj-lt"/>
                        </a:rPr>
                        <a:t>% of exit criteria approved and account deactivated within D+1 of cessation notice being issued. (leave) Non-Shippers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Customer Joiners/Leavers (UK Gas Market)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Andy Szabo / Alex Stuart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Right First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mj-lt"/>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344222693"/>
                  </a:ext>
                </a:extLst>
              </a:tr>
              <a:tr h="162045">
                <a:tc>
                  <a:txBody>
                    <a:bodyPr/>
                    <a:lstStyle/>
                    <a:p>
                      <a:pPr algn="ctr" rtl="0" fontAlgn="ctr"/>
                      <a:r>
                        <a:rPr lang="en-GB" sz="500" b="0" i="0" u="none" strike="noStrike">
                          <a:solidFill>
                            <a:srgbClr val="000000"/>
                          </a:solidFill>
                          <a:effectLst/>
                          <a:latin typeface="+mj-lt"/>
                        </a:rPr>
                        <a:t>PI.22</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mj-lt"/>
                        </a:rPr>
                        <a:t>% of readiness criteria approved by customer (join) Non Shippers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Customer Joiners/Leavers (UK Gas Market)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Andy Szabo / Alex Stuart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Right First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FFFFFF"/>
                          </a:solidFill>
                          <a:effectLst/>
                          <a:latin typeface="+mj-lt"/>
                        </a:rPr>
                        <a:t>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ctr" fontAlgn="ctr"/>
                      <a:r>
                        <a:rPr lang="en-GB" sz="500" b="0" i="0" u="none" strike="noStrike">
                          <a:solidFill>
                            <a:srgbClr val="000000"/>
                          </a:solidFill>
                          <a:effectLst/>
                          <a:latin typeface="+mj-lt"/>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mj-lt"/>
                        </a:rPr>
                        <a:t>N/A</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2395834046"/>
                  </a:ext>
                </a:extLst>
              </a:tr>
              <a:tr h="162045">
                <a:tc>
                  <a:txBody>
                    <a:bodyPr/>
                    <a:lstStyle/>
                    <a:p>
                      <a:pPr algn="ctr" rtl="0" fontAlgn="ctr"/>
                      <a:r>
                        <a:rPr lang="en-GB" sz="500" b="0" i="0" u="none" strike="noStrike">
                          <a:solidFill>
                            <a:srgbClr val="000000"/>
                          </a:solidFill>
                          <a:effectLst/>
                          <a:latin typeface="+mj-lt"/>
                        </a:rPr>
                        <a:t>PI.23</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mj-lt"/>
                        </a:rPr>
                        <a:t>% of readiness criteria approved by customer (join) Shippers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Customer Joiners/Leavers (UK Gas Market)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Andy Szabo / Alex Stuart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Right First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mj-lt"/>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535494882"/>
                  </a:ext>
                </a:extLst>
              </a:tr>
              <a:tr h="162045">
                <a:tc>
                  <a:txBody>
                    <a:bodyPr/>
                    <a:lstStyle/>
                    <a:p>
                      <a:pPr algn="ctr" rtl="0" fontAlgn="ctr"/>
                      <a:r>
                        <a:rPr lang="en-GB" sz="500" b="0" i="0" u="none" strike="noStrike">
                          <a:solidFill>
                            <a:srgbClr val="000000"/>
                          </a:solidFill>
                          <a:effectLst/>
                          <a:latin typeface="+mj-lt"/>
                        </a:rPr>
                        <a:t>PI.27</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mj-lt"/>
                        </a:rPr>
                        <a:t>% level 1 milestones met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Managing Change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Lee Foster / Andy Simpson / Ian Leitch</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Cycle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mj-lt"/>
                        </a:rPr>
                        <a:t>95.00%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mj-lt"/>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61741256"/>
                  </a:ext>
                </a:extLst>
              </a:tr>
            </a:tbl>
          </a:graphicData>
        </a:graphic>
      </p:graphicFrame>
    </p:spTree>
    <p:custDataLst>
      <p:tags r:id="rId1"/>
    </p:custDataLst>
    <p:extLst>
      <p:ext uri="{BB962C8B-B14F-4D97-AF65-F5344CB8AC3E}">
        <p14:creationId xmlns:p14="http://schemas.microsoft.com/office/powerpoint/2010/main" val="10568196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9A681-E036-28CD-9F88-2DB8939111B9}"/>
              </a:ext>
            </a:extLst>
          </p:cNvPr>
          <p:cNvSpPr>
            <a:spLocks noGrp="1"/>
          </p:cNvSpPr>
          <p:nvPr>
            <p:ph type="title"/>
          </p:nvPr>
        </p:nvSpPr>
        <p:spPr/>
        <p:txBody>
          <a:bodyPr>
            <a:normAutofit fontScale="90000"/>
          </a:bodyPr>
          <a:lstStyle/>
          <a:p>
            <a:r>
              <a:rPr lang="en-US" dirty="0">
                <a:latin typeface="Arial"/>
                <a:cs typeface="Arial"/>
              </a:rPr>
              <a:t>Xoserve Incident Summary</a:t>
            </a:r>
            <a:endParaRPr lang="en-US" dirty="0"/>
          </a:p>
        </p:txBody>
      </p:sp>
      <p:sp>
        <p:nvSpPr>
          <p:cNvPr id="3" name="Content Placeholder 2">
            <a:extLst>
              <a:ext uri="{FF2B5EF4-FFF2-40B4-BE49-F238E27FC236}">
                <a16:creationId xmlns:a16="http://schemas.microsoft.com/office/drawing/2014/main" id="{1083DEA4-1CD8-256E-1C7F-833FA7A71D66}"/>
              </a:ext>
            </a:extLst>
          </p:cNvPr>
          <p:cNvSpPr>
            <a:spLocks noGrp="1"/>
          </p:cNvSpPr>
          <p:nvPr>
            <p:ph type="body" idx="1"/>
          </p:nvPr>
        </p:nvSpPr>
        <p:spPr/>
        <p:txBody>
          <a:bodyPr/>
          <a:lstStyle/>
          <a:p>
            <a:r>
              <a:rPr lang="en-US" dirty="0">
                <a:latin typeface="Arial"/>
                <a:cs typeface="Arial"/>
              </a:rPr>
              <a:t>Appendix 2</a:t>
            </a:r>
            <a:endParaRPr lang="en-US" dirty="0"/>
          </a:p>
        </p:txBody>
      </p:sp>
    </p:spTree>
    <p:extLst>
      <p:ext uri="{BB962C8B-B14F-4D97-AF65-F5344CB8AC3E}">
        <p14:creationId xmlns:p14="http://schemas.microsoft.com/office/powerpoint/2010/main" val="845461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CF45F-8165-770B-4665-CC52B63E6EA1}"/>
              </a:ext>
            </a:extLst>
          </p:cNvPr>
          <p:cNvSpPr>
            <a:spLocks noGrp="1"/>
          </p:cNvSpPr>
          <p:nvPr>
            <p:ph type="title"/>
          </p:nvPr>
        </p:nvSpPr>
        <p:spPr/>
        <p:txBody>
          <a:bodyPr/>
          <a:lstStyle/>
          <a:p>
            <a:r>
              <a:rPr lang="en-US" dirty="0">
                <a:latin typeface="Arial"/>
                <a:cs typeface="Arial"/>
              </a:rPr>
              <a:t>Contents</a:t>
            </a:r>
            <a:endParaRPr lang="en-US" dirty="0"/>
          </a:p>
        </p:txBody>
      </p:sp>
      <p:sp>
        <p:nvSpPr>
          <p:cNvPr id="3" name="Content Placeholder 2">
            <a:extLst>
              <a:ext uri="{FF2B5EF4-FFF2-40B4-BE49-F238E27FC236}">
                <a16:creationId xmlns:a16="http://schemas.microsoft.com/office/drawing/2014/main" id="{D57BF834-C356-5147-DB7E-8E0A9AA04111}"/>
              </a:ext>
            </a:extLst>
          </p:cNvPr>
          <p:cNvSpPr>
            <a:spLocks noGrp="1"/>
          </p:cNvSpPr>
          <p:nvPr>
            <p:ph idx="1"/>
          </p:nvPr>
        </p:nvSpPr>
        <p:spPr/>
        <p:txBody>
          <a:bodyPr vert="horz" lIns="91440" tIns="45720" rIns="91440" bIns="45720" rtlCol="0" anchor="t">
            <a:normAutofit/>
          </a:bodyPr>
          <a:lstStyle/>
          <a:p>
            <a:r>
              <a:rPr lang="en-US" sz="2400" dirty="0">
                <a:latin typeface="Arial"/>
                <a:cs typeface="Arial"/>
              </a:rPr>
              <a:t>6.1 KPM Reporting (</a:t>
            </a:r>
            <a:r>
              <a:rPr lang="en-US" sz="2400" i="1" dirty="0">
                <a:latin typeface="Arial"/>
                <a:cs typeface="Arial"/>
              </a:rPr>
              <a:t>will be published Friday 12th August) </a:t>
            </a:r>
            <a:endParaRPr lang="en-US" sz="2400" i="1" dirty="0"/>
          </a:p>
          <a:p>
            <a:r>
              <a:rPr lang="en-US" sz="2400" dirty="0">
                <a:latin typeface="Arial"/>
                <a:cs typeface="Arial"/>
              </a:rPr>
              <a:t>6.3 Monthly Contract Metrics</a:t>
            </a:r>
          </a:p>
          <a:p>
            <a:r>
              <a:rPr lang="en-US" sz="2400" dirty="0">
                <a:latin typeface="Arial"/>
                <a:cs typeface="Arial"/>
              </a:rPr>
              <a:t>6.4 	Incident summary</a:t>
            </a:r>
          </a:p>
          <a:p>
            <a:r>
              <a:rPr lang="en-US" sz="2400" dirty="0">
                <a:latin typeface="Arial"/>
                <a:cs typeface="Arial"/>
              </a:rPr>
              <a:t>6.5 Customer Issue Dashboard</a:t>
            </a:r>
          </a:p>
          <a:p>
            <a:r>
              <a:rPr lang="en-US" sz="2400" dirty="0">
                <a:latin typeface="Arial"/>
                <a:cs typeface="Arial"/>
              </a:rPr>
              <a:t>Appendixes</a:t>
            </a:r>
            <a:endParaRPr lang="en-US" sz="2400" dirty="0"/>
          </a:p>
        </p:txBody>
      </p:sp>
    </p:spTree>
    <p:extLst>
      <p:ext uri="{BB962C8B-B14F-4D97-AF65-F5344CB8AC3E}">
        <p14:creationId xmlns:p14="http://schemas.microsoft.com/office/powerpoint/2010/main" val="30822252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455979D-F174-4297-8FB1-F304AACE26BF}"/>
              </a:ext>
            </a:extLst>
          </p:cNvPr>
          <p:cNvSpPr txBox="1">
            <a:spLocks/>
          </p:cNvSpPr>
          <p:nvPr/>
        </p:nvSpPr>
        <p:spPr>
          <a:xfrm>
            <a:off x="457200" y="24737"/>
            <a:ext cx="8229600" cy="52753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GB" sz="2000" dirty="0"/>
              <a:t>High-level summary of P1/2 incidents: Jul 2022</a:t>
            </a:r>
          </a:p>
        </p:txBody>
      </p:sp>
      <p:graphicFrame>
        <p:nvGraphicFramePr>
          <p:cNvPr id="5" name="Table 4">
            <a:extLst>
              <a:ext uri="{FF2B5EF4-FFF2-40B4-BE49-F238E27FC236}">
                <a16:creationId xmlns:a16="http://schemas.microsoft.com/office/drawing/2014/main" id="{75CC32B7-8184-4AD4-AE62-FC1083FED51B}"/>
              </a:ext>
            </a:extLst>
          </p:cNvPr>
          <p:cNvGraphicFramePr>
            <a:graphicFrameLocks noGrp="1"/>
          </p:cNvGraphicFramePr>
          <p:nvPr>
            <p:extLst>
              <p:ext uri="{D42A27DB-BD31-4B8C-83A1-F6EECF244321}">
                <p14:modId xmlns:p14="http://schemas.microsoft.com/office/powerpoint/2010/main" val="1289755384"/>
              </p:ext>
            </p:extLst>
          </p:nvPr>
        </p:nvGraphicFramePr>
        <p:xfrm>
          <a:off x="188335" y="545522"/>
          <a:ext cx="8854952" cy="2344420"/>
        </p:xfrm>
        <a:graphic>
          <a:graphicData uri="http://schemas.openxmlformats.org/drawingml/2006/table">
            <a:tbl>
              <a:tblPr firstRow="1" bandRow="1">
                <a:tableStyleId>{5C22544A-7EE6-4342-B048-85BDC9FD1C3A}</a:tableStyleId>
              </a:tblPr>
              <a:tblGrid>
                <a:gridCol w="685447">
                  <a:extLst>
                    <a:ext uri="{9D8B030D-6E8A-4147-A177-3AD203B41FA5}">
                      <a16:colId xmlns:a16="http://schemas.microsoft.com/office/drawing/2014/main" val="2587669911"/>
                    </a:ext>
                  </a:extLst>
                </a:gridCol>
                <a:gridCol w="1647118">
                  <a:extLst>
                    <a:ext uri="{9D8B030D-6E8A-4147-A177-3AD203B41FA5}">
                      <a16:colId xmlns:a16="http://schemas.microsoft.com/office/drawing/2014/main" val="1507563775"/>
                    </a:ext>
                  </a:extLst>
                </a:gridCol>
                <a:gridCol w="1567319">
                  <a:extLst>
                    <a:ext uri="{9D8B030D-6E8A-4147-A177-3AD203B41FA5}">
                      <a16:colId xmlns:a16="http://schemas.microsoft.com/office/drawing/2014/main" val="1411364557"/>
                    </a:ext>
                  </a:extLst>
                </a:gridCol>
                <a:gridCol w="1813106">
                  <a:extLst>
                    <a:ext uri="{9D8B030D-6E8A-4147-A177-3AD203B41FA5}">
                      <a16:colId xmlns:a16="http://schemas.microsoft.com/office/drawing/2014/main" val="3634109742"/>
                    </a:ext>
                  </a:extLst>
                </a:gridCol>
                <a:gridCol w="2010519">
                  <a:extLst>
                    <a:ext uri="{9D8B030D-6E8A-4147-A177-3AD203B41FA5}">
                      <a16:colId xmlns:a16="http://schemas.microsoft.com/office/drawing/2014/main" val="4185426182"/>
                    </a:ext>
                  </a:extLst>
                </a:gridCol>
                <a:gridCol w="573422">
                  <a:extLst>
                    <a:ext uri="{9D8B030D-6E8A-4147-A177-3AD203B41FA5}">
                      <a16:colId xmlns:a16="http://schemas.microsoft.com/office/drawing/2014/main" val="469149563"/>
                    </a:ext>
                  </a:extLst>
                </a:gridCol>
                <a:gridCol w="558021">
                  <a:extLst>
                    <a:ext uri="{9D8B030D-6E8A-4147-A177-3AD203B41FA5}">
                      <a16:colId xmlns:a16="http://schemas.microsoft.com/office/drawing/2014/main" val="184668786"/>
                    </a:ext>
                  </a:extLst>
                </a:gridCol>
              </a:tblGrid>
              <a:tr h="370840">
                <a:tc>
                  <a:txBody>
                    <a:bodyPr/>
                    <a:lstStyle/>
                    <a:p>
                      <a:pPr algn="ctr"/>
                      <a:r>
                        <a:rPr lang="en-US" sz="650" dirty="0">
                          <a:latin typeface="+mn-lt"/>
                        </a:rPr>
                        <a:t> Ref.</a:t>
                      </a:r>
                      <a:endParaRPr lang="en-GB" sz="650" dirty="0">
                        <a:latin typeface="+mn-lt"/>
                      </a:endParaRPr>
                    </a:p>
                  </a:txBody>
                  <a:tcPr anchor="ctr"/>
                </a:tc>
                <a:tc>
                  <a:txBody>
                    <a:bodyPr/>
                    <a:lstStyle/>
                    <a:p>
                      <a:pPr algn="ctr"/>
                      <a:r>
                        <a:rPr lang="en-US" sz="650" dirty="0">
                          <a:latin typeface="+mn-lt"/>
                        </a:rPr>
                        <a:t>What happened?</a:t>
                      </a:r>
                      <a:endParaRPr lang="en-GB" sz="650" dirty="0">
                        <a:latin typeface="+mn-lt"/>
                      </a:endParaRPr>
                    </a:p>
                  </a:txBody>
                  <a:tcPr anchor="ctr"/>
                </a:tc>
                <a:tc>
                  <a:txBody>
                    <a:bodyPr/>
                    <a:lstStyle/>
                    <a:p>
                      <a:pPr algn="ctr"/>
                      <a:r>
                        <a:rPr lang="en-US" sz="650">
                          <a:latin typeface="+mn-lt"/>
                        </a:rPr>
                        <a:t>Why did it happen?</a:t>
                      </a:r>
                      <a:endParaRPr lang="en-GB" sz="650">
                        <a:latin typeface="+mn-lt"/>
                      </a:endParaRPr>
                    </a:p>
                  </a:txBody>
                  <a:tcPr anchor="ctr"/>
                </a:tc>
                <a:tc>
                  <a:txBody>
                    <a:bodyPr/>
                    <a:lstStyle/>
                    <a:p>
                      <a:pPr algn="ctr"/>
                      <a:r>
                        <a:rPr lang="en-US" sz="650" dirty="0">
                          <a:latin typeface="+mn-lt"/>
                        </a:rPr>
                        <a:t>What do we understand our customers experienced?</a:t>
                      </a:r>
                      <a:endParaRPr lang="en-GB" sz="650" dirty="0">
                        <a:latin typeface="+mn-lt"/>
                      </a:endParaRPr>
                    </a:p>
                  </a:txBody>
                  <a:tcPr anchor="ctr"/>
                </a:tc>
                <a:tc>
                  <a:txBody>
                    <a:bodyPr/>
                    <a:lstStyle/>
                    <a:p>
                      <a:pPr algn="ctr"/>
                      <a:r>
                        <a:rPr lang="en-US" sz="650">
                          <a:latin typeface="+mn-lt"/>
                        </a:rPr>
                        <a:t>What did we do to resolve the issue?</a:t>
                      </a:r>
                      <a:endParaRPr lang="en-GB" sz="650">
                        <a:latin typeface="+mn-lt"/>
                      </a:endParaRPr>
                    </a:p>
                  </a:txBody>
                  <a:tcPr anchor="ctr"/>
                </a:tc>
                <a:tc>
                  <a:txBody>
                    <a:bodyPr/>
                    <a:lstStyle/>
                    <a:p>
                      <a:pPr algn="ctr">
                        <a:spcAft>
                          <a:spcPts val="0"/>
                        </a:spcAft>
                      </a:pPr>
                      <a:r>
                        <a:rPr lang="en-GB" sz="650">
                          <a:effectLst/>
                          <a:latin typeface="+mn-lt"/>
                        </a:rPr>
                        <a:t>Incident Date</a:t>
                      </a:r>
                      <a:endParaRPr lang="en-GB" sz="650">
                        <a:effectLst/>
                        <a:latin typeface="+mn-lt"/>
                        <a:ea typeface="Calibri" panose="020F0502020204030204" pitchFamily="34" charset="0"/>
                      </a:endParaRPr>
                    </a:p>
                  </a:txBody>
                  <a:tcPr marL="46877" marR="46877" marT="0" marB="0" anchor="ctr"/>
                </a:tc>
                <a:tc>
                  <a:txBody>
                    <a:bodyPr/>
                    <a:lstStyle/>
                    <a:p>
                      <a:pPr algn="ctr">
                        <a:spcAft>
                          <a:spcPts val="0"/>
                        </a:spcAft>
                      </a:pPr>
                      <a:r>
                        <a:rPr lang="en-GB" sz="650">
                          <a:effectLst/>
                          <a:latin typeface="+mn-lt"/>
                        </a:rPr>
                        <a:t>Resolved Date</a:t>
                      </a:r>
                      <a:endParaRPr lang="en-GB" sz="650">
                        <a:effectLst/>
                        <a:latin typeface="+mn-lt"/>
                        <a:ea typeface="Calibri" panose="020F0502020204030204" pitchFamily="34" charset="0"/>
                      </a:endParaRPr>
                    </a:p>
                  </a:txBody>
                  <a:tcPr marL="46877" marR="46877" marT="0" marB="0" anchor="ctr"/>
                </a:tc>
                <a:extLst>
                  <a:ext uri="{0D108BD9-81ED-4DB2-BD59-A6C34878D82A}">
                    <a16:rowId xmlns:a16="http://schemas.microsoft.com/office/drawing/2014/main" val="2666710166"/>
                  </a:ext>
                </a:extLst>
              </a:tr>
              <a:tr h="370840">
                <a:tc>
                  <a:txBody>
                    <a:bodyPr/>
                    <a:lstStyle/>
                    <a:p>
                      <a:pPr algn="ctr"/>
                      <a:r>
                        <a:rPr lang="en-GB" sz="650" dirty="0">
                          <a:solidFill>
                            <a:schemeClr val="bg1"/>
                          </a:solidFill>
                          <a:latin typeface="+mn-lt"/>
                        </a:rPr>
                        <a:t>INC0241812</a:t>
                      </a:r>
                    </a:p>
                  </a:txBody>
                  <a:tcPr anchor="ctr">
                    <a:solidFill>
                      <a:srgbClr val="D75733"/>
                    </a:solidFill>
                  </a:tcPr>
                </a:tc>
                <a:tc>
                  <a:txBody>
                    <a:bodyPr/>
                    <a:lstStyle/>
                    <a:p>
                      <a:pPr algn="ctr"/>
                      <a:r>
                        <a:rPr lang="en-US" sz="650" dirty="0">
                          <a:latin typeface="+mn-lt"/>
                        </a:rPr>
                        <a:t>Shippers and National Grid customers  were unable to access Gemini Online screens. </a:t>
                      </a:r>
                      <a:endParaRPr lang="en-GB" sz="650" dirty="0">
                        <a:latin typeface="+mn-lt"/>
                      </a:endParaRPr>
                    </a:p>
                  </a:txBody>
                  <a:tcPr anchor="ctr"/>
                </a:tc>
                <a:tc>
                  <a:txBody>
                    <a:bodyPr/>
                    <a:lstStyle/>
                    <a:p>
                      <a:pPr algn="ctr"/>
                      <a:r>
                        <a:rPr lang="en-US" sz="650">
                          <a:latin typeface="+mn-lt"/>
                        </a:rPr>
                        <a:t>The Gemini managed server was unable to set up an onward connection and went into hung state resulting in the unavailability of the Gemini application. Analysis found that the Trend Micro process failed on node 2. </a:t>
                      </a:r>
                    </a:p>
                    <a:p>
                      <a:pPr algn="ctr"/>
                      <a:r>
                        <a:rPr lang="en-US" sz="650">
                          <a:latin typeface="+mn-lt"/>
                        </a:rPr>
                        <a:t>Further RCA is being carried out by Trend Micro to understand why this happened.</a:t>
                      </a:r>
                      <a:endParaRPr lang="en-GB" sz="650">
                        <a:latin typeface="+mn-lt"/>
                      </a:endParaRPr>
                    </a:p>
                  </a:txBody>
                  <a:tcPr anchor="ctr"/>
                </a:tc>
                <a:tc>
                  <a:txBody>
                    <a:bodyPr/>
                    <a:lstStyle/>
                    <a:p>
                      <a:pPr algn="ctr"/>
                      <a:r>
                        <a:rPr lang="en-US" sz="650">
                          <a:latin typeface="+mn-lt"/>
                        </a:rPr>
                        <a:t>Customers were unable to log into the Gemini Platform for 55 minutes and would have experienced an exception error message</a:t>
                      </a:r>
                      <a:endParaRPr lang="en-GB" sz="650">
                        <a:latin typeface="+mn-lt"/>
                      </a:endParaRPr>
                    </a:p>
                  </a:txBody>
                  <a:tcPr anchor="ctr"/>
                </a:tc>
                <a:tc>
                  <a:txBody>
                    <a:bodyPr/>
                    <a:lstStyle/>
                    <a:p>
                      <a:pPr algn="ctr"/>
                      <a:r>
                        <a:rPr lang="en-US" sz="650">
                          <a:latin typeface="+mn-lt"/>
                        </a:rPr>
                        <a:t>The impacted node was removed from the cluster and restarted. Following the restart, the node returned to normal performance. After overnight monitoring the server returned to the cluster.</a:t>
                      </a:r>
                      <a:endParaRPr lang="en-GB" sz="650">
                        <a:latin typeface="+mn-lt"/>
                      </a:endParaRPr>
                    </a:p>
                  </a:txBody>
                  <a:tcPr anchor="ctr"/>
                </a:tc>
                <a:tc>
                  <a:txBody>
                    <a:bodyPr/>
                    <a:lstStyle/>
                    <a:p>
                      <a:pPr algn="ctr">
                        <a:spcAft>
                          <a:spcPts val="0"/>
                        </a:spcAft>
                      </a:pPr>
                      <a:r>
                        <a:rPr lang="en-GB" sz="650" dirty="0">
                          <a:effectLst/>
                          <a:latin typeface="+mn-lt"/>
                          <a:ea typeface="Calibri" panose="020F0502020204030204" pitchFamily="34" charset="0"/>
                        </a:rPr>
                        <a:t>14</a:t>
                      </a:r>
                      <a:r>
                        <a:rPr lang="en-GB" sz="650" baseline="30000" dirty="0">
                          <a:effectLst/>
                          <a:latin typeface="+mn-lt"/>
                          <a:ea typeface="Calibri" panose="020F0502020204030204" pitchFamily="34" charset="0"/>
                        </a:rPr>
                        <a:t>th</a:t>
                      </a:r>
                      <a:r>
                        <a:rPr lang="en-GB" sz="650" dirty="0">
                          <a:effectLst/>
                          <a:latin typeface="+mn-lt"/>
                          <a:ea typeface="Calibri" panose="020F0502020204030204" pitchFamily="34" charset="0"/>
                        </a:rPr>
                        <a:t> July</a:t>
                      </a:r>
                    </a:p>
                  </a:txBody>
                  <a:tcPr marL="46877" marR="46877" marT="0" marB="0" anchor="ctr"/>
                </a:tc>
                <a:tc>
                  <a:txBody>
                    <a:bodyPr/>
                    <a:lstStyle/>
                    <a:p>
                      <a:pPr algn="ctr">
                        <a:spcAft>
                          <a:spcPts val="0"/>
                        </a:spcAft>
                      </a:pPr>
                      <a:r>
                        <a:rPr lang="en-GB" sz="650" dirty="0">
                          <a:effectLst/>
                          <a:latin typeface="+mn-lt"/>
                          <a:ea typeface="Calibri" panose="020F0502020204030204" pitchFamily="34" charset="0"/>
                        </a:rPr>
                        <a:t>14</a:t>
                      </a:r>
                      <a:r>
                        <a:rPr lang="en-GB" sz="650" baseline="30000" dirty="0">
                          <a:effectLst/>
                          <a:latin typeface="+mn-lt"/>
                          <a:ea typeface="Calibri" panose="020F0502020204030204" pitchFamily="34" charset="0"/>
                        </a:rPr>
                        <a:t>th</a:t>
                      </a:r>
                      <a:r>
                        <a:rPr lang="en-GB" sz="650" dirty="0">
                          <a:effectLst/>
                          <a:latin typeface="+mn-lt"/>
                          <a:ea typeface="Calibri" panose="020F0502020204030204" pitchFamily="34" charset="0"/>
                        </a:rPr>
                        <a:t> July</a:t>
                      </a:r>
                    </a:p>
                  </a:txBody>
                  <a:tcPr marL="46877" marR="46877" marT="0" marB="0" anchor="ctr"/>
                </a:tc>
                <a:extLst>
                  <a:ext uri="{0D108BD9-81ED-4DB2-BD59-A6C34878D82A}">
                    <a16:rowId xmlns:a16="http://schemas.microsoft.com/office/drawing/2014/main" val="1674152367"/>
                  </a:ext>
                </a:extLst>
              </a:tr>
              <a:tr h="370840">
                <a:tc>
                  <a:txBody>
                    <a:bodyPr/>
                    <a:lstStyle/>
                    <a:p>
                      <a:pPr algn="ctr"/>
                      <a:r>
                        <a:rPr lang="en-GB" sz="650" dirty="0">
                          <a:solidFill>
                            <a:schemeClr val="bg1"/>
                          </a:solidFill>
                          <a:latin typeface="+mn-lt"/>
                        </a:rPr>
                        <a:t>INC0244055</a:t>
                      </a:r>
                    </a:p>
                  </a:txBody>
                  <a:tcPr anchor="ctr">
                    <a:solidFill>
                      <a:srgbClr val="0070C0"/>
                    </a:solidFill>
                  </a:tcPr>
                </a:tc>
                <a:tc>
                  <a:txBody>
                    <a:bodyPr/>
                    <a:lstStyle/>
                    <a:p>
                      <a:pPr marL="0" algn="ctr" defTabSz="914400" rtl="0" eaLnBrk="1" fontAlgn="ctr" latinLnBrk="0" hangingPunct="1"/>
                      <a:r>
                        <a:rPr lang="en-US" sz="650" kern="1200" dirty="0">
                          <a:solidFill>
                            <a:schemeClr val="dk1"/>
                          </a:solidFill>
                          <a:latin typeface="+mn-lt"/>
                          <a:ea typeface="+mn-ea"/>
                          <a:cs typeface="+mn-cs"/>
                        </a:rPr>
                        <a:t>AMT File flow stopped; all outbound files remained within AMT.</a:t>
                      </a:r>
                    </a:p>
                  </a:txBody>
                  <a:tcPr marL="0" marR="0" marT="0" marB="0" anchor="ctr"/>
                </a:tc>
                <a:tc>
                  <a:txBody>
                    <a:bodyPr/>
                    <a:lstStyle/>
                    <a:p>
                      <a:pPr marL="0" algn="ctr" defTabSz="914400" rtl="0" eaLnBrk="1" fontAlgn="ctr" latinLnBrk="0" hangingPunct="1"/>
                      <a:r>
                        <a:rPr lang="en-US" sz="650" kern="1200">
                          <a:solidFill>
                            <a:schemeClr val="dk1"/>
                          </a:solidFill>
                          <a:latin typeface="+mn-lt"/>
                          <a:ea typeface="+mn-ea"/>
                          <a:cs typeface="+mn-cs"/>
                        </a:rPr>
                        <a:t>The Incident occurred due to a missing routing table within AMT. Root cause of issue was the missed application of database patch releases during CSSC AMT deployment.</a:t>
                      </a:r>
                    </a:p>
                    <a:p>
                      <a:pPr marL="0" algn="ctr" defTabSz="914400" rtl="0" eaLnBrk="1" fontAlgn="ctr" latinLnBrk="0" hangingPunct="1"/>
                      <a:r>
                        <a:rPr lang="en-US" sz="650" kern="1200">
                          <a:solidFill>
                            <a:schemeClr val="dk1"/>
                          </a:solidFill>
                          <a:latin typeface="+mn-lt"/>
                          <a:ea typeface="+mn-ea"/>
                          <a:cs typeface="+mn-cs"/>
                        </a:rPr>
                        <a:t>An assumption was made that the latest version of the software from AMT would include all prior updates; this was not the case. </a:t>
                      </a:r>
                    </a:p>
                  </a:txBody>
                  <a:tcPr marL="0" marR="0" marT="0" marB="0" anchor="ctr"/>
                </a:tc>
                <a:tc>
                  <a:txBody>
                    <a:bodyPr/>
                    <a:lstStyle/>
                    <a:p>
                      <a:pPr marL="0" algn="ctr" defTabSz="914400" rtl="0" eaLnBrk="1" fontAlgn="ctr" latinLnBrk="0" hangingPunct="1"/>
                      <a:r>
                        <a:rPr lang="en-US" sz="650" kern="1200">
                          <a:solidFill>
                            <a:schemeClr val="dk1"/>
                          </a:solidFill>
                          <a:latin typeface="+mn-lt"/>
                          <a:ea typeface="+mn-ea"/>
                          <a:cs typeface="+mn-cs"/>
                        </a:rPr>
                        <a:t>The delay in processing &amp; sending of outbound files may have impacted customers downstream processes, no KPI’s or KPM’s were breached.</a:t>
                      </a:r>
                    </a:p>
                  </a:txBody>
                  <a:tcPr marL="0" marR="0" marT="0" marB="0" anchor="ctr"/>
                </a:tc>
                <a:tc>
                  <a:txBody>
                    <a:bodyPr/>
                    <a:lstStyle/>
                    <a:p>
                      <a:pPr marL="0" algn="ctr" defTabSz="914400" rtl="0" eaLnBrk="1" fontAlgn="ctr" latinLnBrk="0" hangingPunct="1"/>
                      <a:r>
                        <a:rPr lang="en-US" sz="650" kern="1200" dirty="0">
                          <a:solidFill>
                            <a:schemeClr val="dk1"/>
                          </a:solidFill>
                          <a:latin typeface="+mn-lt"/>
                          <a:ea typeface="+mn-ea"/>
                          <a:cs typeface="+mn-cs"/>
                        </a:rPr>
                        <a:t>Wipro Application Support team applied RL90 and RL98 database patches which re-instated the missing routing table. The overall duration of the incident was 10 hours and 27 minutes.</a:t>
                      </a:r>
                    </a:p>
                  </a:txBody>
                  <a:tcPr marL="0" marR="0" marT="0" marB="0" anchor="ctr"/>
                </a:tc>
                <a:tc>
                  <a:txBody>
                    <a:bodyPr/>
                    <a:lstStyle/>
                    <a:p>
                      <a:pPr algn="ctr">
                        <a:spcAft>
                          <a:spcPts val="0"/>
                        </a:spcAft>
                      </a:pPr>
                      <a:r>
                        <a:rPr lang="en-GB" sz="650" dirty="0">
                          <a:effectLst/>
                          <a:latin typeface="+mn-lt"/>
                          <a:ea typeface="Calibri" panose="020F0502020204030204" pitchFamily="34" charset="0"/>
                        </a:rPr>
                        <a:t>18</a:t>
                      </a:r>
                      <a:r>
                        <a:rPr lang="en-GB" sz="650" baseline="30000" dirty="0">
                          <a:effectLst/>
                          <a:latin typeface="+mn-lt"/>
                          <a:ea typeface="Calibri" panose="020F0502020204030204" pitchFamily="34" charset="0"/>
                        </a:rPr>
                        <a:t>th</a:t>
                      </a:r>
                      <a:r>
                        <a:rPr lang="en-GB" sz="650" dirty="0">
                          <a:effectLst/>
                          <a:latin typeface="+mn-lt"/>
                          <a:ea typeface="Calibri" panose="020F0502020204030204" pitchFamily="34" charset="0"/>
                        </a:rPr>
                        <a:t> July</a:t>
                      </a:r>
                    </a:p>
                  </a:txBody>
                  <a:tcPr marL="46877" marR="46877" marT="0" marB="0" anchor="ctr"/>
                </a:tc>
                <a:tc>
                  <a:txBody>
                    <a:bodyPr/>
                    <a:lstStyle/>
                    <a:p>
                      <a:pPr algn="ctr">
                        <a:spcAft>
                          <a:spcPts val="0"/>
                        </a:spcAft>
                      </a:pPr>
                      <a:r>
                        <a:rPr lang="en-GB" sz="650" dirty="0">
                          <a:effectLst/>
                          <a:latin typeface="+mn-lt"/>
                          <a:ea typeface="Calibri" panose="020F0502020204030204" pitchFamily="34" charset="0"/>
                        </a:rPr>
                        <a:t>18</a:t>
                      </a:r>
                      <a:r>
                        <a:rPr lang="en-GB" sz="650" baseline="30000" dirty="0">
                          <a:effectLst/>
                          <a:latin typeface="+mn-lt"/>
                          <a:ea typeface="Calibri" panose="020F0502020204030204" pitchFamily="34" charset="0"/>
                        </a:rPr>
                        <a:t>th</a:t>
                      </a:r>
                      <a:r>
                        <a:rPr lang="en-GB" sz="650" dirty="0">
                          <a:effectLst/>
                          <a:latin typeface="+mn-lt"/>
                          <a:ea typeface="Calibri" panose="020F0502020204030204" pitchFamily="34" charset="0"/>
                        </a:rPr>
                        <a:t> July</a:t>
                      </a:r>
                    </a:p>
                  </a:txBody>
                  <a:tcPr marL="46877" marR="46877" marT="0" marB="0" anchor="ctr"/>
                </a:tc>
                <a:extLst>
                  <a:ext uri="{0D108BD9-81ED-4DB2-BD59-A6C34878D82A}">
                    <a16:rowId xmlns:a16="http://schemas.microsoft.com/office/drawing/2014/main" val="1250622026"/>
                  </a:ext>
                </a:extLst>
              </a:tr>
            </a:tbl>
          </a:graphicData>
        </a:graphic>
      </p:graphicFrame>
    </p:spTree>
    <p:extLst>
      <p:ext uri="{BB962C8B-B14F-4D97-AF65-F5344CB8AC3E}">
        <p14:creationId xmlns:p14="http://schemas.microsoft.com/office/powerpoint/2010/main" val="189287350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75D87-9DA6-4683-A5BA-130C8FFFF1BB}"/>
              </a:ext>
            </a:extLst>
          </p:cNvPr>
          <p:cNvSpPr>
            <a:spLocks noGrp="1"/>
          </p:cNvSpPr>
          <p:nvPr>
            <p:ph type="title"/>
          </p:nvPr>
        </p:nvSpPr>
        <p:spPr>
          <a:xfrm>
            <a:off x="457200" y="0"/>
            <a:ext cx="8229600" cy="635000"/>
          </a:xfrm>
        </p:spPr>
        <p:txBody>
          <a:bodyPr/>
          <a:lstStyle/>
          <a:p>
            <a:r>
              <a:rPr lang="en-GB"/>
              <a:t>What is happening Overall</a:t>
            </a:r>
          </a:p>
        </p:txBody>
      </p:sp>
      <p:sp>
        <p:nvSpPr>
          <p:cNvPr id="3" name="TextBox 2">
            <a:extLst>
              <a:ext uri="{FF2B5EF4-FFF2-40B4-BE49-F238E27FC236}">
                <a16:creationId xmlns:a16="http://schemas.microsoft.com/office/drawing/2014/main" id="{35A0BAC9-8E38-462A-A44F-CE455DBC13E7}"/>
              </a:ext>
            </a:extLst>
          </p:cNvPr>
          <p:cNvSpPr txBox="1"/>
          <p:nvPr/>
        </p:nvSpPr>
        <p:spPr>
          <a:xfrm>
            <a:off x="7046741" y="2571591"/>
            <a:ext cx="1844168" cy="584775"/>
          </a:xfrm>
          <a:prstGeom prst="rect">
            <a:avLst/>
          </a:prstGeom>
          <a:solidFill>
            <a:schemeClr val="accent5"/>
          </a:solidFill>
        </p:spPr>
        <p:txBody>
          <a:bodyPr wrap="square" rtlCol="0" anchor="t">
            <a:spAutoFit/>
          </a:bodyPr>
          <a:lstStyle/>
          <a:p>
            <a:r>
              <a:rPr lang="en-GB" sz="800">
                <a:solidFill>
                  <a:schemeClr val="bg1"/>
                </a:solidFill>
              </a:rPr>
              <a:t>A fault that has developed that only impacts Correla colleagues or an incident on core services that has had no customer impact</a:t>
            </a:r>
          </a:p>
        </p:txBody>
      </p:sp>
      <p:sp>
        <p:nvSpPr>
          <p:cNvPr id="7" name="AutoShape 3" descr="data:image/png;base64,iVBORw0KGgoAAAANSUhEUgAAA48AAAG6CAYAAACoQXM4AAAgAElEQVR4XuzdDZwVdd3//w+g7rLIjWxys6uiqJCFGxVrKoUp3mDFJRoZ3lFBhMi/uC7QLi4SKzF+pEJRfyQugvrhHZU3dFGXCJJ2A5qLhatGgKKorEAtcbuwIPB7fGad4+ww58yZnZk935nzOo8HD9ez35n5fp/f75kz7/3OTRvhhQACCCCAAAIIIIAAAggggICPQBv9/Ztvvnl0//79YCGAAAIIIIAAAggggAACCCDgJfC0FR7Xr19/tE+fPhAhgAACCCCAAAIIIIAAAgggcIzAhg0bhPDIwEAAAQQQQAABBBBAAAEEEMgpQHhkgCCAAAIIIIAAAggggAACCPgKEB59iSiAAAIIIIAAAggggAACCCBAeGQMIIAAAggggAACCCCAAAII+AoQHn2JKIAAAggggAACCCCAAAIIIEB4ZAwggAACCCCAAAIIIIAAAgj4ChAefYkogAACCCCAAAIIIIAAAgggQHhkDCCAAAIIIIAAAggggAACCPgKEB59iSiAAAIIIIAAAggggAACCCBAeGQMIIAAAggggAACCCCAAAII+AoQHn2JKIAAAggggAACCCCAAAIIIEB4ZAwggAACCCCAAAIIIIAAAgj4ChAefYkogAACCCCAAAIIIIAAAgggQHhkDCCAQFEILFu2TB5//HGZMmWK9OrVK3Ftrq2tlRkzZsjkyZOlqqoqa/21nU899ZRMnTpVOnfunLh2FrrCmzdvlunTp8v48eMtZ/v/r776ahkyZEjBqueuV8EqwoYRQAABBIpagPBY1N1P4xEovEBjY6PMnj1b1q5dKxUVFTlDjwajRYsWSceOHQOHwNYIj3ZbysvLZfTo0ZHiJjk8LliwQFauXJnxaEn/RYqZY2WFCo/Oz4FdPefnIQnh0a7jeeedd8z4z3f8tlY/h93Orl27ZNq0aVJXV9dsVSaP7bBtZnkEEEBABQiPjAMEECiogH3QvG3bNtm7d29mxsddKftgraysTLSsiTOIcYbHfDsp7plHDQFz5szJy9/us27dusmECROkpKTEaoaGjIULF8rEiRONmx3NJ6TlUybf/rI9dLbTHbrUWvtT7bZu3dpsRjTI+oOUDds2/UPB888/32x82J8LrYdzHASpV9iyQcZtPtuyx/all17abEba/gPX4MGDA/8BKax9PvWmDAIIIBBWgPAYVpDlEUAglIB9YKmhsKGhwVqX1wGmffB35ZVXyhNPPJFXeAlVsRYsTHhsjqZBYt26dYk6hTafA/h8yuQ7fPINVlFuM1fdwm7Ha/bRhFnH1gqPamu3d+TIkYFOdQ5rn++YoxwCCCAQRoDwGEaPZRFAILSAM3BVVlZ6XpfoLFNdXe058+U+NdJ94Jbt4NG9XP/+/ZuFV3uGQddXU1NjnX7pLmMjeIVHPSD80Y9+JN/4xjesaxHt0ze9Zibcp8L5nbboPtVR16mGXtc8utvpvnZSZ0zU6Mtf/rLcfffdmdPx7HJep1Vqu7PNsAS5VtDdbvepf9kCltfBtv3enj17rG5xjwN7ZsjuM3f93et0zzC5HXU9Oh50PTNnzjzmmtRsM1T29vMNVs562eMwm7/bwH06eLYx3aVLF3nmmWeafaazjfVcH3zn7GOPHj2s09KdfxRyj6Vsp3r6fabtMTts2DDLXvvcPa7zGbduL62r37XFufo123jNNfayjSv7D2nuOrakX0LvrFkBAgggwGmrjAEEECi0gDNwDR8+3LqOyH0qmPPAWevrPG3SXl5vZmLfSMY+SHMeALrDo73c9u3bMzNjXu85g43fTEK28KinJDoPbL2Clb2dc845J3O6m9ZZg4JeP+kONV4HqPYBqDMseLXJa2bENnMu63WdaL4zOPleY+o+hTVXvzgDiP7sF/R0XfPnz5ehQ4daN0lSHw3X9o1vvBz81um1XX3Pq//0fT+vfGdnneHBHtde48h5qqueJux16nCuMR3F7JezXjqenDd68qqP+/Oa72faa8xm259l6wevMZDPzKHfHwXc478lY8/9BwZ7/+P1GSn0fpztI4BA8Qgw81g8fU1LETBSwB24vA6m9b36+nprRnD9+vW+19x5Hdi5Dx6zHUxmCw/u6/a8MHOFR/fdOp1t0oN8v2sV3fXKNZPqPFU0Vznb1N6++260+ThmG1T5hkev5bMFfb/w6JzlzeeOurn6y77bqpdBtoDl1Yfufna3N2h49BtHXp7uemW7FjVbMG7JjsNul35unP3mZZTP6d5e/eD1R6Ig4THXdv36LWh4dNcrn7Gny2SrYxQhvyX9yjIIIIAA4ZExgAACBRVwHxy5T+NzH6T5zeRoY7LN4jlnLLMdtLuX9TtIdOLle0Coyzi3X1paesypfe5OcR8sZgub7vfDlMvHMa7w6Jytyve0Vbu+Osubzw2VvNbb0plHZ/CyA14+YydoeLRDre2ez/LuIJ+rXlGFEq+ZUnvcO/9o4WyH1/v2773Got8fXJxj02u/kevUar8/fvj1rd/y+Yw9577MfTaG3/YLulNn4wggkGoBwmOqu5fGIWC+gDtwuQ+qnn766WbX8HkdBOZzXZN7uWwzC+76BDlICxsecz3iw31Qny00uA+ova6lskeF+xRV97WSrRUeva450zq6r7fU99x3bXU+k9F5sG0/QsF9qnG+15a1ZObRPXbzmSXPJ/w5g2k+4dH+A4zz0++8rjBoePT6fOVzN1H3Zyzb59Sup/M6vnw+01GFR7ep1sfvj1R++4Vss9DOR9bodpxtzucaXvce3e9UevO/AaghAggkTYDwmLQeo74IpEzAK3DZf7WfNGmSLFmyRJyhyn1Ql+uaLvf1g8w8ds46erwOdsOEx3yuG7MP0nWW0XkQ7J59znfm0d04OyhqCO3bt681u+t1jaszlIaZedT1OGecNIznmk2zy+uzS/1u0JJtRtAdPr1O5SzEzKO2zesPNH6ngzr/AOA8VTxJM4/u8aptasnYc1q4Zx5T9jVAcxBAIEEChMcEdRZVRSCNArlm67p37y6vvvpqswNrr2sXnac4Og+4coXHoNc85nPw1tKZx86dOzc7jVX/3/3K55rHbDfHyee5jFGHx2yBzyvguR/n4XUHUq/Q4XenUufskI4FnaV0XjOYz6mDQa551LbZ/XTRRRfJX/7yl2Nu/uRuf7Yb7fj1v/37fE5/Nik85jNb6NWvcYTHuK55dNff6/TYfMae9nE+14Om8XuBNiGAgLkChEdz+4aaIVAUAtkOjuxZI/ct6d2hz31g5jzdzXlqXZAZS68Zj7jDo90O54PinXfOdD8k3mvGNdfdVnUwOU/51IP4LVu2ZO7smm94zHWdWLbAc+aZZx5zuqn9+BINjs4b9WS7Vs59QO48NdOetXO3ybmM3kBH7+Tr/IOC1xjLZ+bRL/DZ6832CAq3k11P96mg+r7OSk6dOlV27txphV+/01bdM5H2uvM9bdWvbUF2Sl6BP9v6nXcjzfcznU8Qteubbdxmm6n1mw3OdtqqvT5nX3q12WvsZbPJFqZnzZolo0aNsu4kzAsBBBBoLQHCY2tJsx0EEPAUyBYes5326DVj6L7G69prrxXdueU63dX5V/21a9dm6uY+gPe7tsnZqDAzj7oe97V/fs95tOvmvL5Pl7EDh3MG032tn7ud+YZHrad9gKw/+1375nXtmjtUOeumv7v++uvloYce8gxK9jVj+kcF+5mUesqr/ZgWdzudp4O6fbXu+nKeWppPeNRlnGPO6w8cOhvuZ+McO+6+1N/59b+WcYdFt7euQx9Vop72TYT8xnSutgXZjfldV+z83Hk9l1UN7ZfXZzpIeMw1bt37j3xCv1d/ufvMaZXP2Ms1rtzL51PHIH1FWQQQQCBfAcJjvlKUQwCBRAv43QAj0Y2j8kYJ+J1Oa1RlqQwCCCCAAAIBBAiPAbAoigACyRUIOkuR3JZS80IL5HsH1ULXk+0jgAACCCAQVIDwGFSM8gggkCgBr2vjEtUAKpsogSDXhCaqYVQWAQQQQAABEeuyoDYqsX79+qN9+vQBBQEEEEAAAQQQQAABBBBAAIFjBAiPDAoEEEAAAQQQQAABBBBAAAFfAcKjLxEFEEAAAQQQQAABBBBAAAEECI+MAQQQQAABBBBAAAEEEEAAAV8BwqMvEQUQQAABBBBAAAEEEEAAAQQIj4wBBBBAAAEEEEAAAQQQQAABXwHCoy8RBRBAAAEEEEAAAQQQQAABBAiPjAEEEEAAAQQQQAABBBBAAAFfAcKjLxEFEEAAAQQQQAABBBBAAAEECI+MAQQQQAABBBBAAAEEEEAAAV8BwqMvEQUQQAABBBBAAAEEEEAAAQQIj4wBBBBAAAEEEEAAAQQQQAABXwHCoy8RBRBAAAEEEEAAAQQQQAABBAiPjAEEEEAAAQQQQAABBBBAAAFfAcKjLxEFEEAAAQQQQAABBBBAAAEECI+MAQQQQAABBBBAAAEEEEAAAV8BwqMvEQUQQAABBBBAAAEEEEAAAQQIj4wBBBBAAAEEEEAAAQQQQAABX4FUhsfNmzfL9OnTZc+ePdK/f3+ZMGGClJSU+GJQAAEEEEAAAQQQQAABBBBAwFsgdeFx165dMmvWLBk1apT06tVLFixYIJWVlTJkyBDGAAIIIIAAAggggAACCCCAQAsFUhceddZx6dKlMmbMGGu2sba2VpYtW8bsYwsHCIshgAACCCCAAAIIIIAAAiqQuvDonnl0h0m6HQEEEEAAAQQQQAABBBBAILhA6sKjEuhM46JFizIaXPcYfGCwBAIIIIAAAggggAACCCDgFEhleHQ2UE9brampkdGjR9PzCCCAAAIIIIAAAggggAACLRRIdXjUU1inTZsmI0eOlKqqqryJ6uvrRf/xQgABBNIkUFZWJg0NDWlqEm1BAAEEpLy83PrHCwEE4hdIXXhsbGyU2bNny9q1ay29yZMnBwqO8ZOzBQQQQAABBBBAAAEEEEAgeQKpC4/J6wJqjAACCCCAAAIIIIAAAgiYL0B4NL+PqCECCCCAAAIIIIAAAgggUHABwmPBu4AKIIAAAggggAACCCCAAALmCxAeze8jaogAAggggAACCCCAAAIIFFyA8FjwLqACCCCAAAIIIIAAAggggID5AoRH8/uIGiKAAAIIIIAAAggggAACBRcgPBa8C6gAAggggAACCCCAAAIIIGC+AOHR/D6ihggggAACCCCAAAIIIIBAwQUIjwXvAiqAAAIIIIAAAggggAACCJgvQHg0v4+oIQIIIIAAAggggAACCCBQcAHCY8G7gAoggAACCCCAAAIIIIAAAuYLEB7N7yNqiAACCCCAAAIIIIAAAggUXIDwWPAuoAIIIIAAAggggAACCCCAgPkChEfz+4gaIoAAAggggAACCCCAAAIFFyA8FrwLqAACCCCAAAIIIIAAAgggYL4A4dH8PqKGCCCAAAIIIIAAAggggEDBBQiPBe8CKoAAAggggAACCCCAAAIImC9AeDS/j6ghAggggAACCCCAAAIIIFBwAcJjwbuACiCAAAIIIIAAAggggAAC5gsQHs3vI2qIAAIIIIAAAggggAACCBRcgPBY8C6gAggggAACCCCAAAIIIICA+QKER/P7iBoigAACCCCAAAIIIIAAAgUXIDwWvAuoAAIIIIAAAggggAACCCBgvgDh0fw+ooYIIIAAAggggAACCCCAQMEFCI8F7wIqgAACCCCAAAIIIIAAAgiYL0B4NL+PqCECCCCAAAIIIIAAAgggUHABwmPBu4AKIIAAAggggAACCCCAAALmCxAeze8jaogAAggggAACCCCAAAIIFFyA8FjwLqACCCCAAAIIIIAAAggggID5AoRH8/uIGiKAAAIIIIAAAggggAACBRcgPBa8C6gAAggggAACCCCAAAIIIGC+QCrDY21trcyYMcPS79ixo0yZMkV69eplfm9QQwQQQAABBBBAAAEEEEDAUIHUhcfGxkaZP3++DB061AqMGiRrampk9OjRhnYB1UIAAQQQQAABBBBAAAEEzBcoivBYV1cnQ4YMMb83qCECCCCAAAIIIIAAAgggYKhA6sKjOm/evFmmT58ue/bskcGDBzPraOjgo1oIIIAAAggggAACCCCQHIFUhkc9VXXRokXWqavz5s2TyZMnS1VVVXJ6hZoigAACCCCAAAIIIIAAAoYJpC486qzjwoULZeLEidK5c2drFnLp0qUyZswYKSkpyYu/vr5e9B8vBAop0HfuOzk3v35cz0JWj20nUKCsrEwaGhoSWHOqjAACCGQXKC8vF/3HCwEE4hdIfXjUWchly5bJhAkT8g6P8bOzBQT8Bdr8x+9zFjr6g4v8V0IJBBBAAAEEEEAAAQQiEkhdeFQXDYt62qq+eFRHRCOF1bS6AOGx1cnZIAIIIIAAAggggEAOgVSGR3ocgTQIEB7T0Iu0AQEEEEAAAQQQSI8A4TE9fUlLUiZAeExZh9IcBBBAAAEEEEAg4QKEx4R3INVPrwDhMb19S8sQQAABBBBAAIEkChAek9hr1LkoBAiPRdHNNBIBBBBAAAEEEEiMAOExMV1FRYtNgPBYbD1OexFAAAEEEEAAAbMFCI9m9w+1K2IBwmMRdz5NRwABBBBAAAEEDBQgPBrYKVQJARUgPDIOEEAAAQQQQAABBEwSIDya1BvUBQGHAOGR4YAAAggggAACCCBgkgDh0aTeoC4IEB4ZAwgggAACCCCAAAKGChAeDe0YqoUAM4+MAQQQQAABBBBAAAGTBAiPJvUGdUGAmUfGAAIIIIAAAggggIChAoRHQzuGaiHAzCNjAAEEEEAAAQQQQMAkAcKjSb1BXRBg5pExgAACCCCAAAIIIGCoAOHR0I6hWggw88gYQAABBBBAAAEEEDBJgPBoUm9QFwSYeWQMIIAAAggggAACCBgqQHg0tGOoFgLMPDIGEEAAAQQQQAABBEwSIDya1BvUBQFmHhkDCCCAAAIIIIAAAoYKEB4N7RiqhQAzj4wBBBBAAAEEEEAAAZMECI8m9QZ1QYCZR8YAAggggAACCCCAgKEChEdDO4ZqIcDMI2MAAQQQQAABBBBAwCQBwqNJvUFdEGDmkTGAAAIIIIAAAgggYKgA4dHQjqFaCDDzyBhAAAEEEEAAAQQQMEmA8GhSb1AXBJh5ZAwggAACCCCAAAIIGCpAeDS0Y6gWAsw8MgYQQAABBBBAAAEETBIgPJrUG9QFAWYeGQMIIIAAAggggAAChgoQHg3tGKqFADOPjAEEEEAAAQQQQAABkwQIjyb1BnVBgJlHxgACCCCAAAIIIICAoQKER0M7hmohwMwjYwABBBBAAAEEEEDAJAHCo0m9QV0QYOaRMYAAAggggAACCCBgqADh0dCOoVoIMPPIGEAAAQQQQAABBBAwSSB14XHz5s0yffp02bNnT8a5f//+MmHCBCkpKTHJnrogkFOA8MgAQQABBBBAAAEEEDBJIHXh0Y27bNky660hQ4aY5E5dEPAVIDz6ElEAAQQQQAABBBBAoBUFUh0eGxsbZf78+TJ06FDp1atXK7KyKQTCCxAewxuyBgQQQAABBBBAAIHoBFIdHmtra6WmpkZGjx4dnRhrQqCVBAiPrQTNZhBAAAEEEEAAAQTyEkh1eFywYIFUV1dLVVVVXhgUQsAkAcKjSb1BXRBAAAEEEEAAAQRSGx71xjlLly6VMWPGcKMcxnkiBQiPiew2Ko0AAggggAACCKRWILXhUWcdKysrW3SjnPr6etF/vBAopEDfue/k3Pz6cT0LWT22nUCBsrIyaWhoSGDNqTICCCCQXaC8vFz0Hy8EEIhfIJXhcdeuXTJr1iwZNWoUN8qJfwyxhZgEmHmMCZbVIoAAAggggAACCLRIIJXhsUUSLISAYQKER8M6hOoggAACCCCAAAJFLkB4LPIBQPPNFSA8mts31AwBBBBAAAEEEChGAcJjMfY6bU6EAOExEd1EJRFAAAEEEEAAgaIRIDwWTVfT0KQJEB6T1mPUFwEEEEAAAQQQSLcA4THd/UvrEixAeExw51F1BBBAAAEEEEAghQKExxR2Kk1KhwDhMR39SCsQQAABBBBAAIG0CBAe09KTtCN1AoTH1HUpDUIAAQQQQAABBBItQHhMdPdR+TQLEB7T3Lu0DQEEEEAAAQQQSJ4A4TF5fUaNi0SA8FgkHU0zEUAAAQQQQACBhAgQHhPSUVSz+AQIj8XX57QYAQQQQAABBBAwWYDwaHLvULeiFiA8FnX303gEEEAAAQQQQMA4AcKjcV1ChRBoEiA8MhIQQAABBBBAAAEETBIgPJrUG9QFAYcA4ZHhgAACCCCAAAIIIGCSAOHRpN6gLggQHhkDCCCAAAIIIIAAAoYKEB4N7RiqhQAzj4wBBBBAAAEEEEAAAZMECI8m9QZ1QYCZR8YAAggggAACCCCAgKEChEdDO4ZqIcDMI2MAAQQQQAABBBBAwCQBwqNJvUFdEGDmkTGAAAIIIIAAAgggYKgA4dHQjqFaCDDzyBhAAAEEEEAAAQQQMEmA8GhSb1AXBJh5ZAwggAACCCCAAAIIGCpAeDS0Y6gWAsw8MgYQQAABBBBAAAEETBIgPJrUG9QFAWYeGQMIIIAAAggggAAChgoQHg3tGKqFADOPjAEEEEAAAQQQQAABkwQIjyb1BnVBgJlHxgACCCCAAAIIIICAoQKER0M7hmohwMwjYwABBBBAAAEEEEDAJAHCo0m9QV0QYOaRMYAAAggggAACCCBgqADh0dCOoVoIMPPIGEAAAQQQQAABBBAwSYDwaFJvUBcEmHlkDCCAAAIIIIAAAggYKkB4NLRjqBYCzDwyBhBAAAEEEEAAAQRMEiA8mtQb1AUBZh4ZAwgggAACCCCAAAKGChAeDe0YqoUAM4+MAQQQQAABBBBAAAGTBFIbHhcsWCArV660rEeOHClDhgwxyZ26IOArQHj0JaIAAggggAACCCCAQCsKpDI8Llu2TLZs2SKjR49uRUo2hUC0AoTHaD1ZGwIIIIAAAggggEA4gdSFx8bGRpk/f74MHTpUevXqFU6HpREooADhsYD4bBoBBBBAAAEEEEDgGIHUhcddu3bJtGnTpK6uLtPYyZMnS1VVFd2PQKIECI+J6i4qiwACCCCAAAIIpF4gleFx3rx5MnbsWOncubPU1taKnsY6YcIEKSkpSX2H0sD0CBAe09OXtAQBBBBAAAEEEEiDQOrDo85EOsNkPp1WX18v+o8XAoUU6Dv3nZybXz+uZyGrx7YTKFBWViYNDQ0JrDlVRgABBLILlJeXi/7jhQAC8QukLjzqNY+zZ8+27q6qp6py85z4BxFbiEeAmcd4XFkrAggggAACCCCAQMsEUhcelWHz5s0yffp02bNnj1RUVMjUqVOtU1h5IZAkAcJjknqLuiKAAAIIIIAAAukXSGV4TH+30cJiECA8FkMv00YEEEAAAQQQQCA5AoTH5PQVNS0yAcJjkXU4zUUAAQQQQAABBAwXIDwa3kFUr3gFCI/F2/e0HAEEEEAAAQQQMFGA8Ghir1AnBESE8MgwQAABBBBAAAEEEDBJgPBoUm9QFwQcAoRHhgMCCCCAAAIIIICASQKER5N6g7ogQHhkDCCAAAIIIIAAAggYKkB4NLRjqBYCzDwyBhBAAAEEEEAAAQRMEiA8mtQb1AUBZh4ZAwgggAACCCCAAAKGChAeDe0YqoUAM4+MAQQQQAABBBBAAAGTBAiPJvUGdUGAmUfGAAIIIIAAAggggIChAoRHQzuGaiHAzCNjAAEEEEAAAQQQQMAkAcKjSb1BXRBg5pExgAACCCCAAAIIIGCoAOHR0I6hWggw88gYQAABBBBAAAEEEDBJgPBoUm9QFwSYeWQMIIAAAggggAACCBgqQHg0tGOoFgLMPDIGEEAAAQQQQAABBEwSIDya1BvUBQFmHhkDCCCAAAIIIIAAAoYKEB4N7RiqhQAzj4wBBBBAAAEEEEAAAZMECI8m9QZ1QYCZR8YAAggggAACCCCAgKEChEdDO4ZqIcDMI2MAAQQQQAABBBBAwCQBwqNJvUFdEGDmkTGAAAIIIIAAAgggYKgA4dHQjqFaCDDzyBhAAAEEEEAAAQQQMEmA8GhSb1AXBJh5ZAwggAACCCCAAAIIGCpAeDS0Y6gWAsw8MgYQQAABBBBAAAEETBIgPJrUG9QFAWYeGQMIIIAAAggggAAChgoQHg3tGKqFADOPjAEEEEAAAQQQQAABkwQIjyb1BnVBgJlHxgACCCCAAAIIIICAoQKER0M7hmohwMwjYwABBBBAAAEEEEDAJAHCo0m9QV0QYOaRMYAAAggggAACCCBgqADh0dCOoVoIMPPIGEAAAQQQQAABBBAwSYDwaFJvUBcEmHlkDCCAAAIIIIAAAggYKpDK8LhgwQJZuXKlRd6xY0eZMmWK9OrVy9AuoFoIeAsw88jIQAABBBBAAAEEEDBJILXhsbq6Wqqqqkyypi4IBBIgPAbiojACCCCAAAIIIIBAzALGhsfGxkZ54IEHZPjw4VJaWiqzZ8+WtWvXysiRI2XIkCE5WXTmkfAY88hh9bELEB5jJ2YDCCCAAAIIIIAAAgEEjA2Pu3btkkceeURuvPFGWb9+vdTU1FhBct68eTJ27Fjp3Llz1mY6T1vt37+/TJgwQUpKSgKwUBSBwgsQHgvfB9QAAQQQQAABBBBA4H0Bo8OjHRR/+9vfysCBA6VHjx6Z2chc4dHZwRok9TV69Gj6HYFECRAeE9VdVBYBBBBAAAEEEEi9gLHhUeWXLVsmixYtksGDB1vhb/PmzbJ06VIZM2ZM3jOJtbW11qwl4TH1Yzl1DSQ8pq5LaRACCCCAAAIIIJBoAaPDYxSyOvNYWVnpe52kc1v19fWi/9yvvnPfyVml9eN6RlFl1oGAJcB4YyBELVBWViYNDQ1Rr5b1IYAAAgUVKC8vF/3HCwEE4hdIXXjU2cnp06fLnj17LD171jIKSmaColBkHfkKMN7ylaIcAhY4LNsAACAASURBVAgggAACCCCAQGsIGBsenTfMsW92o+/lc8OcuOA4mI9LlvV6CTDeGBcIIIAAAggggAACJgkQHgP0RpQH80/WbJcVNdvl6kEVMrBf1wC1oGixCEQ53orFjHYigAACCCCAAAIIxCdgZHh0PmrD3fQoT0MNyhrlwfykOS9J7abdUtW7k8wcf27QqlC+CASiHG9FwEUTEUAAAQQQQAABBGIWMDI8apu9TluN2cJ39VEezK96eYc89vstMvKK0+QjZ2V/ZqVvpSiQWoEox1tqkWgYAggggAACCCCAQKsJGBseVUAfszFjxoxmGBUVFTJ16lTJ9zmPUUpyMB+lJuvyE2C8+QnxewQQQAABBBBAAIHWFDA2POrM46xZs2TUqFHSq1ev1jTJuq24Dua37miUFWu2S++KDlz/aERPm1GJuMabGa2jFggggAACCCCAAAJJEzA6PD7yyCNy4403in231ULjxnUwv+jJN+X+5W9Jh9J2suR75xe6mWzfEIG4xpshzaMaCCCAAAIIIIAAAgkTMDY8quOyZcssziFDhhjBGtfBvF7/eM/DG+Ty6u5yy7AzjGgrlSi8QFzjrfAtowYIIIAAAggggAACSRQwNjzqaavTpk2Turq6Zq5c85jEYUadWyJAeGyJGssggAACCCCAAAIIxCVgbHiMq8Fh1ttaB/M8AzJML6Vn2dYab+kRoyUIIIAAAggggAACcQoQHgPottbBPM+ADNApKS7aWuMtxYQ0DQEEEEAAAQQQQCBCgUSER62k3nG10DfOaa2DeZ4BGeEIT/CqWmu8JZiIqiOAAAIIIIAAAgi0ooDR4XHBggWycuVK6dixo0yZMsViWbp0qYwZM6YgQZKD+VYcmWxKGG8MAgQQQAABBBBAAAGTBIwNj3rDHPtRHY8++qgMHDhQevToIQ888IAMHz5cOnfu3OqOhTiYf/HVXdZjPK4eVMEzIFu9xwu7wUKMt8K2mK0jgAACCCCAAAIImCxgbHhsbGyU+fPny9ChQ2XVqlVWeCzGmUeufzT54xNv3QiP8fqydgQQQAABBBBAAIFgAsaGR22G+3Ed9umrev1jIV6FOJi3r3+8/LzuckV1t0I0m20WSKAQ461ATWWzCCCAAAIIIIAAAgkQMDo8muZnwsG8nsb62B/r5PLq7pzGatoAibg+Joy3iJvE6hBAAAEEEEAAAQQSLEB4DNB5JhzMf3vhOln9yg7pXdFB5k3qH6D2FE2agAnjLWlm1BcBBBBAAAEEEEAgPgGjwqNe5zh79mxZu3Zt1hZXVFTI1KlTi+aGOW4IPY110ZNvWrOOI684Lb6RwZoLLkB4LHgXUAEEEEAAAQQQQAABh4BR4dHdM/qojurqaqmqqrJ+VVtbK3V1dTJkyJCCdCIH8wVhL9qNMt6KtutpOAIIIIAAAgggYKSAseHR+aiOkpISC09nJovtUR1+o+a+Ja/L8pptctt1fbgG0g8rYb8nPCasw6guAggggAACCCCQcgFjw6N9CqvOMjpnHpctWyYTJkwQO1C2Zv+YeDA/7FvPyb4Dh+XqT1XILcPOaE0OthWzgInjLeYms3oEEEAAAQQQQAABgwWMDY9qxqM6/EeOXgOpd2DVx3icWdnBfwFKJEaA8JiYrqKiCCCAAAIIIIBAUQgYHR5N64GkHMzv3X9YTmzfzjQ+6hNQICnjLWCzKI4AAggggAACCCCQUAHCY4COS8LBvH0a673j+slHzuocoHUUNU0gCePNNDPqgwACCCCAAAIIIBCfgHHhUe+oqtc1fvnLX5a7777buruq81Xsj+rINRR0xvHq25+zitw64mzrVFZeyRUgPCa376g5AggggAACCCCQRgHjwqMTWR/VUVlZmXk0h4bKLVu2yOjRowvSF0k4mNdrIPfuf1cG9ivn1NWCjJLoNpqE8RZda1kTAggggAACCCCAgOkCxoZHvVnOvHnzZOzYsdK5c9Ppl17vtSZwEg/m71m80QqTt43oQ5hszcESwbaSON4iaDarQAABBBBAAAEEEDBUwOjw+Mgjj8iNN96YeSwHz3kMNor0Lqy3zn3ZWohrIIPZmVCa8GhCL1AHBBBAAAEEEEAAAVvA2PCoFfQ6bVWvieQ5j/kP4Lsf3ij7dObxOmYe81czoyTh0Yx+oBYIIIAAAggggAACTQJGh0edaZw9e7asXbvWqmwhb5aj20/Dwbx9Guu4q3pLj64lfA4MFkjDeDOYl6ohgAACCCCAAAIIBBQwOjwGbMsxxXXmct26dTJ16tTMdZNh1pn0g/mtOxrlpu+tsQi4G2uYkdA6yyZ9vLWOEltBAAEEEEAAAQQQaC2B1IZH+5EfCum86U4Y2DQczNunsY4bxsxjmLHQGsvqeLvk7C6y6IZzpLLzCdYm/7a1QT78/Rrr56M/uKg1qsE2EEAAAQQQQAABBBCwBIwOjxoAZ8yY0ayr8jl11b4r64gRI2Tx4sWExxyDXWcj9cUprObtETQ8/vSLfeWC0ztZgVGD5Pwv9pUHX9gmdzzxBuHRvC6jRggggAACCCCAQKoFjA2PGgBnzZolo0aNkl69egXqBH0epIZMXc79uI9AK3IVTsPMo7NJztNYfzKxv5xZ2SEMD8tGLOAVHn98zdkyY+Wbcv+abYTHiL1ZHQIIIIAAAggggEBuAaPDo/tRHfl05ubNm2Xp0qUyZswYOXDgAOExBxrhMZ8RVbgy9h8rXvnPavlQjzI5ePiofH/lm9aso744bbVwfcOWEUAAAQQQQACBYhQwNjxqZ+gMor6GDBmSd9+09FRX5wbq6+tF/7lffee+k7Me68f1zLuephR8+5/vWlU55QPHWf9taDwq+w8elfKObU2pYtHWQ8ebfc3j5h0HpFfXUsti5IPr5Hcbd0oSx1vRdqYhDS8rK5OGhgZDakM1EEAAgWgEysvLRf/xQgCB+AWMDY962uq0adOkrq6umUI+1zzaC9jXPnLDnPwG0t79h+Xq25+zCnMaa35mcZbSmUeddXxn90G5dO6L1qb0/599Y7d89RfrmXmME591I4AAAggggAACCBwjYGx4jKKvCI/BFJ2nsX7nK+fIwH5dg62A0pEKuMOjPQu5bN0OwmOk0qwMAQQQQAABBBBAIB+BVIfHfACClEnbDXO82v7aln2y9V+NmeD4ZM12WVGzXW66/FT5yFmdg3BRNqSAjrebBnSXOcPPlo4l7ay18aiOkKgsjgACCCCAAAIIINBiAePCY7bTVe0WBjlttcUqWRYshvDobvqkOS9J7abdUtW7k8wcf27UpKwvh0AxjjcGBAIIIIAAAggggIC5AsaFR3OpRIrxYF5nHpc/v01GXnEaM4+tPDiLcby1MjGbQwABBBBAAAEEEAggQHgMgFXsB/N6Q517Fm+QE9sfJ7eNODuAHEVbIlDs460lZiyDAAIIIIAAAgggEJ8A4TGAbbEfzL/46i65de7Llti94/oxExlg7LSkaLGPt5aYsQwCCCCAAAIIIIBAfAKExwC2xX4wb808PrxBOrQ/Tr553fszj/r+ie2bbujCKzqBYh9v0UmyJgQQQAABBBBAAIEoBAiPARQ5mD8Wa9i3npN9Bw4zExlgHOVblPGWrxTlEEAAAQQQQAABBFpDgPAYQJmD+eZYOuN49e3PWW/eOuJsuaK6WwBNivoJMN78hPg9AggggAACCCCAQGsKEB4DaHMwfyyWXgfZ9FzIcuvUVf3/+5e/JVcPqsg8KzIAMUUdAow3hgMCCCCAAAIIIICASQKExwC9wcG8PxbPhfQ3yrcE4y1fKcohgAACCCCAAAIItIYA4TGAMgfz/lirXt4hj/1+i1x+XndOY/XnylmC8RYSkMURQAABBBBAAAEEIhUgPAbg5GA+ANZ7Re3TWC/s11WuGVQRfAVFvATjrYg7n6YjgAACCCCAAAIGChAeA3QKB/MBsN4revfDG2XFmu3S7aQSefD2AcFXUMRLMN6KuPNpOgIIIIAAAgggYKAA4TFAp3AwHwDLMfO46Mk3ZeC55ZmZx3sWb5S9+9+VcVf1lh5dS4KvtEiWYLwVSUfTTAQQQAABBBBAICEChMcAHcXBfACsLEW37miUm763xvotj/fI7cl4Cz/eWAMCCCCAAAIIIIBAdAKExwCWHMwHwMpRVE9l3aczj8OYecwlyniLZryxFgQQQAABBBBAAIFoBAiPARw5mA+AFaDot3+2zno+5G3X9eHZkA43xluAQURRBBBAAAEEEEAAgdgFCI8BiDmYD4AVoOiwbz0n+w4clpsuP1VGXnFagCXTXZTxlu7+pXUIIIAAAggggEDSBAiPAXqMg/kAWAGK6rMhX9uyV64ZVCkntm8nr23ZJ3N//boU++M9GG8BBhFFEUAAAQQQQAABBGIXIDwGIOZgPgBWiKJ6d9b7l79lrWHFzIEh1pTsRRlvye4/ao8AAggggAACCKRNgPAYoEc5mA+AFaKozjzet2RTs8d76Ezk1h0HiurxHoy3EIOIRRFAAAEEEEAAAQQiFyA8BiDlYD4AVsRFL5u0ylpjMV0XyXiLeBCxOgQQQAABBBBAAIFQAoTHAHwczAfAirjofUtel20681hEj/dgvEU8iFgdAggggAACCCCAQCgBwmMAPg7mA2DFXFTD5PKabal+vAfjLeZBxOoRQAABBBBAAAGHwK5du2TevHkyduxY6dy5MzYeAoTHAMOCg/kAWDEXtR/vcfWnKuSWYWdYW9u6o9H6b4+uJTFvvXVWz3hrHWe2ggACCCCAQNIFNm/eLAsXLpSJEydaocfUELRs2TKLesiQIQUnr62tlZqaGhk9enSmLs73FixYIOvWrZOpU6dapo2NjTJ//nwZOnSo9OrVq+D1L1QFCI8B5DmYD4AVc1F9vMeLr+6SK6q7yZmVHazgeNP31lhb/cnE/tZ7SX8x3pLeg9QfAQQQQACB1hNwBjMNPpWVlUaENKdAPuGxtYKvV3hUt+rqaqmqqhL9WUP5hRdeaDm2dnhs7e3lO1IJj/lKiQgH8wGwWrko4bGVwdkcAggggAACRSpwcW2DES1/uqqsWT00dM2aNUsuueQSeemll2TMmDFSUlJizUJOmzZN6urqpGPHjjJlyhRr5kzD04wZM6x1jBw50gpIGpamT58ue/bskYqKCmvWrbS01Jpx09fq1avlK1/5iqxfvz6zfvds3cqVK5utM1t41HCmL7v85MmTrXrZdbXrdcEFF3jW37m81l/rq+F0+/btVlsHDx5szSo626Tr1O1oOHSHR3do1fWfddZZ8rvf/U5GjRolPXr0aDbz6PTr37+/TJgwwfJ2t3fRokXWW1qfSy+9VJYuXZqxc4Zp5/quv/56+dvf/iZr167NLKtt0fLO9el7dsi0+0f7ePz48VY5dbD7Vn+vbXL3j27XduvWrZtnO5xtIjwG+PgTHgNgFaCoPuJDXzrrqD/r4z2qzuwkI684rQC1Cb9Jxlt4Q9aAAAIIIIBA1AKmhkdtpx0u7ICkwWL27NlWMLQDk5a5+eab5Ve/+pUMHz48c22fln3ggQcy79nh6sYbb7TWUV5eboUx94yYPVun29ewkmuWzj07Wl9fb4UVDaP6O/35wIEDza47fOihh2TgwIFWsNQgaIcvrau9vIY2re+cOXOscNylSxcrSGvoc55i6lxet+k8bdUdJu12aZu2bNki6mCftqptdZ4m7DXT6z6VWJdxbl/rbHtcfPHFzey1rNvZDnlqpC+7X/v27dusf3Sdjz/+uOXgrKdu26t/NDTbbvmcjkt4DLBH4WA+AFaBiy568k25f/lbVi1WzBxY4Nq0bPOMt5a5sRQCCCCAAAJxCiQhPNqzTRoMHnnkESv4aFhxBpKnnnqq2TV9zhlK209n1DRo6iyW81o/O/TorKB9g5lnn302MytmL2+HWPv/3eHRPkXUOeunZe116qynhiR7Bk5/Z8+Iarvs5fX9bOHPPgXVnnGzZwnd4dF5yqquz/5/DVQaRG+44QZZvny55aD1tYOYVyi06+Mskys8auD2u8ZS7bTt2h5ne52h1p5RtkOx0zVb/+i63Nd+5vr8EB4D7F04mA+AVeCiOvOoAfIjZ3WWawZVWLVJ2h1aGW8FHkRsHgEEEEAAAQ8BU8OjPdP1+c9/Xh599FHr5jk7d+5sdpqkezbLDox6OuU555zTrKzddK9r7+wZtPPOO886RVZnJN3hy2vwBA2PziDpvvupe3vZwqMzHGWbefS6ztK5fq33q6++ajVJw6PeSEdf9o1/3DOK+juv6zuzzTza63H2h85GOm/Qk629+YZHd9i2+8fr2s+iC4/5nIPckr0hB/MtUTNnGa87tDpPdTWnpk01YbyZ1iPUBwEEEEAAARFTw6Pz1En7Zw0gXqetOq/P00CzatUq0dDpLJsrPNqB8vXXX5cvfelLzU6J9br2z15X0PCogTHbzX9aEh6dp346Zx79bp5jhzq9FtR9Omi2OnqdtuqeYdXrOzW4O+8+6+wPZ3jMddqqu5zXzKOu1z412HltZtGHRx3MTzzxhFx55ZXW9Hw+fwXJd0fIwXy+UmaWc9+hVYPjzbOaLkS+/1sDjHvEB+PNzHFErRBAAAEEilvAxPDontGyb56j1/zpy74Jjn3DHL0m0OsmOu6by+jpr+4ZMGcQ1FNf7UdZ6PvOG7LYp5c6ZwzzCY92GNPTTHX7zhvm6DbsG+HkGx6dN+Hp2bOnnHHGGdYNa5zh0SsvuN9zXkuo63TevCbfG+Y4b3qjfXHuuedaN+XJdlMgexvONtun39rveV0b6RUena7qaPeP9jmnrb43qqO+xS0H8+n6svAKj6tf3iHdTyox4lEfjLd0jTdagwACCCCQDgETw2M6ZAvTCvd1oYWpRXK2msprHr1uPRxFl3AwH4WiWevQR3zoq0fXEtGZye/8rOkcdhNmIhlvZo0VaoMAAggggAAC6RPQ3OC+sU36Whldi1IZHp08UT4klYP56AaeiWtyzkQ+ftf5cmL7dvLiq7vksT/WyeXV3WVgv66tWm3GW6tyszEEEEAAAQQQQAABH4HUh8egF4Hm8uJgPv2fJ52JPLH9cVZw1NekOS9J7abd0ruig8yb1L9VARhvrcrNxhBAAAEEEEAAAQSKLTzqectPP/20DBs2zGp6S2Ye9YGj+s/96jv3nZyc68f1ZMAlWOCPu5suKne+3t7ST16uvVR6914jo6ubfr/o6d2y/+BRGX5hRynv2Da2FjPeYqMt2hWXlZVJQ0ND0bbfbviRO67PadD2zoeK3ggABJIkoA+v13+8EEAgfoFUzjw67/SU7e5HLaFlJqglaslZZsGaT+as7OgBfxKdmbzpe2uscreOOFuuqO4WWwMZb7HRsuIiF/j7iAE5BT64uOkzzgsBBBBAAAEEmgukMjzG1ckczMcla8Z68wmPWtO7H94o+/a/K+OG9bZutKPXRd6//C25sF9XuWZQRWSNYbxFRsmKEGgmQHhkQCCAQNoE7OcQ6qMtqqqq0tY82mOQAOExQGdwMB8AK4FF8w2P7qZpmFyxZrt0O6lEHrw994xGEBbGWxAtyiKQvwDhMX8rSiKAAAK5BJwPvXc+zxG19AoQHgP0LQfzAbASWLSl4VFnHhc9+aYMPLc8M/N488y18lrdPrl3XD/5yFmdW6TBeGsRGwsh4CtAePQlogACCCRMwPlsc636L37xC9m3b59s3LhR9BKuT3/60/LDH/5Q9MH0U6ZMEX3I/UMPPSSVlZXWf/fs2SM6azlkyBDRh8ZPnz7dek9fkydPtmYz7dlNfayFrufrX/+6/PznP7cec6EvXd75sPsoLx1LWHekurqExwDdy8F8AKwEFm1pePRq6mWTVllvj7vqDCtQPlmzXVbUbJebLj817zDJeEvgIKLKiRAgPCaim6gkAggEEHCHRw1/48ePl759+8rs2bOtNU2YMMG6qeSWLVtk9OjR1k0l9QaR+v7WrVtl4cKFMnHiRHHOIGqQXLp0qYwZM0YeeOABK2xqwLRf7pnHZcuWSUVFBafOBui7pBUlPAboMQ7mA2AlsGiU4VFnI3XmUZ8PqY/9sB/5UdW7k8wcf25eOoy3vJgohEBgAcJjYDIWQAABwwXc4dEOfCUlJVZIrK6utgKd8xF2zvedy+uspPvmkzfffLP86le/kuHDhzcLl+7wqOufMWNGZrbScDaq1wIBwmMANA7mA2AlsGiU4dHdfJ15XP78Nhl5xWnWzOPe/YflnsUbrGdK3jbibE8txlsCBxFVToQA4TER3UQlEUAggECU4VEDYU1NjTU7ac88XnvttdYpqmPHjs0ZHu0qO2c1NcDySo8A4TFAX3IwHwArgUXjDI9uDp2ZvHXuy9bb9nWR+hiQ2td2SdWZna27uDLeEjiIqHIiBAiPiegmKokAAgEEWhoevU5b1cBoh0edSdRTUfXU1nxOW7WrrPXR8u6ZygBNoqihAoTHAB3DwXwArAQWbc3waM08PrxBOrQ/Tr55XdPM47cXrpPVr+yQCz/cVb476hzCYwLHEFVOhgDhMRn9RC0RQCB/gZaGR93CypUrrQ153RinZ8+ecsYZZ1jXPB44cECmTZtm3SDHeeMd+xRXvWGOXk9pr8++AU/+raBkEgQIjwF6ifAYACuBRVszPHrx2I/8uGxANytQtv+PP0ifNm3kgIhsOHrkmEWO/uCiBCpTZQQKL0B4LHwfUAMEECi8gPOax8LXhhokRYDwGKCnCI8BsBJYtNDhUcn01FU9ZVVfZ078g/Ru0876+akj71r/7ShtpGebNvIvEdk+61MJVKbKCBRegPBY+D6gBgggUHgBwmPh+yCJNSA8Bug1wmMArAQWNSE8Otl05rFvmzay3zHz2KdNWzmtTVs5dPSoPDPrkwlUpsoIFF6A8Fj4PqAGCCCAAALJFCA8Bug3wmMArAQWNS08eo23k9u0lQ+3aSN1R4/K+vdmHuf++nXZuuOAjLuqd2bWMoH8VBmBVhMgPLYaNRtCAAEEEEiZAOExQIcSHgNgJbBoEsKjk9W+5vGySaust2+6/FTrUSD6em3LPuu/Z1Z2SGBPUGUE4hUgPMbry9oRQAABBNIrQHgM0Ld2eHzlP6vlQz3KrCUPHj4q31/5ptzxxBvCDUwCYBpYNKnh8b4lr8s2nXkc1jTzqMHx5llrLeH7vzWA2UgDxxpVKqwA4bGw/mwdAQQQQCC5AoTHAH3nDI/PvrFbvvqL9c2WJjwGwDSwaFLDo5vSKzzqcyXvX/6WXNivq1wzqMJAfaqEQOsJEB5bz5otIYAAAgikS4DwGKA/CY8BsBJYNC3hUen1rq36su/caj8GpNtJJfLg7QMS2DtUGYHoBAiP0VmyJgQQQACB4hIgPAbob6/TVrfsOigjH1wnv9u4k9NWA1iaWDRN4dHtqzOPi558UwaeW56Zebx55lp5rW6f3Duun3zkrM4mdgl1QiAWAcJjLKysFAEEEECgCAQIjwE62euGOXr9o74+/P0awmMASxOLpjk8ennbN9oZd9UZmUB5z+KNsnf/u3LbiD5yYvumZ0zyQiBtAoTHtPUo7UEAAQQQaC0BwmMAaa/w+NMv9pULTu9EeAzgaGrRYguPOhupM4+XV3e3gqL+/61zX7a6x56N3Lv/sKx+uV66n1TC7KSpA5d6BRYgPAYmYwEEEEAAAQQsAcJjgIGQbebxnd0H5dK5LzLzGMDSxKLFFh69+kCvjdynM4/XNc08PlmzXe5dvNEq+vhd5zMbaeLApU6BBQiPgclYAAEEEEAAAcJj0DGg4fHOK0+X/xx8mpzQro21+N+2NlizjvribqtBRc0qT3g8tj/s2cgOpe1kyffOtwpooFxRs12uHlQhA/t1NasTqQ0CeQgQHvNAoggCCCCAAAIeAsw8BhgWXjOPzsUJjwEwDSxKePTuFD111Xn946Q5L0ntpt1S1buTzBx/rnVn17m/3iQ9upaKXj/JCwHTBQiPpvcQ9UMAAQQQMFWA8BigZwiPAbASWJTwmF+nrXp5hzz2+y0y8orTrOsg9S6u+gxJfa2YOdD6rz5rcu6vX+e5kvmRUqqVBQiPrQzO5hBAAAEEUiNAeAzQlYTHAFgJLEp4bFmnWTOPSzZJ966lcsuwpplHr0Cpp8AuX7NdLh/QjZvvtIyapSISIDxGBMlqEEAAAQSKToDwGKDLCY8BsBJYlPAYXafpzON9SzY1e66k+3TX6LbGmhAIJkB4DOZFaQQQQAABBGwBwmOAsUB4DICVwKKEx3g77bE/1Mmjf6iTzw+qsJ4rqTORerrrZdXd5IrqbvFunLUj4BAgPDIcEEAAAQQQaJkA4TGAG+ExAFYCixIeW7fTvGYi7Tu53nT5qZza2rrdUVRbIzwWVXfTWAQQQACBCAUIjwEwCY8BsBJYlPDYup2mM496beTl53XPzDx6BUqdsVz98g4hULZu/6R5a4THNPcubUMAAQQQiFOA8BhAl/AYACuBRQmPhe80nXlc/vy2zJ1ctUY33LVGtv+rUS4b0E2+ed3ZViXtQKmPBjmzskPhK04NEiVAeExUd1FZBBBAAAGDBAiPATqD8BgAK4FFCY9mdpoGxVUv1TcLlJdNWmVVVmcj9ZEhvBAIIkB4DKJFWQQQQAABBN4XIDwGGA2ExwBYCSxKeExOp9mB8pZhva2Zx/uWvC6P/7GOMJmcLixoTQmPBeVn4wgggAACCRZIZXisra2VGTNmWN3Sv39/mTBhgpSUlITuJsJjaEKjV0B4NLp7clbOvlbywg93le+OOscq++2frbPu6HrbdX1kYL+uyW0cNY9cgPAYOSkrRAABBBAoEoHUhcfGxkZ54IEHZPjw4VJaWiqzZ8+WIUOGSFVVVeguJTyGJjR6BYRHo7snZ+W27miU5TXb5PLq7tKja9MfioZ96znZd+Bws9nIexZvlL3735VxV/XOlEtuq6l5SwUIjy2VYzkEEEAAgWIXSF14dHfoggULpLKy0gqQbJtOxwAAIABJREFUYV+Ex7CCZi9PeDS7f4LWbtXLO+S1LXvlmkGVcmL7dtYs5K1zX7ZWc+uIs607vO7df1juWbzBeu+2EX2scrzSL0B4TH8f00IEEEAAgXgEUh0edRZy/vz5MnToUOnVq1doQcJjaEKjV0B4NLp7Iqnc3Q9vlH3737VOZXUHynvH9bOeLWkHyhPbHye3jWi6uyuvdAkQHtPVn7QGAQQQQKD1BFIdHpctW2ZJRjHrqOshPLbewCzElgiPhVAv7DY1KN63ZJNVCfsxIM4ZSjtQ6mmxc3+9SQiUhe2vqLZOeIxKkvUggIApAnrMu2jRombVqaiokKlTp0rnzp0jq6ae0VddXX3M5WD6/sqVK2Xw4MEyevToQNvbvHmzLFy4UCZOnGjVddeuXTJv3jwZO3as9f/utk2ePDmzfed9TkaOHBnZMX+gBhRZ4dSGRx1MOthacrOc+vp60X/uV9+57+QcHuvH9Yx1+Iw9cErO9c8rfTvQ9uNuz9wvPpuzPuN+cUGg+voVDtueP+4elXMTn+q0MOfvk9Y/fp5R/77Q/ZNvexoaj8r9T++W9iVtZeTFHa3FntvQaL2nrzuvL5fyjm2lfs8R671TPnCcDL/wxHxXnymXa7z5jbXAG3tvgbKyMmloaGjp4qlZ7sgd1+dsS9s7H0pNW6NoSNT7trB1CruvDrv9tC8fdl9dCJ/y8nLRf7xENIgtXbpUxowZE8nNIt2mXuHRHfZa0g/OCR/nJWf6vh7T28fz2r4f/ehH8o1vfEO6dOkis2bNklGjRllnGC5ZskQuvvjiSMNyS9qS9mVSGR7dAy2qTiz0zOPFtbkP+p6uKgvU1Ljb8x8f/b856/ODv34pUH39CodtT9iZx6T1j59n1L8vdP+EaY8187hkk3Rof1xmhnLRk2/K/cvfsla7YuZA6786a7n6lR1SdWZn3zu85hpvowf8KUx1WdZHgJnHYEMk6n1bsK0fWzrsvjrs9tO+fNh9ddp9TG+fMzxqXfXyLX2tXr1adMZOZ/KmT58ue/bsEXtmUm8w6SzXsWNHmTJlSuaSL3tWUct369at2Y0oNThOmzZN6urqrO3oNvTl9dQDXY++dIbSPUuo69EgeMkll8hLL71khd8DBw40C4e2vR00L7jgAs/fm95HSa9f6sKjexBrB0X1uI5C71Cj/gKPuz2Ex+a7B9PCfWvvvMKON9MOGO1Aqc+ZHHnFaRanXlO5Ys126VDaTpZ87/xMoHzsj3XWnWCdjwwhPLb2CHx/e4THYPZRf/cE2zrhMaxX0OXD7quDbo/y0Qq4w6M+dUBnZfVUUucTCTRE6oxeTU2N3HjjjdbTCexyGs62bNliLeM8k2/r1q1W8Bw/fnyz01adM487d+5sdgqqcxZRf9Yz+7KdFWifnmqfluo+ndWWsuut9bOXacnpstHKF8/aUhce4+y6Qu9Qo/4Cj7s9hEfCo1Mg7HgzLTx67WuerNluzVBeM6giEyi/vXCdNRvZu6KDzJvUPxMo7370f6TPB1fJKZVNd4B1vph5jHNPLkJ4DOYb9XdPsK0THsN6BV0+7L466PYoH62A18yjfePIbBMsN998s3W9pF3OuY6nn37amqG0H3nnd9qqLquzkPb9Rpzr0kfpeV0vaQvYQdCelcwnPNrLar3WrVsX+TWe0fZOOtZGeAzQj4XeoUb9BR53ewiPhMdiC49euxN9ZIie4qqzjvYM5aQ5L0ntpt1y8smbZPCl8zKLHTzYXk44Yb8QHgPsmFtQlPAYDC3q755gWyc8hvUKunzcxwZB62Naef0j4Yqa7XL1oIrM2ST2TdV6dC2VcVedkamy17OF41jeaZQrPGa7HtL9dIJcgc8vPD77bNP9LoKGRzsofv7zn5dHH33UunmOvpzXNDpDpnMbzgAZ1eP5TBt3JtWH8BigNwq9Q436Czzu9hAeCY+ER+8djAbKOb/5rfQ+8wU544w1VqFHH/mOHDrUXi65ZJ7812eb7pj32B/qZPXLO+Smy0+1HiPCKxoBwmMwx6i/e4JtnfAY1ivo8nEfGwStj2nl7T/+VfXuJDPHn2tVz+saeA2UN32vaf9uP1tYf45jeadRrvCoIVFPT9VgZ88k6rK5wuP69eutU1v1FFFdd9jTVrPNPLpPb7VDoH2dpH0HV+cNc7Tuq1atkuuvv95qg1fbTBs/aagP4TFALxZ6hxr1F3jc7SE8Eh4Jj9l3MM7TcHXG8bFHv2MV/sT5v5K7vvBD6+cb7loj2//VKJcN6Ja5UY8ekOirR9eSAHsvijoFCI/BxkPU3z3Btk54DOsVdPm4jw2C1se08vrHv8d+v8U6k8T+o559DXz3rqVyy7D3Zx7tZwuPG9Y7s8+OY/l8w6OWswOg3jBHX3qKqN6h1PlcdK/rJteuXWvdQ0Tv2j1o0KCs1zy6H63hvO9Itsd8uGdE7Zvn2HdRtW/Yo/XNdjMf/R3XPbbOp4XwGMC50DvUqL/A424P4ZHwSHjMLzxqqe3besu+hq5SWfmKjLtwhbWgzjyueqk+c5Di/Ev2Tyb2F71Zj75e27LP+q/9/wF2a0VZlPAYrNuj/u4JtnXCY1ivoMvHfWwQtD6URwABswQIjwH6o9A71Ki/wONuD+GR8Eh4zD88Oktmu+bRKzxqcLx51lpr8fu/NSDz12093bX7SSUESo8uIDwG+OITkai/e4JtnfAY1ivo8nEfGwStD+URQMAsAcJjgP4o9A416i/wuNtDeCQ8Eh6jDY+6Nvcso1d41NOivvOzdccESvvmDbeN6CMntm8XYO+XrqKEx2D9GfV3T7CtEx7DegVdPu5jg6D1oTwCCJglQHgM0B+F3qFG/QUed3sIj4RHwmP04dFrje7rIJ2B8vG7zreC4ouv7pJb5zY9FuTecf2sa3X27j8sq1+ut2Yoi+mGPITHAF98zDwGw0pB6biPDVJARBMQKGoBwmOA7i/0DpXwmLuzwvZP2OcIJq1/Agz9SIoWun8iaUSEK8k13qJ4VIcGyhPbH9dshtG+ecNt1zXNPOot4+9dvNFqlR0y7VvO67K3jTg7whabsyrCY7C+iHrfFmzrx5YOu68Ou/20Lx92X512H9qHQLELEB4DjIBC71Cj/gKPuz3MPDYfXE9XlQUYbSJx90+gykRQOGx70nbAGHd4zKfL7NnIDqXtZMn3zrcWcQZK+xrKbM8wy2cbJpYhPAbrlai/e4JtnfAY1ivo8mH31UG3R3kEEEiWAOExQH8Veoca9Rd43O0hPBIenQJhxxvhMcDOKkBRPXXVef2jfcv5Du2PyzwexOsZZnpq7Nxfvy4X9usq1wyqCLDFwhclPAbrg6i/e4JtnfAY1ivo8mH31UG3R3kEbIFsj/JAyCwBwmOA/ij0DjXqL/C420N4JDwSHrPvYEyYecx39+f1DDOvQKkzmfcvf8v4QEl4zLfnm8pF/d0TbOuEx7BeQZeP+9ggaH0on5/AsmXLZNGiRc0KV1RUyNSpU0WfvaivxsZGmT17tvWMxiFDhuS34hhK6XMc582bJ2PHjs3Uzf1ebW2tzJkzR6ZMmSK9evUKXItcbXU/V9K9cl3W+dxL5+8JuCKExwDDsdA71Ki/wONuT1LD4+f73S9dSpse8lu3e408seHfrZ/9rkNLWv8EGPqRFA073ph5jKQbIluJzjzet2STDDy3PDPzqNdUrlizXbqdVCIP3j7AuiHPPYs3WNdemnT9pB0ee3ztdulyyTDL5N0d26Vuzh3S8Moa+eDiNZE5pWFFUe/bwpqkbV8Q1iPq5cPuq6OuD+sLJuAXjIKtLZ7SXuFRw2JNTY2MHj3a2qiGNPtlvxdVbfyMCI+5pQmPAUZioXeoUX+Bx92eJIbHj1V8VcrLzpIVr06Ws8qvkOpTbpaat38ir9Y/SXgM8FnxKhp2vKXtgDFJM4/5dr3OPOqMpB0ove7wmu2GPO47xua7zZaU0/BY9uEBcvIXx8k/fjHXCoy97/2lNGyola3/fRfh0YUa9XdPS/rMuUza9gVhPaJePuy+Our6sL5gAs5gpEvqDJq+Vq9eLZMnT7YCWnV1tTX76J6tHDx4sNx4443W7OTatU3PD9aXLqezf9OmTZO6ujrp2LFjZkbQDnkrV66UkSNHygUXXOBZTgOjvXz//v2t9TpnHp0zena4HDFihCxevNgqV1pa2mw20BlAtc0zZsyw1qnrnjBhgpSUlFgB1G6rlpk+fbrs2bNHLrzwQqvsmDFj5IEHHhCtu3NZ2+2UU06RX/7ylxkDNcu2Tvcsb7BeS1ZpwmOA/ir0DjXqL/C425PE8OgcDhokzyq/XP74xgx5Z89fCI8BPiteRcOOt7QdMKYxPLr73Zp5fHiDOK+fzHZDnpu+1zTbZ9+kR3+2n0s57qre0qNrScgR+P7i7tNWNUj2/NrtsutPy+Sfv/oJ4dElHfV3T9iOTNu+IKxH1MuH3VdHXR/WF0zAHR41CJaXlzeb0dNApWHQPnVUt2D/rMvbM4DO2cCHHnpIBg4caC3n3IaGr/r6+kxgy1WusrLSOl1WQ+tTTz2VOaXW65RVuw7OsKbL6UvXYdft0ksvlYULF8rEiROtU2C1vL0de9m+fftagViXswOgs862sLu87abb0m1rKNX2qp+uU38ePny4tV33zGmwXktWacJjgP4q9A416i/wuNuT1PBon7Z65OghefGdB+UvdT+1RgmnrQb4sHgUDTve0nbAWAzh0WvEeN2QR99zh0fne7eOOFuuqO5mrc4OlLeNaHrcSEteXqetNrz8vLx51y3W6jhttblq1N89Lekz5zJp2xeE9Yh6+bD76qjrw/qCCXjNPA4dOjRz3aAdkIKER6/ZSHum7ZFHHsnM7tnXGTpnLbXcN7/5TVm6dGkmaOUKi9paZ2B0hjJ3aNUQpy+dDbWv4fQqo23Vemo7dEbSWWbr1q2ZGUldl86yajB0XvPorK/dXudMrN1DzlnPYL2WrNKExwD9VegdatRf4HG3J6nh0R4SetrqJ079uqzbvsQKkITHAB8WwqMvVrGGx2wwGhb37X9XzqzskCliP5dy3LCmmUev02Bbcl2l1w1z9LTVd3f+0wqQhEfCo+8HOMUF4j42SDGdEU3LNzzas3F20NNTTjWAOU/vtE9P7dKlyzE3uLEb63W6qfN0VC3nDovu/3evwz691d6GHVTtU1cHDRpkzQTqdp599lmrWK7wqDODGl71NFVneNQ2602G7HDtnHn0C4/udRrR+a1UCcJjAOhC71AJj7k7K2z/eB3M6yzktr2vyJ/emEF4DPBZ8SoaR/84t+MX7kNWP/LFCY8tI7UD5W3XNc08Brmu0t6iV3jUm+eU9amSTbdeS3h0dU3U3z0t6/n3l2LmMaxgvN+l8daOtfsJ5BseNfysWrVKrr/++mar1FCmYU1P73S+nKeDut+3ryvU9/Mp5zxtVZdx3nnVffqnPZtpn3Kqy+r1mzrzpzfS0fbmc9qqMwxqHfW01ZtvvjkTHnv06JE5tdUO1vZdabOdtuo8FdavX9L0e8JjgN4Me/AbYFOeRaP+Ao+7PUmcefzk6ZMtew2LzDyGHbHNlw873tJ2wEh4jGZ8Bbmucu6vN0mPrqVy8cNfkE6f+oycdOk1svqub1sV+dT/+QEzj1m6JOrvnrA9n7Z9QViPqJcPu6+Ouj6sL5hAvuHRfdqlPcuos4L2zWd0y/apmAcOHMjc8Ebf15vraHhzP7rCeWMcZznnjObnPvc5efvtt62ZQ+c1lnb4dIZRfU8D45YtWzJhUW98M378+EzAdd74J9sNczQA2u269tprre3rTOTTTz+decTJWWedZZ1aa1/P2L59e/nNb35zzA2CvG7Co/W0Z2+D9VjyShMeA/RZoXeoUX+Bx92eJIZHDYwX9pokx7cts0YGj+oI8AHxKRp2vKXtgJHwGN3Ycq/J67pK53Mpf7xlgrXIqTMflw6Vp1o/H9zxT9k653brzqtLhz0se/e/K2Guq4yvda2/5qi/e8K2IG37grAeUS8fdl8ddX1YXzwC7hk++2Y0GtLscJTrkRVR1cp5g52o1sl64hUgPAbwLfQONeov8Ljbk8TwmGs4+J0WmbT+CTD0Iykadryl7YCR8BjJsMp7JXag7N61VC5Z/AVruS3HV8qMbt+0fv7O1jul/HC9bDzhLPnRyV+33rt3XD/5yFmdjX1eZd6ND1kw6n1byOpI2vYFYT2iXj7svjrq+rC+eATcN7exryvcuXNnsxvI2DOMcdRCZymdN7KJYxusM3oBwmMA00LvUKP+Ao+7PYTH5oPr6aqm2cx8X3H3T771iKpc2Pak7YCR8BjVyAq+Huc1j/Xtyq0VaHC0X/9z1cPWzXvCXFcZvFbmLhH1d0/YlqZtXxDWI+rlw+6ro64P60MAAbMECI8B+qPQO9Sov8Djbg/hkfDoFAg73tJ2wEh4DLDzjbio1w1znJtw3221JddVjrvqjMwq43peZcQsWVcX9XdP2HqnbV8Q1iPq5cPuq6OuD+tDAAGzBAiPAfqj0DvUqL/A424P4ZHwSHjMvoMhPAbY+UZcNGh49Nq833WVK2YOtBaL83mVEbMQHlsL1PDtxH1sYHjzqR4CCPgIEB4DDJFC71AJj7k7K2z/hP1rdtL6J8DQj6RoofsnkkZEuBLCY4SYAVcVRXjMFSj1uspbhr0/8xjX8yoDNrvFxaPet7W4Iu8tGHZfHXb7aV8+7L467T60D4FiFyA8BhgBhd6hRv0FHnd7mHlsPri45vH3OT9tR39wUc7fp+2AkfAYYOcbcdG4wmOQaoZ5XuXcX78ur23ZJ7eOOFt6dC0JstkWlY36u6dFlXAslLZ9QViPqJeP+9gg6vqyPgQQaF0BwmMA70LvUKP+Ao+7PYRHwqNTIOx4S9sBI+ExwM434qImhEd3k/K9rlKXu2zSKmvxmy4/VUZecZr1c5zXVUb93RO2O9O2LwjrEfXyYffVUdeH9SGAgFkChMcA/VHoHWrUX+Bxt4fwSHgkPGbfwRAeA+x8Iy5qYnj0aqLXdZVaTp9ZqTOP44b1tmYeg15XqUH1xPbt8laN+rsn7w1nKUh4DCuYe/m4jw3irT1rRwCBuAUIjwGEC71DjfoLPO72EB4Jj4RHwmOAXWyrFU1KeAwCks91lbq+Yd96TvYdOJx5hqW+99gf6mT1yzusmUx9rqX7FfV3T5B2eZUlPIYVJDzGK8jaEUi3AOExQP/GHbb8qhL1F3jc7SE8Eh4Jj4RHv/1aIX6fxvDo5ei+rlJnHK++/TmrqF4veUV1N+tn+zTYywZ0k29ed7b1nn1dpT5y5Kv1bXJ2U9DrucP2OeExrCDhMV5B1o5AugVSGx5ra2tlzpw5MmXKFOnVq1ckvRh32PKrJOEx3i+8sAckSesfv/EW9e/Dfn7C9k/U7Qm7Pk5bDSvY8uWLJTx6Cb346i7Z+q9GGdivPHPqqs48rnqpXm4Z1lvOrOzQLFDqbOTPen7Aeq/t7zZJm6175MinTpejpzbNULZ5a5d8bHO9XFbdLRNGW94z+S2Ztn1Bfq1uvVJh99WtV1O2hAAChRBIZXhcsGCB7N+/3/IcOnRo6sLjbaecIJ/pepzVvn8eOirT32qUv+49IkH/+mt/Qfz0i31l9Pk9rPVt2XVQRj64Tn63caf43f3Sb8DaM4//+ehV0qN3F6v4hj+/I3NvXm79/IO/fslvFYF+b7fnlf+slg/1KLOWXblhp1w690XrZ7/2hD0gscPjz/q2l9NLmv5S/5e9R2TSpgPWzy3tn2wIfu0JhNcKhbV/Ljm7iyy64Ryp7HyCtcUFz22Vr/5ifd7907Pjx+TTvadK2fEnW8us/+dv5E9vzLB+Hj3gT63Qiug2oePtYxVflY/0vEHatjleDh1pkNWbZ8qr9U8mri3RqbTOmoo5POYr7Lyu8rq3D1uL/bx7G+nVvX2zfVu7JzZIm+37pKp3J5k5/lzrd0/WbJcVNdubnQar12guX7Ndqs7sLAP7dc23Gp7l9LOTpn1BKIwYFtZ99Z1Xni7/Ofg0OaFdG9nTeFjGP7JR7l+zLa99dQxVYpUIIGCQQCrDo/o2NjbK/PnzUxceP3piW/lGZYk8tP2gFRynnFoiz+85LPe8fbBF4UQP5n98zdkyY+WbsmVXo3Vgv2zdDuuAPmw40fB45bj+8qFPnSIzr/+N9fPAL3xQlsx8Xtb8dlMs4VG/8D77oXL5+MwXrC+/cQMrZOKS16wvPb/2RBEev9L9eDm/UzsZu/GA6M9XfeB4mVPXKCv+dbhF/ZNrX+HXHoP2M1ZV9IBE/1BxetdSK9Drz0PO6Zr3Hyu0fz55+mTpeEIPeWLDv1s/n9r5E/LMpmnyzp6/JC5waXuGfWiBvLnzWflL3U/l8/3ul4aD9VbbkhaETRtrfvUhPPoJNf+9/mHM2reVioz79ZvypUtPlau6n2Dt255at0s+unGbXHNRZSYUTprzktRu2t0sUN635HV5/I910qG0nSz53vnWBjRQ6umxF/brKtcMqsi7UmnbF+Td8FYqqPvqFyZ9XH77t3q544k3RP8g+87ug3n/IbaVqslmEECgQAKExwDwhT6Vw+u0SJ3l2nHoqDW7FcXMlvNLImw4cV/zOOCzvWXYpPNk1a/+Lk/MXRtLeHR2500DususYWfK3FV11hegX3uiCI/O7V92UjsZX1Eiv/7nIfnZtkOR9I9z/X7tCTC0W6Wo+/MTNtzrrN053YbJn9/6cSJn69zj7co+P5SyE8rl0ZdvIjzGPCIJj8GA3d89fvs2nXlc/vw26zEi9g14Vr28Q+55eINcXt1dbhl2hlUBnd28f/lb1s8rZg60/qun1ep7zkCp12our9kmZ1Z0sNbn/uwkfV8QrDfiL+3eVz817iPSs9MJ8uHv11gbT9p3T/xibAGB4hIgPAbob9PCo85C3npKiTz1r3cjCSc6Czn/i33lwRe25RW2/Ojc4VFnHj/+md7yiztXy8aarbGHRw0nN3y8u4z5xfq8TsONOjzqX+ovPek4ufftcKcVZ3NO2he4+/OjM48XnN4p7wMSd//ozGP3Ez9shS19JW22zt0enXnctvcV6zTcpLXFb19g2u8Jj8F6xB0ew+7b7K3rzON9SzbJwHPLMzOPepOfFWu2S7eTSuTB2wdYRfWaTJ2htEOmfnb27esqf3nhs3LCCQdk0ogzE70vCNYb8Zd276v1j8rPvrE770sM4q8hW0AAgUIKEB4D6JsWHmf2LrVqH9U1dfrXRX3le42gH50zPJ5d3UO+eMeF8sL/brJmHfUV1zWPum53ENb3/MJWlOHRHex1+1HMDDvN/drj1z+t/Xvn50dnhf/P53rLf/1mU97X0Tj756zyK6T6lJul5u2fWLOOSQ+PSQ/CrT2Wwm6P8BhM0Bkeo9i35dq6zjzqjKQzUOp7t859WXpXdJB5k/pbM4+vvz5A/vzcF+TSj58s44eXywtb7pMX36yxAuUnzrxc9C6x9uuexRtl7/53ZdxVTc/F5JVbwLmvdv+RL5/vUnwRQCDdAoRHj/6tr68X/ed+9Z37Ts7RsH5cz5y//+PuUTl///KYMTl/v/b/fiHze71pznkd22VulqO/mFf6dqDR6myP+/ozXdG6dyblXN+qW5vCa7aXsz1605zd/9ifuVmOLjPuFxcEqq9fYWd73Ndo6LJh++dTnRbmrMLYA6dkfu88ndh+M0z/eG047vb4eQf9vd0/9k1z7Gtr7fXkO97sG2W8tevPmZvl6DqC9I9X3aPun3zb4z7lLp+2BLW3y5eVlUlDQ8Mxi8e9b/Prm5a2J9tyfu3x65u2dz6Us0pzv/hszt9HvW/z8zlyx/Wh9tV+/RP1vs2vPX6/1+9SnXncv/1r8rUrPy3bDzxj7QteeulSeeXly6zF54xtuqlW/Z4jcsdDTd/nN13cSc7v0xQeFz29W/YfPCo3fbqTlL13gzO/7bZ0vCV1X+2+tCDffXWuz09cn53y8nLRf7wQQCB+gVSGR73b6sqVKzN6/fv3lwkTJkhJSbi/OIadefSb2co3POqM42klbZoFR21sS2e2dMbxg93LMjcuyfcLIp/wqDOON9z1Kdn2+q5mwVG3EcfMox1M/r6tITODarfHb6bOr3/8TiXUv87rX+X1JkZvNjZdh+p8tbR/su0G4m5P1Lsf/fzojOOc4WfLL//6j8wpUEHGm844Xthrkmza8btmwVHXkU//5GpT1P3jF1D086Mzjr27XpK5y6pdP7+2xNE3udaZxLGWqz1+ffPBxWtyErf2M2z9+ttvJtVvX+033qLet/m1x+/3uq/22hc0ncr6OTmv92WZ6yp1XfbzLscNa5p5tGcy9Xf3jutnXUep11Xes3iDnNj+OLltRNOzLvWlp8yufnmHNZNpP8bEXb+4jw38+sfPK+jv7ZubXfvRk5vdZTXffXWuz49pn52gNpRHAAGRVIbHuDo27i+IfMKj3qjg3ytLpKzt+620H9cx673TWPNtv/NgvmNJu8xi9uM65vxhdM5V+R2QaHv0VNXzr37/i1hXaD+uI47w6HzsiF15+3EdcR8A6wGW8zEq9vbtx3VEHU7ibk++4yjfcjre9A8Vg/s0PbbFftmP6/A7oNfxpjeVqejUdB2U/bIf1+F3gNXaz+H0a8+m717Y7LEj2h77cR0XnTE1X9ZIysW9b/Prm0ga4ViJX3v8+obw2LxHot63he1vDY9h9gW6fTtQ3nZdH+t5l16BUstdNmmVVV193qXeAEhfev3l1h0HMqfB6ng7SdpI7zZtpU6OyjtHjzRrYtL21YPvezHzSKWjB/ZIm9KOzR7XYX9+2rYTOdL0FJdmr74/f9paxutFeAw7+lkegcILEB4D9IHfAUnYL4h8wmOu6kYdTvwOsPIJj7nqG0d4zLW9sP3jdwDc2uEk7vYE+GjkVdTv8xN2vJnWP2Ha49eWvMADFPLrm2Iba4THY8NjlN89AYYSQXcoAAAgAElEQVSmZ9GwZ4l4rdSaeXx4g3Rof5x887rmM4+rXqqXW4b1zsw8Drv1Kdl3tH0mUOrn5+Nt2spJbdrKIdknvz/SdJZTzzZtpULayIJbzpWqU9pmDVSLnh0oh45vejaw+3X8oaMy8oKmAOt82aHOa5mgv3v39TVy6I0X5PjTPy7HnTHAeqySvuaUPigjjl8jbx45ST66747MptZvnyQnnXZY2h3fRhr+JbL3H+//NbvkxKPSueKotCk9UTpeN8tan/NFeAw7+lkegcILEB4D9EHcB1iExwCd4VE07v7xO6AnPObuP7/+CRO2dMum9U+Y9vi1Jdwn5dil/fqG8NjczLQD4NY4bTXXmAv6h0t7XUFDji6nyyx8+UrP6mjQ0hDm9fnJtq2gddj32B3SuPY3svu4D0jp/7fUOg1WPz+92hyQ/y27W3q0/ZfMO/gpmdJ4TSZQDq/cKF/Y+SMrUD171mT5n7cq5KYrTrOei2mvr75NR/lpnwukT98/WW3TtlzyzH4p2y9Sev51UvaZ2zJtPrjuadn78CTPgGavr22XntJl4m8zy2g7d903Qo7sfOeY9f1r+iA5emCvtb6TpvwhEx7rO/5HZvmrGsbLnw6fZf3/azsnSpdTj1o/Hz4kUv/6++GxU/cjUtq5abH2n/6atL/kZsJj1Dts1odAgQUIjwE6IO4DLMJjgM4gPMZ+99hwvRE8oIQJW4THcL0V977NtDDsN9aSNvO44YYBnqcP2qcVep0lYgctr8+OO1DZfxjrcGiv7Dv+xGMGm4ZHrxCm7zX+dalVvuSjQ5vNvO2c9VkryJT0/5x0uObOzDp1FmzPwxOtMHPidTPlhHMuzvyu4X/vkQPPPSwN7UV+9+n2zWbrrljRYAWtN09pJ/2/1vQ8Qn3lsz4NWp1vWZxX/Xbc8bHMujt95b8zM3WfbPeq/LpsjvW7t46cJP333fHezKPI41W/lQ6bllu/W3nCv8l//+syufDDXeW7o84R5/ruPPANOffan1rljt/YXT63runxJG0795Quk36buS7zMzvmydm7/mD9zh3QvOpnO+z+2dearU//R/voX9MvyrTppCm/l7b/9Rfr/+2ZR7s9dqGmmccj0u54yT7zWHKidLyemcdwe2aWRsBMAcJjgH6J+wCL8BigMzyKxt0/fgfAzDzm7j+//vE7oPc7Tdq0/gnTHr+2hPukHLu0X98U+8yjOxg5Zx5Lj2+UA4ea34xNT8kPOqNl90qQGbLD76yX3T8bYwWt3VvbyIHd75/6WHbSUTnx5KNy5PBReWpImexr//7vLn5mv3TZfVTqureVP3+iNDNT51xfh6u/IyUf/TerWrpv+9yrv5SvrP2R7Du+g9x62c9le9n7dxdf8qdRcnjrBjn+g5+2AoP9ssOe/n/ZlZOk9IIbrF9poLODjP5/1zubwoq+9v/uJ7L/mf+2fnYHy50zPytHdjXd9fxPF5bIPz7QdK3+yf88LJ9c3ZhZR0vWZwdBv/plZvbeC3RaXj8/ndvsl9+X3SOnOmYe7Qo1fu1I00xhyYmy+YLvyuNv9LCea6k36rHXt0M6yfy+52dmHl9cPUzGb18mJ7fdkZkptK/LrG5XK7eWzrfWd2jo92XOC10yN/qx17fv+JPlp6f8MHNdpjXzOGeE5ec1k3lo3dNy/DkXW2HduT/Qdu062r7ZToNrHqPeA7M+BJIlQHgM0F9xH2ARHgN0hkfRuPvH74Ce8Ji7//z6J0zY0i2b1j9h2uPXlnCflGOX9uubuMNj1EGry8Rlxxzw2q3Wg+Hn6m5vhqAzdGVdj4j+d199Wzn7/vfvtrrnoYly6O/PSLsefazZKX1peOxStlvGDHpQSo8/KMtfGSR/3vTRzDpnLDxJ9j3+Hes0wE5fmS/tevbN/M5rffrLIzvrrNMKNQg6g5b+rvGv/+O5PmfQOtggsvPt908f7HLKETmhrGmzf/noCbL51OOsnzvsPyqXr9ifqc/j/1aW+ew413fc6R+TTqOaZsF033bnM+Plw/980fr//796ijzd6zPWz90a3pG5//v+Y6ScwS1beNTl7CDoOfP40EQ52phr5rGN/O7Tpa6ZRz3F86j3zKPP+nRmr/N418zje0HVXT+tu3u8+oUt/fzkGuNe1zxu39ZbXnrpMjm78kX57k33WtbO6zJvu7qHNVP6ZM12uXfxRuv3939rgHUarW7r8m/VWu/ZN/rR4Hn/8rfkyv5lMvjC3pn1La/ZJmdWdLCCrP3y2x/47du42+qx+1jeQSBNAoTHAL3pt0MNe4BFeAzQGR5F4+4fvwN6wmPu/vPrH78DEmYew30+ci2dLWzZsw5e+zbnwbD7BibOUyJ1u/Znx+sAOurrt+z17TpaKiP3j85cp6X1sE/DO3zoqNS//v4dpu1ZOi2jNwA55cfvz4Q5TwPsMvE30rZLhRUeP3Lq3+Tf+q+wWDfXV8ii1e8HqO9+/Y/y7htN68h1WqG9Pi1nB0T92Rnc9P93L/yq5/qsmcKFY6yglW3m8ehhkRVD2jebebzkmQPSefcRqevRVv58nmvm8b31ZZt5bDiug0y6PNvM40XS8fofZIaa9rcGUsvhkpuPuWFMS/5oUOhrHr0+R377trDHBrm+e7buaJS5SzYdc6Of+5a8Ltv0jrDvPZ5k0pyXpHbTbqnq3Ulmjj/XaoY+hkTvHKuvFTMHWv/V9V1x1/OiD5ra4LprrN12v3014TG+fTVrRsAEAcJjgF6I+wuC8BigMwiPXPPoGgOmhXu/Ayw7DLuDlh22WnJgrctmW+7dN14QvbZLw4/9cl4PdtP+UfK/7zYdVOpresljMvaEP1p3WvzI7UtyXg9mh0c9ffATNY1y/CGR584rkXd6NAU07Rt7Fsp9fZl9mp0VMFw32Ah6/Zauw7m+uxsvl+8ffP/mKs4bgOx8q40c3N90Kmeu8Ljnof+QQ3//vefM49cGPSgluWYeS06UTqPcM4/Hrk/rYM08zhlhBcGsM48e69NlTb3mMdwePfvScdxtNUxd4z428Nu35VN3nXlc9OSbcvl53eWK6m7WIvZpsL0rOsi8Sf2t97SMzlDq66kj71r/7ShtpE+btvIPOSpvHj0i9r7tgZOul4Y27eWmnQ9L+yMNmWoQHvPpEcogkFwBwmOAvov7C4LwGKAzPIrG3T9+X+DMPObuP7/+yTdsZdtKlP2TT3Dzao/z+iBne7yeh/bKmBPkk6sPWEHLeVqhtu+GQ+Ok4YmZ1mmPeqqkM/DpqY1e15dlu15N12cHIP3ZOdvlPE1x8aEBMv5A0zVp+lrb4U7r+i19+V0PZh/Mf/DvB+WcDU0HnHrjkhc+1nQtoPaN83o15/oyM48eN9jwur5M1+d3/ZZeX7b7aKnclHXmsfkdIrV/Tuhw1DptVa8b7PPg+6et2ttzPrfOlGse7b5K6t1WW7rHJzy2VM5/OZ15HHLX86InNtszj73b6DMsm/4QpIFS920bTzhLfnTy1633vvGPH8vZB1+V/W3L5P4u10nPQZfKbSOaP9/Z3rJpdyr2F0lWiQULFkh1dbVUVVVFXvHNmzfL0qVLZcyYMbJ161aZPn26XH311TJkyBBrW7W1tVJTUyOjR+d+RrhfxbQNlZWVmfUuW7bMWsTejt/y/D5+AcJjAGO/g9+wp6YQHgN0hkfRuPsnynCST0sL3Z586hikjF978gmPXrN0dh1G9XvC8zlqdhD0Cvdn7Nwor3dpOsixHzeQ7foyLeO8Xq3LxnGZ5p/Wdoc8U3aPdG5zQL7VOEx+cvCizF/nSzsdlU49mm5csuvttnKosWm2q/5zbTNB6x/lbeVPA0sz6/tC7Qczpyk6Tx/U2amdsz6XKZftxiDu0x6zBTdr5vG968GyzTzqnRar3DOPruvBms08Pt8ox7+bY+bR4/qyfMK611jLtlzQax7d607a3VYJj8170G9fHWS/lU9Zv31b2GODQrenaeaxjfxD/yjkmHm8v8sNsr+tzjw+ZM08OgPlveP6NbuOkvCYz0gKXybO8KghrqKi4v+1dzbQVVVXHt8BAiHykRqBgIx8FEkZYUQUEFAQoYJW6nTJUPkQaShCxUqHdpSyDDMtDsU1lanWtCKKioFqDcu2WK1AwKJAgerQikNR1IyFiB9YIJIPQsisfdJ9c97Nfe/cm3tf7n0v/7sWa4X3zj0fv3Pueed/9z77KGHKQpLLysjIoMWLF1PXrl0DE48nT56k1atX0/z58+nEiRO0du1aqwz/hJBDEAQgHj1QTPYPBMSjh86AeIyU26qbxb/9+bFH8TNZ6qqvzaCLjtSpMP0vf/nvkUA8nIe2bOSP6EC3xqAmP3jlThr86X4VPXL2TS9b4jHe/jIecrob5WWnC+mDc+erkTg9cy89nPUL9ffOuv701cpvW+JRD1xy+lOi0581BDVRlsed1UpoxbU8duikAnk4Wx5j95fp+990wcllsSCu2raa2vYcGLMnTR6jMPc8+nvqne82zdWmFxUQj7Fcg/aq8NvnsDz6JZj4/uY+Pw2WxxmUd/UEuns6LI/J7SXn3J3EI4ux5cuXU3l5OXXu3JmWLl1Kffr0UWJv5cqVVkZDhw6lRYsWUYcOsdGj1W9ITQ2tWbOGpkyZou4VK2Tv3r3p+PHjytqoWx45/YMPPkj79+9X+S9ZskSJTk7DIvTjjz9W9ZkwYYKjpZLTHD16VN2rW1L583Xr1qnP5V69LBa3hYWFSswyi9LSUpV29uzZynKpl9+9e3fKycmhK6+8UtVNbyPfw5bViooKJZglzzD6NIplQjx66BXThOr37SLEo4fOcEia7P4xvf0NeoGVzPawBW/2qJ2OwN0IQf1Gt+e1dXi0MRKkvp/umsp/U5ExZUGf26+O2mZmUPVJolMfNd7TfeA5q9h4YfrlPDRJqO9/++Wgb9CzlzS602wsucrK73sTn6C1Yy9V/7csj4b9anbLI4fp75LA8siBS04cybAsjy295zHR05XMscblmp4df09+07tN7YF4jGVm6p+g5za//Q3x6Jdg4vuT+fzAbTW5fWcXjyKsWDjp4m3BggVKhLEYzMvLixGGTjXUrYEszEQ8Tps2jYqKiqigoIA4jbit6q6nnFash/w3p2cBy8Jt1apV6l4WpPolgpcFnghaEX78f75YnIorKwtR3a2V08pnuijkfKV8EdBSZ2kTC83nnnuOpk6dGqhFNbk937K5Qzx64G2aUCEeY2GaxDCfhRbklez+aekFlslSp483J8EnCyy7q+eA92ppyIHaQPbTeTmvrdOrE6zu1vfT3VS5UEXE5AV9+471lPMP9Va6j99uFI+NlscMevnLjeeOcfs4eiSH6Xc6v0zOV1t2ZazlsWD/T+grh0vorQsupWXXFFmWRy7cjYD2u+cxUfRY01gL8rnhvMJ+dlq6PRCPEI9Bjjk8P7E0W0PAHN5CoHuE6AS8nNUq9wWVn108slgqKSmhWbNmKYuiCKlJkybRyy+/7Fo86vsdOR/9/9u3b1dWQrYQshDjsoqLiy3xxW2UevHf+r7IeG62Ih45vVj9dLdZ/lwsnRMnTmyy/1K3UApjtn7ay9dF8e7du9X3o0aNsiy1cm8iq2yQc0mq5AXx6KGngvyBuKrvEro4dxL96cP19EZ5w1lautj6+rLRNPzGL1LpE2/SSz9vMPvvf6oxFLxTtWXPltsmmdqjL7Dybr+Xuo79Ch3/9VP06XMNodf1xa+pPU51ag3i8bzaz+l0ZifVfL1/vIqTBe1/T//Z4VfExw+wpY7dJUU8xgugsrF0tArI0rH3cOow/T6qos9p44Fblatkt+MNVrwg99OZzmtzsjzyfrpxNsvjBQPbURs6Q+0uHkflv33VGjo83oLY8/iNHpk0vXsmbfnbWfqvI2es/Jv7/Pzw+r50z4SL6Ol9H9E3nz1k5SfPzwX/soByb7qNTu74LR179L6Y9sR7VsMUj499PZ9uHd6D7i/9gJa9VKaq6OXFmNNcELX2BCke79l4E3Xs1J7W3/sqvbPvmOIV9NxmmtP1PY/9f/xLapPdicqLllHlWw2Bf/S5+ubBT1P7tp3olfeW04cVDceJmPoHlsfEPSC/pddenEPrZg6ik1Vn6ZL791k3uX1+enYeRtf0L6QzdQ1ztVym/jGND6/fu10bxJvb3IrH6781lCZ8Ywjte+FdevaHu0J5dryy4fTym9uu7+UqmrJciYKWVe9ebwyCFkR+djFmF326FW7r1q2WW2c891FpWyLxWF1drSyIl112mXJhZYud7FlkKyVfXsWjWC5ZlErwHHvb7AF6WDBym1hssmB2ChzkFNSH8x0yZAjt3btXiWm+JDCQkwtvc8ZMut0D8eihR00TqtsfCP7xbpvR4FN++PjmJuKRFyOZ7Rsim73+4nuhi0dejGRktlf1Ofna75qIR1N74iEOeoEVVP/Eq6+XgCx8cPaPt8yh82pP0xND76IXBkzzFZDlN9k/pTFt31NVu7N6Ov2idoRa0CcKoLKzeAQN6z2PskbNoOrPDlPNF7qoBYlleQxoPx3XyasY5nuc9jzyYuT8G6ZTzbt/prY5Pei9702zuiOIcx4f6J9FF3XIoDP1RPs/r/MtHrd+61L6Uo9sqjl7jra/c6KJeLzo3p9R+159qb72DJ1+64+RF49v3TOcsjIbrL3rX//Is3iMNxeEtfiN154gxOMVX+lPU79/JZUf/ht1ye2oFr9hiscuV99AeQX3UM1fD1O7rrn04aP3xYjHAbmTaHSf79Jnle9SdmYuvVq2EuLRw+9/oqT828Mvkb4zrje9WX6acjq28yweh/X6Jg3Om6b6p0O7TpEXj4nmNjfi8VuPXEc9+nWls2fq1HOTKuKxuUHL9L30Qby0jZefW7fVOXPmKIEkFknToxDPbZUjr7LAEkufiNBEbqsmy6Pu5qoHzOHPuRy726oeWXbDhg00ZswY5UIraXUB6CQe+bOnnnqK+vXrpyLJ8iUuscmIWmtinQrfQzx66KUgxQm/Yby67xJH8chVunh4HrH1MQrikeuTfckV1PP2ex3FI39vao8T5jDFoxc3zwa3yCrKrqL4bpFZnUgPyDL+/16kO/etUM22u0U2JyCLWB75+AG21DlbHmMDqCjL498DslQX/Adl5w2xFiRB7nl0+wiZnh+7pTt74D8FLh6lrk/kd6T/Pe1fPEp+LFJ2l51ytDxyGn4BU/n2nyMvHrmubD1Z8/X8ZonHeHNBWOIxXnuCEI/S92w9ufyG/qGLR6kPv4DpetXkJuJRvmeRMiD3OohHtxOXi3T63MaW+1F9u3gWj1IMW+57dLok8uJR6us0t7kRj3I/vywv+9MnKSMeud7yG575JfdByyzLo8NL2yDz04PEcF3ZVZOtfxL8RQLm8D5HPaCNpM3Pz1efs2jS9xDGC5gj4lHcTAcNGqQC4OhBeiRv2XNpEo92ASzBczhfvX0iVJ2C6HCZeloJesMC1H6ciNSV3V+lzZxOmHFeEnDHxXTQKpJAPHroZtPi163l0Y3Ygnh03zEiBE170KR/4gV4+c3vRjkecM4Hn1+1q0ZVyG1AFrY8PrB5DmWfTWB59BCQhcu2W+q87HkcefH3U2pBwm7SEI/unwG/KfVnB+KRyEu0VYjHWJd8v2PRzf1RDpgD8Zj4+bEHzElF8Wgao83Z85goz6Dz47LsbqhuzmjEeYumnm8930M8euhriMfkWx7duD/qXabv9+uy7ybrqyFtjtKvsx9W5+7pbp6JArywm6fTAefNDcjClQlqz6PTMPXysiLV3mZDPL7mYWbynxTiMZYhxGMsD+x5TPyMwfIY61WR7pZH/zNuNHLQLXP6ER7xamcXnNFoBWoRBgGIRw/UIR69icfDd8ym6tqm5wUx8qzMGvrR3ttj6OsHsHe94xnrO95jwCKxvvpzyr7+u5Q1aqb6zr73ILfiv6177mn/Et3dYbP6v5y7Z1kebQecy03K8uhwwLl872XPo9Owam5AlnhDFOIxlozJNVJfAMNtNZYdxCPEY6KfQohHiEedgO723RrdVj0sG5EUBNKSAMSjh26FeHQWj2yZu+D8y2P2cF7+Ro060P1EZWf6aWmBRZlF47yx6yknu6LJ/kFOVPfxe3Ty4amUs/gFKwy2nLvH37frO4y6FDREp+Wr0fI4jrrs+2frc7Y8/ib7YXXunm55lARe9jzKPV7ECcRjUwKm5wd7HhuZmcaah2nLVVKIR4hHiEdXj4pjIlgeYXls/ujBnSCQegQgHj30mWnx69YSxBEJc7L6WSVX1n6iwqZvueVy9RnvAcjrn9MokD6uVGHgn7vz6oS1DcqyJXvrZDHPbxYzL+hGdcfeprZ5A6muskqFgd9y/QGatKWSes4tobbd+8e052zxvXT2/YZQ5U/vupnKjvdWf/fNPUK3jt6o/rbvH6ws/RllDZ9KZ48eoPaDrrXyU5bHoluovibW8mgXgm73PMaD6HcfTdBv54MYbxwc49KeM6lNRqbV7EOfvkCvla00huf38Gi4SmpqD483Cf2e0a6xvie2/UoFmgkq2uqwTo1nR1aeI/rJ0Rra8re6mKNU3DSI28PRVicMbHxWK2rqaGHJO/T0Hz9S51ZyRMLswSMax3LVaTq29n469eqLCdsTlnjkwD//mJdt1ffoyTM0e/1BKr3j0oRI5NmJN7fdkP+QG6SBpZGxFq89RTvmJizLjduqRFvtcF7jWH17z4f08wWbQzmqQ6Kttul4XuNcfGAvfXDfHWqsSbTVzDaN/Vt+6o/00tvfMc4FQc9tfjva71ztt3z7/RJtlY/sad82w/r68T8cU0G03KwNUm2uTjS3uXFb5WirA0f2tFjVnK6lkh/9gWbel3idE3TfIT8QAAHvBCAePTAzLX7d/EAkKk4/59EpXZDnPLLlrc33G874kuuqtofp19lF6r+3VhXQA3990vout18dtc3MoLraejr+fsMxIm/PybQCyfD/n/9q46JELI8nKzvTQzbL4+1j11PXOJZHOldH1KYhf/uVaD8kp012/5gW9EEvsMJuj4dHw1VSU3tMETCDEI+JKhrUyxcpw097TGPNFXAPiUx943dui1p7TH3jRjwmwht0JGlTV+rnPDqljdqzY2qP6fsoisdEdcbz00jHHjDHzq2lnx3TWMP3IAACTQlAPHoYFcleYCVDPDoJrqptj1DVK4/GHDjPGPR9gs/UXkHXvt8gLlnLXfDFhkPl+fr03TZK4/GCZNIWPsKinj7o3ZZeHxa7v9HrnkcPXeGYNNn9Y1oAQzwm7kFT/5gW9FFbACezPaax5vdZsd9vagsWv7HEorYAhniM7R88P/5mCNN8YJqr3Vge49UQ4tFf36XD3fajOtKhTenWBohHDz1qmlD9LrD8iEc+GuLZK78Y05pTa+fR2bLXlaupHoBGP2dQ9gPyjWx5fLrj42qfoN3y2KnbOerQiajmc6LPP2lw+5PFPO95rM1sdNWRSpjaE/SPRLL7x7QggXiEeNQJmBZYicSwaax5mLZcJQ372XFVSQ+JTO0x9Q0sj7Gwg57bPHSlY1JYHv0STO5cDfGY3P6Jl7ucV8hnEtoPtw/qmA0+71E/B1LOQ+RorVOmTKE9e/bQokWLqEMH52CJet25vqtXr6b58+ersyj5ks+mT59Ojz32GBUUFFCfPn3Ifs5kOITjl8p8t27dSoWFhVZbvNSRj0pZt26d4/0mMR3vmJVkMoN49NC7pgVJssXjO49dr2p7OrOTVWs+CuLnL95M59WebhKA5rNlw6x0egAaOaz2r+e+QF+tulMdOK9f9j2P8RCZLEEQj7HkgnaL9DveoiZQTAt603gztSfoBbBpPvDTHlNbPExbrpKa2tLaxhrEI8Sjqwfn74nw/MTSgnj0MnpaJq0f8ZjoDEg/+TqJR70s/W8u5+jRozR3buL96i1DM7YUEWn86YABA2jy5MmBVgPiMVCcLZ9Zsn8gRGzlZJ+iE5VdYhqYn/cuTRv+gvrs38f9lA50u0z9PfiT/6Ef/P7b6m97AJqKDf9KtX/5fZMIpZzWac+jnaifxS/nBfEI8agTMD0/fsebSXBBPMafM019A/EYyw5uq/7mNr+/3rA8+iWY+H7TfGCaqyEek9s/8XK3W5pYcLE1i62CQ4YMsYSNWAsrKiqoV69eytqVlZVFa9asUVnv2rVL3bN06VJlCVy5cmWTIpcsWULl5eUqf/0aOnSosjxWV1fT8uXLVRr9DEmxjvLnnJYv3fKoCyWxco4cOVJZNCWdfL5//351P9eFLa32vBPVg8vhq7S0lGbMmEFlZWXKcspWTl3U7t6922rjhAkTHMWrnH953XXX0ebNm2nevHl07Ngx2rRpk/qbrbB2ISzcJE/7GZpyBif3T/fu3ZUgZevsihUriPtNbzfnvWPHDqqsrCRmIn3AabhPpV0yHvjzeG1xO3JheXRLKgkBWc6rqqfTHRvdPVlsTbrkFRrR/09UXdteHXEh5ySOG7ibxubvVbX97YCptHbod9TfbHl8YPMc6lZ1jDpeczt1vHaB6xb5/YEwWYIgHv0tsEz909oW9KbxBvHo+tFvkhBjLRYJLI+xPIJ+8dL8kdpwJ8SjX4KJ7zfNBxCPyeXf3Nx18ch5rF27lhYvXqyyYyE3ceJEGj9+PBUXF9PUqVOVGBFRM2vWLOWOmpubqwSSbumzWx51gadbHnUBtHHjRhozZowSY/rnXPaFF16oxJDd1TOeJZLFK7viikWPy5c8OG9pJws9Flu6y+6GDRvi1uP48eOWi63eDmkv89q5c6cSl2reefxxGj58eFyXYGYrYi0vLy9GuMm9nA+XxcKWL2YuwlDE5qFDh6w0LEJZMC5cuDCmXJ0ppy8qKlJin8uVPPPz8606cFlu2uJ27EE8uiUVsHgc/0oV5Zyqp09y29BrY7JULVhs3TVhrYpEytcv991Ih4417GNky+ONo7arv+8fs9KyPMWi62sAAA68SURBVOrVD9ot0vQDYVrMQzzGDq6g+wfiMZYvxKOHycyW1LRYbG1jDeIxdoBAPPoTW3h+GvlFzWrf/Fkzenfq4pGFGFv3RHCJOBo1apRlEZQWsKVqwYIFysImViq7ONm3b59ldTOJRxZ6jzzyiLKCycWi7u6771bWOBGudrHo5B7Ln7F4FEsZt1EXv7qo4785rVgi7RZK/l4srSUlJTFC0C5wWSRKfnpP6yKWP3ey9vLnIo75b2YuezvtAlcXqiIet2/fHiOCdd5ikeR8xcLI4lHvH+lrXcw6WZDtbfEyoiEePdAKaoHFFsfrtlRZJcsRFyy2xMLIR1w8umOmZXnkxEEe1cH5mdoD8RhtcdLaFiSmlxUQjx4mM4jHhLAgHiEevTxNpt/S1jZXw23Vy+gJLq0uZA4ePKgytovHQYMGxbhTSul2EeRHPE6bNo2efPLJGHdULscuFu3/t1v2+PtVq1bRzTffTGzJ5OA5OTk5TYLs2O/j/7NVcc6cOY710AWnWCml/WPHjlVWP3aRZaGnM3TqKd0FWL4XUSeuqyNGjKA333xTiW97XZ3EI4tj3cKpWy1FJCbqHyfxaB8PfkcdxKMHgkH+QFy1s5q6HT9H5XltaM+IRstjoupAPCburCD7x6mkqImT1rYggXj0MFl5TBr2s+OxusbkpvaYXoxBPEI8GgeZlsA03lrbXA3x6GX0BJfW7rYqlizZfyhuq+LWqLt3BikeeZ+f7p6qt9ButZQIpZzGHnlVd53V/47ntioRW3XrJFsYxcU1Xj3kcy6D93uyqy0LPd0lVvK295Y9YJAIXha64rr6/vvv02233abcTlksunFb1UWiuK1y2fK5ng9bHiVSK+9djee2Ku698driZSRCPHqglewfCJObJ8QjxKNOoLUtSCAePUxWHpMme24zvXjxWF1jclN7IB5jEZr6B26r0f7tMT4QHhMk8/mB26rHzvCQ3C4A9aArw4YNo/PPP19ZIu3WMnZf1F0c7fsURXxyoBbeV8eCTyxj8fY86gFzuAl6YBgJ+nLjjTfSkSNHlJWP66S7XtqtkuKCyvXn+kkwHs5b3FR1l05xydSD6Oj1cNq/KFz0/YV6kBk98A/nFe8oDF3cOh3hodfTKWAO580CUILfZGdnE1tE9Xb37NmT+vXrpwLysHg8cOAAvfHGG8pVWXfxjRcwx94WD8NMJU1L8egUSSoIpW2aUP0u5iEevQ7f2PTJ7p+WXmCF3R5/vdH0blN7TAt6iMege6QxP1Pf+J3bTM9O0C0ztcc01mB5jO0RiEeIR52An+cH4jHo2S498tMD26RHi9K7FWknHvW3E2wiDvJsGNOCxO8CC+LR38OW7P4xLYCDXmCF3R5/vQHxaFpgJRLDprHW0n3jd26LWntMfQPxCPHo5RnDXB1LC26rXkYP0rJ1kN1LOeIrH2uBK/oE0k482s9Ksf/fT5ck+wcC4tFP75gDACV7AQzx6O/tvGlBD8ujv+cj0d3JntsgHpPXd5zzX265ImEBUXt2/NLAUR1+CSZ3roZ4TG7/IHcQCJtAqxCPQW0STfYCC+LR3+OQ7P4xLYAhHpO7IInaAtg03vyIYdNY8/ekeLcKJ/vFS0u3x9Q3sDzC8uhlTJrmAjw/jTThtuplZCEtCESTQNqLR6dDR5vbFcn+gYB4bG7PNNyX7P4xLeghHiEedQImgQK3VX/Pux9LqqlvIB4hHr2MzrB/e7zU1U1aU3v8PD8Qj256AGlAINoE0l48Nsdtlc+H4X+4QAAEQCCdCHDUtsrKynRqEtoCAiAAApSbm6v+4QIBEEg+gbQTj/aAOXrI3OTjRAkgAAIgAAIgAAIgAAIgkDoE+NzAlStXqgr36tWLCgsLKYhTCtwS4PLlqA6nYzT0fOIZheIdneHmXrf1RLoGAmknHrlR+lEdQ4cOpUWLFiGCE0Y8CIAACIAACIAACIAACGgEWLjJIfMsGHkNXVZWRuPGjfPMSReBXm5uKfHIdcKxIF56xjltWopH/1iQAwiAAAiAAAiAAAiAAAikDgGO87F8+XJ1WLx+EDxb8/gqLS2l2bNn0+TJk61GJbL08XF3LCz5sh8+z5/t2rXLKofLFuullL1169aYcsePH08PPvgg7d+/X32+ZMkS4mP1nMRjfn5+TFopXyyPUr5YSrOysmjNmjU0ZcoU6tOnjzqqz153voc/50tnkDo9HI2aQjxGox9QCxAAARAAARAAARAAARBoFgH7ti0WZCyU2PuuuLhYxfKwe+IlcvXU7+cKsehjwSWijveYzp07N+Y8dbvlkYWpXq6+lYxFoJyGwH8nclvV68l1WbFiBS1cuFAJT8mThamIR06zc+dOmjFjhmKpC+TmxEJpVoek8U0Qj2ncuWgaCIAACIAACIAACIBA+hNgy19JSQnNmjVLbdXSBRdbAIcPH67Eln7xPatWraKCggJlrdMvFp5s1ZN7RBhy/rqFTxdjhw4dskSgXbRxfVjETp061dpPKaKO0zqJR30vplgzOe2mTZto3rx5qp1O9dKtoNImsbhCPPp/FiAe/TNEDiAAAiAAAiAAAiAAAiAQGgG7KHIjHu3WSr3ydndWv+LR6ei8ROKRxezq1atp/vz5pLukuhGPBw8eVE1xck2FePQ/RCEe/TNEDiAAAiAAAiAAAiAAAiAQGgGT26qT5ZEr6xQwh10+Bw8ebLm9cjrdbbU5lkfOw4vbqi4e+V6xkPLfDz30EN11113KWhrPbVVcYu1RYyEe/Q9RiEf/DJEDCIAACIAACIAACIAACIRKQD9twB4wJ5545ArrwWX0ozpYmHGQHb7sAXMkMI0uxqqrq1XAnoqKClq6dCnZ3WX1gD6cZ6KAObKfkcvntvTo0UPtseSL8+W9lBx4R05V4M/jBczRWSBgjv8hCvHonyFyAAEQAAEQAAEQAAEQAAEQiDgBHNXhv4MgHv0zRA4gAAIgAAIgAAIgAAIgAAIRJgCX1WA6B+IxGI6ec2Ef86KiImXWt0e48pxZCDeI60H37t2bhH4W9wdxRwiher6LTLcJJp3aI2Nv4sSJKX9Ok+xRYdcb3VXI9wAOKQPd9YmrkMpzALtrcdCFwsJCFRkwUUj7kHB7KlZ3P+Mb7We9ecosQonTZW6zu/Ol6nzA42zv3r1N1jbiTjlixAjL9TBCwwhVAQEQ8EAA4tEDrCCTyoGtnKf4cAeZf7LzkvDO9fX1qv4igCWaFpfPUa7sYaGTXa+g8k+XBYnwSKf2yNlT3DaOwmbfDB/UGGiJfFhsHT16VD1D3EdlZWU0bty4lig68DK4Ldw3co4Yt0cPahB4gUnOkOdobsPo0aPVXJYO4lH2PMlLC56fU/2g7HSZ25wiUSZ5iCcle/tzI4Wk+ponKbCQKQikKAGIxxA6Tn4kbrnlFnrmmWdScgEsbRg5ciQdPnzYEsASypmxJtqcHQJ2T0Wmy4IkHcWjhPbmM6FSeYxx3+ji0dMAjVjieGeFpXJgAh5nAwYMoG3btqkz0PLy8mKCMUSsC4zVsYfd1w/oTuUXMOkyV6eTeOTnZs+ePdbaJt56wThokQAEQCCSBCAeQ+gWEVhsbbD/oIdQnWYVGU8Ay0bkeAfSNquwEG5KlwVJuolHfYHFfSSHCocwRAIpUlzVJDJdKrqwM4h4QkSf6wIB1oKZyNxcXl6urMP2g7FbsCqBFGX/rUl1S2o6zm0cpZLHG18SQZIPQU+ly+nlHs8D3C52xU31OTuV+gJ1BYFkEYB4TBbZBPnqP+KpurjSF/ElJSXKAsRvrzdt2kTz5s2j4uLilLYKQTyG8GC4KFJ/XtLlTb2IrxUrVtDXvva1lHQjTGfxyIKezxebOXMmbd68mSQ8vYvhGqkkEI+R6o4mlUmX+cx+6Lv+0oXbCPEY7XGI2oGAGwIQj24oBZjGvimes07FjfFOFqALL7xQkeI9NKlqUU23t9np1h570A9uXyoHZdGnllR2I0xXt1Vxi2b3W3bP5ytdxGMqjzf7cyMvLVPNSqe3I93EoxzwzuuBHTt2qJfKhw4dgngMcD2JrEAgLAIQjy1M3m5plMAFqRZcRv+hY4TsbsOXRCZMdfEoQVkk+EcLD5PAi0uH9jgtrlJ9z6B+3lSq95EExJAAYOkQMEfEYzq4F+tzcjoFzEn150Ym+3QTj/oB704HwQf+I4cMQQAEWowAxGOLoW4oyElUpeIC2P5DZ29DqopH3TKcDhatdGqPk4t3qltPJHw973ns3Llzyh7dI9OobhlO9fbY5zCe455//vmU7aN0O6ojneY2fn7SUTza5+dU3abTwstEFAcCkScA8Rj5LkIFQQAEQAAEQAAEQAAEQAAEQCB8AhCP4fcBagACIAACIAACIAACIAACIAACkScA8Rj5LkIFQQAEQAAEQAAEQAAEQAAEQCB8AhCP4fcBagACIAACIAACIAACIAACIAACkScA8Rj5LkIFQQAEQAAEQAAEQAAEQAAEQCB8AhCP4fcBagACIAACIAACIAACIAACIAACkScA8Rj5LkIFQQAEQAAEQAAEQAAEQAAEQCB8AhCP4fcBagACIAACIAACIAACIAACIAACkScA8Rj5LkIFQQAEQAAEQAAEQAAEQAAEQCB8AhCP4fcBagACIAACIAACIAACIAACIAACkScA8Rj5LkIFQQAEQAAEQAAEQAAEQAAEQCB8AhCP4fcBagACIAACIAACIAACIAACIAACkScA8Rj5LkIFQQAEQAAEQAAEQAAEQAAEQCB8AhCP4fcBagACIAACIAACIAACIAACIAACkScA8Rj5LkIFQQAEQAAEQAAEQAAEQAAEQCB8AhCP4fcBagACIAACIAACIAACIAACIAACkScA8Rj5LkIFQQAEQAAEQAAEQAAEQAAEQCB8AhCP4fcBagACIAACIAACIAACIAACIAACkScA8Rj5LkIFQQAEQAAEQAAEQAAEQAAEQCB8AhCP4fcBagACIAACIAACIAACIAACIAACkSegi8dtRDQ+8jVGBUEABEAABEAABEAABEAABEAABFqcQH19/Sv/D9E0Ss3aQ6NDAAAAAElFTkSuQmCC"/>
          <p:cNvSpPr>
            <a:spLocks noChangeAspect="1" noChangeArrowheads="1"/>
          </p:cNvSpPr>
          <p:nvPr/>
        </p:nvSpPr>
        <p:spPr bwMode="auto">
          <a:xfrm>
            <a:off x="0" y="0"/>
            <a:ext cx="2828544" cy="282854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p:cNvPicPr>
            <a:picLocks noChangeAspect="1"/>
          </p:cNvPicPr>
          <p:nvPr/>
        </p:nvPicPr>
        <p:blipFill>
          <a:blip r:embed="rId3"/>
          <a:stretch>
            <a:fillRect/>
          </a:stretch>
        </p:blipFill>
        <p:spPr>
          <a:xfrm>
            <a:off x="6792181" y="602022"/>
            <a:ext cx="2098728" cy="1969569"/>
          </a:xfrm>
          <a:prstGeom prst="rect">
            <a:avLst/>
          </a:prstGeom>
        </p:spPr>
      </p:pic>
      <p:graphicFrame>
        <p:nvGraphicFramePr>
          <p:cNvPr id="8" name="Chart 7">
            <a:extLst>
              <a:ext uri="{FF2B5EF4-FFF2-40B4-BE49-F238E27FC236}">
                <a16:creationId xmlns:a16="http://schemas.microsoft.com/office/drawing/2014/main" id="{00000000-0008-0000-0200-000008000000}"/>
              </a:ext>
              <a:ext uri="{147F2762-F138-4A5C-976F-8EAC2B608ADB}">
                <a16:predDERef xmlns:a16="http://schemas.microsoft.com/office/drawing/2014/main" pred="{00000000-0008-0000-0200-000006000000}"/>
              </a:ext>
            </a:extLst>
          </p:cNvPr>
          <p:cNvGraphicFramePr>
            <a:graphicFrameLocks/>
          </p:cNvGraphicFramePr>
          <p:nvPr>
            <p:extLst>
              <p:ext uri="{D42A27DB-BD31-4B8C-83A1-F6EECF244321}">
                <p14:modId xmlns:p14="http://schemas.microsoft.com/office/powerpoint/2010/main" val="2835754481"/>
              </p:ext>
            </p:extLst>
          </p:nvPr>
        </p:nvGraphicFramePr>
        <p:xfrm>
          <a:off x="240845" y="635000"/>
          <a:ext cx="8662309" cy="415176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022955483"/>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42428-52CA-4511-81EE-20A593C50902}"/>
              </a:ext>
            </a:extLst>
          </p:cNvPr>
          <p:cNvSpPr>
            <a:spLocks noGrp="1"/>
          </p:cNvSpPr>
          <p:nvPr>
            <p:ph type="title"/>
          </p:nvPr>
        </p:nvSpPr>
        <p:spPr/>
        <p:txBody>
          <a:bodyPr>
            <a:normAutofit/>
          </a:bodyPr>
          <a:lstStyle/>
          <a:p>
            <a:r>
              <a:rPr lang="en-GB" sz="2400"/>
              <a:t>What is happening Overall?</a:t>
            </a:r>
          </a:p>
        </p:txBody>
      </p:sp>
      <p:sp>
        <p:nvSpPr>
          <p:cNvPr id="51" name="Rectangle 50">
            <a:extLst>
              <a:ext uri="{FF2B5EF4-FFF2-40B4-BE49-F238E27FC236}">
                <a16:creationId xmlns:a16="http://schemas.microsoft.com/office/drawing/2014/main" id="{1FF00511-A681-476E-9907-5B9037AADF35}"/>
              </a:ext>
            </a:extLst>
          </p:cNvPr>
          <p:cNvSpPr/>
          <p:nvPr/>
        </p:nvSpPr>
        <p:spPr>
          <a:xfrm>
            <a:off x="1224549" y="1061519"/>
            <a:ext cx="572593" cy="307777"/>
          </a:xfrm>
          <a:prstGeom prst="rect">
            <a:avLst/>
          </a:prstGeom>
        </p:spPr>
        <p:txBody>
          <a:bodyPr wrap="none">
            <a:spAutoFit/>
          </a:bodyPr>
          <a:lstStyle/>
          <a:p>
            <a:r>
              <a:rPr lang="en-US" sz="1400" b="1">
                <a:solidFill>
                  <a:schemeClr val="bg1">
                    <a:lumMod val="50000"/>
                  </a:schemeClr>
                </a:solidFill>
              </a:rPr>
              <a:t>Key:</a:t>
            </a:r>
            <a:endParaRPr lang="en-GB" sz="1400" b="1"/>
          </a:p>
        </p:txBody>
      </p:sp>
      <p:graphicFrame>
        <p:nvGraphicFramePr>
          <p:cNvPr id="56" name="Table 55">
            <a:extLst>
              <a:ext uri="{FF2B5EF4-FFF2-40B4-BE49-F238E27FC236}">
                <a16:creationId xmlns:a16="http://schemas.microsoft.com/office/drawing/2014/main" id="{EC56BDC5-5E93-48CE-A700-78112AE76225}"/>
              </a:ext>
            </a:extLst>
          </p:cNvPr>
          <p:cNvGraphicFramePr>
            <a:graphicFrameLocks noGrp="1"/>
          </p:cNvGraphicFramePr>
          <p:nvPr>
            <p:extLst>
              <p:ext uri="{D42A27DB-BD31-4B8C-83A1-F6EECF244321}">
                <p14:modId xmlns:p14="http://schemas.microsoft.com/office/powerpoint/2010/main" val="2727146795"/>
              </p:ext>
            </p:extLst>
          </p:nvPr>
        </p:nvGraphicFramePr>
        <p:xfrm>
          <a:off x="18482" y="1534331"/>
          <a:ext cx="2637253" cy="2629552"/>
        </p:xfrm>
        <a:graphic>
          <a:graphicData uri="http://schemas.openxmlformats.org/drawingml/2006/table">
            <a:tbl>
              <a:tblPr firstRow="1" bandRow="1">
                <a:tableStyleId>{5C22544A-7EE6-4342-B048-85BDC9FD1C3A}</a:tableStyleId>
              </a:tblPr>
              <a:tblGrid>
                <a:gridCol w="420496">
                  <a:extLst>
                    <a:ext uri="{9D8B030D-6E8A-4147-A177-3AD203B41FA5}">
                      <a16:colId xmlns:a16="http://schemas.microsoft.com/office/drawing/2014/main" val="153172005"/>
                    </a:ext>
                  </a:extLst>
                </a:gridCol>
                <a:gridCol w="1047916">
                  <a:extLst>
                    <a:ext uri="{9D8B030D-6E8A-4147-A177-3AD203B41FA5}">
                      <a16:colId xmlns:a16="http://schemas.microsoft.com/office/drawing/2014/main" val="547931521"/>
                    </a:ext>
                  </a:extLst>
                </a:gridCol>
                <a:gridCol w="1168841">
                  <a:extLst>
                    <a:ext uri="{9D8B030D-6E8A-4147-A177-3AD203B41FA5}">
                      <a16:colId xmlns:a16="http://schemas.microsoft.com/office/drawing/2014/main" val="1463294942"/>
                    </a:ext>
                  </a:extLst>
                </a:gridCol>
              </a:tblGrid>
              <a:tr h="448528">
                <a:tc>
                  <a:txBody>
                    <a:bodyPr/>
                    <a:lstStyle/>
                    <a:p>
                      <a:endParaRPr lang="en-GB"/>
                    </a:p>
                  </a:txBody>
                  <a:tcPr>
                    <a:noFill/>
                  </a:tcPr>
                </a:tc>
                <a:tc>
                  <a:txBody>
                    <a:bodyPr/>
                    <a:lstStyle/>
                    <a:p>
                      <a:pPr algn="ctr"/>
                      <a:r>
                        <a:rPr lang="en-GB" sz="1050" b="0">
                          <a:solidFill>
                            <a:schemeClr val="bg1">
                              <a:lumMod val="50000"/>
                            </a:schemeClr>
                          </a:solidFill>
                        </a:rPr>
                        <a:t>Correla Identified</a:t>
                      </a:r>
                    </a:p>
                  </a:txBody>
                  <a:tcPr anchor="b" anchorCtr="1">
                    <a:lnR w="9525" cap="flat" cmpd="sng" algn="ctr">
                      <a:solidFill>
                        <a:schemeClr val="tx1"/>
                      </a:solidFill>
                      <a:prstDash val="dash"/>
                      <a:round/>
                      <a:headEnd type="none" w="med" len="med"/>
                      <a:tailEnd type="none" w="med" len="med"/>
                    </a:ln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0">
                          <a:solidFill>
                            <a:schemeClr val="bg1">
                              <a:lumMod val="50000"/>
                            </a:schemeClr>
                          </a:solidFill>
                        </a:rPr>
                        <a:t>Customer  Identified</a:t>
                      </a:r>
                    </a:p>
                  </a:txBody>
                  <a:tcPr anchor="b" anchorCtr="1">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noFill/>
                  </a:tcPr>
                </a:tc>
                <a:extLst>
                  <a:ext uri="{0D108BD9-81ED-4DB2-BD59-A6C34878D82A}">
                    <a16:rowId xmlns:a16="http://schemas.microsoft.com/office/drawing/2014/main" val="2216463583"/>
                  </a:ext>
                </a:extLst>
              </a:tr>
              <a:tr h="1090512">
                <a:tc>
                  <a:txBody>
                    <a:bodyPr/>
                    <a:lstStyle/>
                    <a:p>
                      <a:pPr algn="ctr"/>
                      <a:r>
                        <a:rPr lang="en-GB" sz="1050">
                          <a:solidFill>
                            <a:schemeClr val="bg1">
                              <a:lumMod val="50000"/>
                            </a:schemeClr>
                          </a:solidFill>
                        </a:rPr>
                        <a:t>Correla Controllable</a:t>
                      </a:r>
                    </a:p>
                  </a:txBody>
                  <a:tcPr vert="vert270" anchor="b" anchorCtr="1">
                    <a:lnB w="9525" cap="flat" cmpd="sng" algn="ctr">
                      <a:solidFill>
                        <a:schemeClr val="tx1"/>
                      </a:solidFill>
                      <a:prstDash val="dash"/>
                      <a:round/>
                      <a:headEnd type="none" w="med" len="med"/>
                      <a:tailEnd type="none" w="med" len="med"/>
                    </a:lnB>
                    <a:noFill/>
                  </a:tcPr>
                </a:tc>
                <a:tc>
                  <a:txBody>
                    <a:bodyPr/>
                    <a:lstStyle/>
                    <a:p>
                      <a:pPr algn="ctr"/>
                      <a:r>
                        <a:rPr lang="en-US" sz="800">
                          <a:solidFill>
                            <a:schemeClr val="bg1"/>
                          </a:solidFill>
                        </a:rPr>
                        <a:t>Correla Identified the incident and the incident could have been avoided had Correla taken earlier action</a:t>
                      </a:r>
                      <a:endParaRPr lang="en-GB" sz="800">
                        <a:solidFill>
                          <a:schemeClr val="bg1"/>
                        </a:solidFill>
                      </a:endParaRPr>
                    </a:p>
                  </a:txBody>
                  <a:tcPr anchor="ctr">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a:solidFill>
                            <a:schemeClr val="bg1"/>
                          </a:solidFill>
                        </a:rPr>
                        <a:t>Customer Identified the incident and the incident could have been avoided had Correla taken earlier action</a:t>
                      </a:r>
                      <a:endParaRPr lang="en-GB" sz="800">
                        <a:solidFill>
                          <a:schemeClr val="bg1"/>
                        </a:solidFill>
                      </a:endParaRPr>
                    </a:p>
                  </a:txBody>
                  <a:tcPr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chemeClr val="accent2"/>
                    </a:solidFill>
                  </a:tcPr>
                </a:tc>
                <a:extLst>
                  <a:ext uri="{0D108BD9-81ED-4DB2-BD59-A6C34878D82A}">
                    <a16:rowId xmlns:a16="http://schemas.microsoft.com/office/drawing/2014/main" val="2714944025"/>
                  </a:ext>
                </a:extLst>
              </a:tr>
              <a:tr h="10905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kern="1200">
                          <a:solidFill>
                            <a:schemeClr val="bg1">
                              <a:lumMod val="50000"/>
                            </a:schemeClr>
                          </a:solidFill>
                          <a:latin typeface="+mn-lt"/>
                          <a:ea typeface="+mn-ea"/>
                          <a:cs typeface="+mn-cs"/>
                        </a:rPr>
                        <a:t>Correla Uncontrollable</a:t>
                      </a:r>
                    </a:p>
                  </a:txBody>
                  <a:tcPr vert="vert270" anchor="b" anchorCtr="1">
                    <a:lnT w="9525" cap="flat" cmpd="sng" algn="ctr">
                      <a:solidFill>
                        <a:schemeClr val="tx1"/>
                      </a:solidFill>
                      <a:prstDash val="dash"/>
                      <a:round/>
                      <a:headEnd type="none" w="med" len="med"/>
                      <a:tailEnd type="none" w="med" len="med"/>
                    </a:lnT>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a:solidFill>
                            <a:schemeClr val="bg1"/>
                          </a:solidFill>
                        </a:rPr>
                        <a:t>Correla Identified the incident but the incident could not have been avoided had Correla taken earlier action</a:t>
                      </a:r>
                      <a:endParaRPr lang="en-GB" sz="800">
                        <a:solidFill>
                          <a:schemeClr val="bg1"/>
                        </a:solidFill>
                      </a:endParaRPr>
                    </a:p>
                  </a:txBody>
                  <a:tcPr anchor="ctr">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9CCB3B"/>
                    </a:solidFill>
                  </a:tcPr>
                </a:tc>
                <a:tc>
                  <a:txBody>
                    <a:bodyPr/>
                    <a:lstStyle/>
                    <a:p>
                      <a:pPr algn="ctr"/>
                      <a:r>
                        <a:rPr lang="en-US" sz="800">
                          <a:solidFill>
                            <a:schemeClr val="bg1"/>
                          </a:solidFill>
                        </a:rPr>
                        <a:t>Customer Identified the incident but the incident could not have been avoided had Correla taken earlier action</a:t>
                      </a:r>
                      <a:endParaRPr lang="en-GB" sz="800">
                        <a:solidFill>
                          <a:schemeClr val="bg1"/>
                        </a:solidFill>
                      </a:endParaRPr>
                    </a:p>
                  </a:txBody>
                  <a:tcPr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7030A0"/>
                    </a:solidFill>
                  </a:tcPr>
                </a:tc>
                <a:extLst>
                  <a:ext uri="{0D108BD9-81ED-4DB2-BD59-A6C34878D82A}">
                    <a16:rowId xmlns:a16="http://schemas.microsoft.com/office/drawing/2014/main" val="4138741572"/>
                  </a:ext>
                </a:extLst>
              </a:tr>
            </a:tbl>
          </a:graphicData>
        </a:graphic>
      </p:graphicFrame>
      <p:graphicFrame>
        <p:nvGraphicFramePr>
          <p:cNvPr id="7" name="Table 6">
            <a:extLst>
              <a:ext uri="{FF2B5EF4-FFF2-40B4-BE49-F238E27FC236}">
                <a16:creationId xmlns:a16="http://schemas.microsoft.com/office/drawing/2014/main" id="{F583CA47-946A-4F83-8EA2-257D76FD88F1}"/>
              </a:ext>
            </a:extLst>
          </p:cNvPr>
          <p:cNvGraphicFramePr>
            <a:graphicFrameLocks noGrp="1"/>
          </p:cNvGraphicFramePr>
          <p:nvPr>
            <p:extLst>
              <p:ext uri="{D42A27DB-BD31-4B8C-83A1-F6EECF244321}">
                <p14:modId xmlns:p14="http://schemas.microsoft.com/office/powerpoint/2010/main" val="3885335196"/>
              </p:ext>
            </p:extLst>
          </p:nvPr>
        </p:nvGraphicFramePr>
        <p:xfrm>
          <a:off x="5738893" y="1061519"/>
          <a:ext cx="3276600" cy="3113263"/>
        </p:xfrm>
        <a:graphic>
          <a:graphicData uri="http://schemas.openxmlformats.org/drawingml/2006/table">
            <a:tbl>
              <a:tblPr/>
              <a:tblGrid>
                <a:gridCol w="965200">
                  <a:extLst>
                    <a:ext uri="{9D8B030D-6E8A-4147-A177-3AD203B41FA5}">
                      <a16:colId xmlns:a16="http://schemas.microsoft.com/office/drawing/2014/main" val="3528046539"/>
                    </a:ext>
                  </a:extLst>
                </a:gridCol>
                <a:gridCol w="1092200">
                  <a:extLst>
                    <a:ext uri="{9D8B030D-6E8A-4147-A177-3AD203B41FA5}">
                      <a16:colId xmlns:a16="http://schemas.microsoft.com/office/drawing/2014/main" val="1659926680"/>
                    </a:ext>
                  </a:extLst>
                </a:gridCol>
                <a:gridCol w="1219200">
                  <a:extLst>
                    <a:ext uri="{9D8B030D-6E8A-4147-A177-3AD203B41FA5}">
                      <a16:colId xmlns:a16="http://schemas.microsoft.com/office/drawing/2014/main" val="2722394606"/>
                    </a:ext>
                  </a:extLst>
                </a:gridCol>
              </a:tblGrid>
              <a:tr h="323055">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2">
                  <a:txBody>
                    <a:bodyPr/>
                    <a:lstStyle/>
                    <a:p>
                      <a:pPr algn="ctr" fontAlgn="b"/>
                      <a:r>
                        <a:rPr lang="en-GB" sz="1400" b="1" i="0" u="none" strike="noStrike">
                          <a:solidFill>
                            <a:srgbClr val="808080"/>
                          </a:solidFill>
                          <a:effectLst/>
                          <a:latin typeface="Arial" panose="020B0604020202020204" pitchFamily="34" charset="0"/>
                        </a:rPr>
                        <a:t>Performance Year to Date</a:t>
                      </a:r>
                    </a:p>
                  </a:txBody>
                  <a:tcPr marL="0" marR="0" marT="0" marB="0" anchor="b">
                    <a:lnL>
                      <a:noFill/>
                    </a:lnL>
                    <a:lnR>
                      <a:noFill/>
                    </a:lnR>
                    <a:lnT>
                      <a:noFill/>
                    </a:lnT>
                    <a:lnB>
                      <a:noFill/>
                    </a:lnB>
                  </a:tcPr>
                </a:tc>
                <a:tc hMerge="1">
                  <a:txBody>
                    <a:bodyPr/>
                    <a:lstStyle/>
                    <a:p>
                      <a:endParaRPr lang="en-GB"/>
                    </a:p>
                  </a:txBody>
                  <a:tcPr/>
                </a:tc>
                <a:extLst>
                  <a:ext uri="{0D108BD9-81ED-4DB2-BD59-A6C34878D82A}">
                    <a16:rowId xmlns:a16="http://schemas.microsoft.com/office/drawing/2014/main" val="3954612936"/>
                  </a:ext>
                </a:extLst>
              </a:tr>
              <a:tr h="210688">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927044895"/>
                  </a:ext>
                </a:extLst>
              </a:tr>
              <a:tr h="386260">
                <a:tc>
                  <a:txBody>
                    <a:bodyPr/>
                    <a:lstStyle/>
                    <a:p>
                      <a:pPr algn="l" fontAlgn="t"/>
                      <a:r>
                        <a:rPr lang="en-GB" sz="1800" b="0" i="0" u="none" strike="noStrike">
                          <a:solidFill>
                            <a:srgbClr val="000000"/>
                          </a:solidFill>
                          <a:effectLst/>
                          <a:latin typeface="Arial" panose="020B0604020202020204" pitchFamily="34" charset="0"/>
                        </a:rPr>
                        <a:t> </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a:solidFill>
                            <a:srgbClr val="7F7F7F"/>
                          </a:solidFill>
                          <a:effectLst/>
                          <a:latin typeface="Arial" panose="020B0604020202020204" pitchFamily="34" charset="0"/>
                        </a:rPr>
                        <a:t>Correla</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Identified</a:t>
                      </a: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a:solidFill>
                            <a:srgbClr val="7F7F7F"/>
                          </a:solidFill>
                          <a:effectLst/>
                          <a:latin typeface="Arial" panose="020B0604020202020204" pitchFamily="34" charset="0"/>
                        </a:rPr>
                        <a:t>Customer</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Identified</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849715099"/>
                  </a:ext>
                </a:extLst>
              </a:tr>
              <a:tr h="1062569">
                <a:tc>
                  <a:txBody>
                    <a:bodyPr/>
                    <a:lstStyle/>
                    <a:p>
                      <a:pPr algn="ctr" rtl="0" fontAlgn="ctr"/>
                      <a:r>
                        <a:rPr lang="en-GB" sz="1050" b="0" i="0" u="none" strike="noStrike">
                          <a:solidFill>
                            <a:srgbClr val="7F7F7F"/>
                          </a:solidFill>
                          <a:effectLst/>
                          <a:latin typeface="Arial" panose="020B0604020202020204" pitchFamily="34" charset="0"/>
                        </a:rPr>
                        <a:t>Correla</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ctr" rtl="0" fontAlgn="ctr"/>
                      <a:r>
                        <a:rPr lang="en-US" sz="4000" b="0" i="0" u="none" strike="noStrike" dirty="0">
                          <a:solidFill>
                            <a:srgbClr val="FFFFFF"/>
                          </a:solidFill>
                          <a:effectLst/>
                          <a:latin typeface="Arial"/>
                        </a:rPr>
                        <a:t>7</a:t>
                      </a:r>
                      <a:endParaRPr lang="en-GB" sz="4000" b="0" i="0" u="none" strike="noStrike" dirty="0">
                        <a:solidFill>
                          <a:srgbClr val="FFFFFF"/>
                        </a:solidFill>
                        <a:effectLst/>
                        <a:latin typeface="Arial" panose="020B0604020202020204" pitchFamily="34" charset="0"/>
                      </a:endParaRP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0070C0"/>
                    </a:solidFill>
                  </a:tcPr>
                </a:tc>
                <a:tc>
                  <a:txBody>
                    <a:bodyPr/>
                    <a:lstStyle/>
                    <a:p>
                      <a:pPr algn="ctr" rtl="0" fontAlgn="ctr"/>
                      <a:r>
                        <a:rPr lang="en-GB" sz="4000" b="0" i="0" u="none" strike="noStrike" dirty="0">
                          <a:solidFill>
                            <a:srgbClr val="FFFFFF"/>
                          </a:solidFill>
                          <a:effectLst/>
                          <a:latin typeface="Arial" panose="020B0604020202020204" pitchFamily="34" charset="0"/>
                        </a:rPr>
                        <a:t>1</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D75733"/>
                    </a:solidFill>
                  </a:tcPr>
                </a:tc>
                <a:extLst>
                  <a:ext uri="{0D108BD9-81ED-4DB2-BD59-A6C34878D82A}">
                    <a16:rowId xmlns:a16="http://schemas.microsoft.com/office/drawing/2014/main" val="3490598614"/>
                  </a:ext>
                </a:extLst>
              </a:tr>
              <a:tr h="1130691">
                <a:tc>
                  <a:txBody>
                    <a:bodyPr/>
                    <a:lstStyle/>
                    <a:p>
                      <a:pPr algn="ctr" rtl="0" fontAlgn="ctr"/>
                      <a:r>
                        <a:rPr lang="en-GB" sz="1050" b="0" i="0" u="none" strike="noStrike">
                          <a:solidFill>
                            <a:srgbClr val="7F7F7F"/>
                          </a:solidFill>
                          <a:effectLst/>
                          <a:latin typeface="Arial" panose="020B0604020202020204" pitchFamily="34" charset="0"/>
                        </a:rPr>
                        <a:t>Correla</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Uncontrollable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ctr" rtl="0" fontAlgn="ctr"/>
                      <a:r>
                        <a:rPr lang="en-US" sz="4000" b="0" i="0" u="none" strike="noStrike" dirty="0">
                          <a:solidFill>
                            <a:srgbClr val="FFFFFF"/>
                          </a:solidFill>
                          <a:effectLst/>
                          <a:latin typeface="Arial"/>
                        </a:rPr>
                        <a:t>0</a:t>
                      </a:r>
                      <a:endParaRPr lang="en-GB" sz="4000" b="0" i="0" u="none" strike="noStrike" dirty="0">
                        <a:solidFill>
                          <a:srgbClr val="FFFFFF"/>
                        </a:solidFill>
                        <a:effectLst/>
                        <a:latin typeface="Arial" panose="020B0604020202020204" pitchFamily="34" charset="0"/>
                      </a:endParaRP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9CCB3B"/>
                    </a:solidFill>
                  </a:tcPr>
                </a:tc>
                <a:tc>
                  <a:txBody>
                    <a:bodyPr/>
                    <a:lstStyle/>
                    <a:p>
                      <a:pPr algn="ctr" rtl="0" fontAlgn="ctr"/>
                      <a:r>
                        <a:rPr lang="en-GB" sz="4000" b="0" i="0" u="none" strike="noStrike" dirty="0">
                          <a:solidFill>
                            <a:srgbClr val="FFFFFF"/>
                          </a:solidFill>
                          <a:effectLst/>
                          <a:latin typeface="Arial" panose="020B0604020202020204" pitchFamily="34" charset="0"/>
                        </a:rPr>
                        <a:t>0</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7030A0"/>
                    </a:solidFill>
                  </a:tcPr>
                </a:tc>
                <a:extLst>
                  <a:ext uri="{0D108BD9-81ED-4DB2-BD59-A6C34878D82A}">
                    <a16:rowId xmlns:a16="http://schemas.microsoft.com/office/drawing/2014/main" val="3921815034"/>
                  </a:ext>
                </a:extLst>
              </a:tr>
            </a:tbl>
          </a:graphicData>
        </a:graphic>
      </p:graphicFrame>
      <p:graphicFrame>
        <p:nvGraphicFramePr>
          <p:cNvPr id="10" name="Table 9">
            <a:extLst>
              <a:ext uri="{FF2B5EF4-FFF2-40B4-BE49-F238E27FC236}">
                <a16:creationId xmlns:a16="http://schemas.microsoft.com/office/drawing/2014/main" id="{2DBA6B71-335D-4387-BF27-E90307E4DF4B}"/>
              </a:ext>
            </a:extLst>
          </p:cNvPr>
          <p:cNvGraphicFramePr>
            <a:graphicFrameLocks noGrp="1"/>
          </p:cNvGraphicFramePr>
          <p:nvPr>
            <p:extLst>
              <p:ext uri="{D42A27DB-BD31-4B8C-83A1-F6EECF244321}">
                <p14:modId xmlns:p14="http://schemas.microsoft.com/office/powerpoint/2010/main" val="3745160207"/>
              </p:ext>
            </p:extLst>
          </p:nvPr>
        </p:nvGraphicFramePr>
        <p:xfrm>
          <a:off x="2655735" y="1061519"/>
          <a:ext cx="3276599" cy="3113263"/>
        </p:xfrm>
        <a:graphic>
          <a:graphicData uri="http://schemas.openxmlformats.org/drawingml/2006/table">
            <a:tbl>
              <a:tblPr/>
              <a:tblGrid>
                <a:gridCol w="965200">
                  <a:extLst>
                    <a:ext uri="{9D8B030D-6E8A-4147-A177-3AD203B41FA5}">
                      <a16:colId xmlns:a16="http://schemas.microsoft.com/office/drawing/2014/main" val="1008481607"/>
                    </a:ext>
                  </a:extLst>
                </a:gridCol>
                <a:gridCol w="1092200">
                  <a:extLst>
                    <a:ext uri="{9D8B030D-6E8A-4147-A177-3AD203B41FA5}">
                      <a16:colId xmlns:a16="http://schemas.microsoft.com/office/drawing/2014/main" val="882255482"/>
                    </a:ext>
                  </a:extLst>
                </a:gridCol>
                <a:gridCol w="1219199">
                  <a:extLst>
                    <a:ext uri="{9D8B030D-6E8A-4147-A177-3AD203B41FA5}">
                      <a16:colId xmlns:a16="http://schemas.microsoft.com/office/drawing/2014/main" val="3273536462"/>
                    </a:ext>
                  </a:extLst>
                </a:gridCol>
              </a:tblGrid>
              <a:tr h="594576">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gridSpan="2">
                  <a:txBody>
                    <a:bodyPr/>
                    <a:lstStyle/>
                    <a:p>
                      <a:pPr algn="ctr" fontAlgn="b"/>
                      <a:r>
                        <a:rPr lang="en-GB" sz="1400" b="1" i="0" u="none" strike="noStrike" dirty="0">
                          <a:solidFill>
                            <a:srgbClr val="808080"/>
                          </a:solidFill>
                          <a:effectLst/>
                          <a:latin typeface="Arial" panose="020B0604020202020204" pitchFamily="34" charset="0"/>
                        </a:rPr>
                        <a:t>Jul 2022</a:t>
                      </a:r>
                    </a:p>
                    <a:p>
                      <a:pPr algn="ctr" fontAlgn="b"/>
                      <a:endParaRPr lang="en-GB" sz="1800" b="1" i="0" u="none" strike="noStrike" dirty="0">
                        <a:solidFill>
                          <a:srgbClr val="808080"/>
                        </a:solidFill>
                        <a:effectLst/>
                        <a:latin typeface="Arial" panose="020B060402020202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1895249633"/>
                  </a:ext>
                </a:extLst>
              </a:tr>
              <a:tr h="378491">
                <a:tc>
                  <a:txBody>
                    <a:bodyPr/>
                    <a:lstStyle/>
                    <a:p>
                      <a:pPr algn="l" fontAlgn="t"/>
                      <a:r>
                        <a:rPr lang="en-GB" sz="1800" b="0" i="0" u="none" strike="noStrike">
                          <a:solidFill>
                            <a:srgbClr val="000000"/>
                          </a:solidFill>
                          <a:effectLst/>
                          <a:latin typeface="Arial" panose="020B0604020202020204" pitchFamily="34" charset="0"/>
                        </a:rPr>
                        <a:t> </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a:solidFill>
                            <a:srgbClr val="7F7F7F"/>
                          </a:solidFill>
                          <a:effectLst/>
                          <a:latin typeface="Arial" panose="020B0604020202020204" pitchFamily="34" charset="0"/>
                        </a:rPr>
                        <a:t>Correla</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Identified</a:t>
                      </a: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a:solidFill>
                            <a:srgbClr val="7F7F7F"/>
                          </a:solidFill>
                          <a:effectLst/>
                          <a:latin typeface="Arial" panose="020B0604020202020204" pitchFamily="34" charset="0"/>
                        </a:rPr>
                        <a:t>Customer</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Identified</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518106703"/>
                  </a:ext>
                </a:extLst>
              </a:tr>
              <a:tr h="1066657">
                <a:tc>
                  <a:txBody>
                    <a:bodyPr/>
                    <a:lstStyle/>
                    <a:p>
                      <a:pPr algn="ctr" rtl="0" fontAlgn="ctr"/>
                      <a:r>
                        <a:rPr lang="en-GB" sz="1050" b="0" i="0" u="none" strike="noStrike">
                          <a:solidFill>
                            <a:srgbClr val="7F7F7F"/>
                          </a:solidFill>
                          <a:effectLst/>
                          <a:latin typeface="Arial" panose="020B0604020202020204" pitchFamily="34" charset="0"/>
                        </a:rPr>
                        <a:t>Correla</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ctr" rtl="0" fontAlgn="ctr"/>
                      <a:r>
                        <a:rPr lang="en-US" sz="4000" b="0" i="0" u="none" strike="noStrike" dirty="0">
                          <a:solidFill>
                            <a:srgbClr val="FFFFFF"/>
                          </a:solidFill>
                          <a:effectLst/>
                          <a:latin typeface="Arial" panose="020B0604020202020204" pitchFamily="34" charset="0"/>
                        </a:rPr>
                        <a:t>1</a:t>
                      </a:r>
                      <a:endParaRPr lang="en-GB" sz="4000" b="0" i="0" u="none" strike="noStrike" dirty="0">
                        <a:solidFill>
                          <a:srgbClr val="FFFFFF"/>
                        </a:solidFill>
                        <a:effectLst/>
                        <a:latin typeface="Arial" panose="020B0604020202020204" pitchFamily="34" charset="0"/>
                      </a:endParaRP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0070C0"/>
                    </a:solidFill>
                  </a:tcPr>
                </a:tc>
                <a:tc>
                  <a:txBody>
                    <a:bodyPr/>
                    <a:lstStyle/>
                    <a:p>
                      <a:pPr algn="ctr" rtl="0" fontAlgn="ctr"/>
                      <a:r>
                        <a:rPr lang="en-GB" sz="4000" b="0" i="0" u="none" strike="noStrike" dirty="0">
                          <a:solidFill>
                            <a:srgbClr val="FFFFFF"/>
                          </a:solidFill>
                          <a:effectLst/>
                          <a:latin typeface="Arial" panose="020B0604020202020204" pitchFamily="34" charset="0"/>
                        </a:rPr>
                        <a:t>1</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D75733"/>
                    </a:solidFill>
                  </a:tcPr>
                </a:tc>
                <a:extLst>
                  <a:ext uri="{0D108BD9-81ED-4DB2-BD59-A6C34878D82A}">
                    <a16:rowId xmlns:a16="http://schemas.microsoft.com/office/drawing/2014/main" val="3999588760"/>
                  </a:ext>
                </a:extLst>
              </a:tr>
              <a:tr h="1073539">
                <a:tc>
                  <a:txBody>
                    <a:bodyPr/>
                    <a:lstStyle/>
                    <a:p>
                      <a:pPr algn="ctr" rtl="0" fontAlgn="ctr"/>
                      <a:r>
                        <a:rPr lang="en-GB" sz="1050" b="0" i="0" u="none" strike="noStrike">
                          <a:solidFill>
                            <a:srgbClr val="7F7F7F"/>
                          </a:solidFill>
                          <a:effectLst/>
                          <a:latin typeface="Arial" panose="020B0604020202020204" pitchFamily="34" charset="0"/>
                        </a:rPr>
                        <a:t>Correla</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Uncontrollable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4000" b="0" i="0" u="none" strike="noStrike" dirty="0">
                          <a:solidFill>
                            <a:srgbClr val="FFFFFF"/>
                          </a:solidFill>
                          <a:effectLst/>
                          <a:latin typeface="Arial" panose="020B0604020202020204" pitchFamily="34" charset="0"/>
                        </a:rPr>
                        <a:t>0</a:t>
                      </a:r>
                      <a:endParaRPr lang="en-GB" sz="4000" b="0" i="0" u="none" strike="noStrike" dirty="0">
                        <a:solidFill>
                          <a:srgbClr val="FFFFFF"/>
                        </a:solidFill>
                        <a:effectLst/>
                        <a:latin typeface="Arial" panose="020B0604020202020204" pitchFamily="34" charset="0"/>
                      </a:endParaRP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solidFill>
                      <a:srgbClr val="9CCB3B"/>
                    </a:solidFill>
                  </a:tcPr>
                </a:tc>
                <a:tc>
                  <a:txBody>
                    <a:bodyPr/>
                    <a:lstStyle/>
                    <a:p>
                      <a:pPr algn="ctr" rtl="0" fontAlgn="ctr"/>
                      <a:r>
                        <a:rPr lang="en-GB" sz="4000" b="0" i="0" u="none" strike="noStrike" dirty="0">
                          <a:solidFill>
                            <a:srgbClr val="FFFFFF"/>
                          </a:solidFill>
                          <a:effectLst/>
                          <a:latin typeface="Arial" panose="020B0604020202020204" pitchFamily="34" charset="0"/>
                        </a:rPr>
                        <a:t>0</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solidFill>
                      <a:srgbClr val="7030A0"/>
                    </a:solidFill>
                  </a:tcPr>
                </a:tc>
                <a:extLst>
                  <a:ext uri="{0D108BD9-81ED-4DB2-BD59-A6C34878D82A}">
                    <a16:rowId xmlns:a16="http://schemas.microsoft.com/office/drawing/2014/main" val="1179973948"/>
                  </a:ext>
                </a:extLst>
              </a:tr>
            </a:tbl>
          </a:graphicData>
        </a:graphic>
      </p:graphicFrame>
    </p:spTree>
    <p:extLst>
      <p:ext uri="{BB962C8B-B14F-4D97-AF65-F5344CB8AC3E}">
        <p14:creationId xmlns:p14="http://schemas.microsoft.com/office/powerpoint/2010/main" val="410350771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9A681-E036-28CD-9F88-2DB8939111B9}"/>
              </a:ext>
            </a:extLst>
          </p:cNvPr>
          <p:cNvSpPr>
            <a:spLocks noGrp="1"/>
          </p:cNvSpPr>
          <p:nvPr>
            <p:ph type="title"/>
          </p:nvPr>
        </p:nvSpPr>
        <p:spPr/>
        <p:txBody>
          <a:bodyPr>
            <a:normAutofit fontScale="90000"/>
          </a:bodyPr>
          <a:lstStyle/>
          <a:p>
            <a:r>
              <a:rPr lang="en-US" dirty="0">
                <a:latin typeface="Arial"/>
                <a:cs typeface="Arial"/>
              </a:rPr>
              <a:t>Customer Issue Dashboard</a:t>
            </a:r>
            <a:endParaRPr lang="en-US" dirty="0"/>
          </a:p>
        </p:txBody>
      </p:sp>
      <p:sp>
        <p:nvSpPr>
          <p:cNvPr id="3" name="Content Placeholder 2">
            <a:extLst>
              <a:ext uri="{FF2B5EF4-FFF2-40B4-BE49-F238E27FC236}">
                <a16:creationId xmlns:a16="http://schemas.microsoft.com/office/drawing/2014/main" id="{1083DEA4-1CD8-256E-1C7F-833FA7A71D66}"/>
              </a:ext>
            </a:extLst>
          </p:cNvPr>
          <p:cNvSpPr>
            <a:spLocks noGrp="1"/>
          </p:cNvSpPr>
          <p:nvPr>
            <p:ph type="body" idx="1"/>
          </p:nvPr>
        </p:nvSpPr>
        <p:spPr/>
        <p:txBody>
          <a:bodyPr/>
          <a:lstStyle/>
          <a:p>
            <a:r>
              <a:rPr lang="en-US" dirty="0">
                <a:latin typeface="Arial"/>
                <a:cs typeface="Arial"/>
              </a:rPr>
              <a:t>Appendix 3</a:t>
            </a:r>
            <a:endParaRPr lang="en-US" dirty="0"/>
          </a:p>
        </p:txBody>
      </p:sp>
    </p:spTree>
    <p:extLst>
      <p:ext uri="{BB962C8B-B14F-4D97-AF65-F5344CB8AC3E}">
        <p14:creationId xmlns:p14="http://schemas.microsoft.com/office/powerpoint/2010/main" val="35243881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0E653-81BB-40DE-A876-D98DE7C84F3D}"/>
              </a:ext>
            </a:extLst>
          </p:cNvPr>
          <p:cNvSpPr>
            <a:spLocks noGrp="1"/>
          </p:cNvSpPr>
          <p:nvPr>
            <p:ph type="title"/>
          </p:nvPr>
        </p:nvSpPr>
        <p:spPr/>
        <p:txBody>
          <a:bodyPr>
            <a:normAutofit fontScale="90000"/>
          </a:bodyPr>
          <a:lstStyle/>
          <a:p>
            <a:r>
              <a:rPr lang="en-GB"/>
              <a:t>AQ Defects – Open &amp; Closed over 12 Month Period</a:t>
            </a:r>
          </a:p>
        </p:txBody>
      </p:sp>
      <p:pic>
        <p:nvPicPr>
          <p:cNvPr id="3" name="Picture 2">
            <a:extLst>
              <a:ext uri="{FF2B5EF4-FFF2-40B4-BE49-F238E27FC236}">
                <a16:creationId xmlns:a16="http://schemas.microsoft.com/office/drawing/2014/main" id="{06E8009B-6874-4AC1-97F2-A9E87E144343}"/>
              </a:ext>
            </a:extLst>
          </p:cNvPr>
          <p:cNvPicPr>
            <a:picLocks noChangeAspect="1"/>
          </p:cNvPicPr>
          <p:nvPr/>
        </p:nvPicPr>
        <p:blipFill>
          <a:blip r:embed="rId2"/>
          <a:stretch>
            <a:fillRect/>
          </a:stretch>
        </p:blipFill>
        <p:spPr>
          <a:xfrm>
            <a:off x="890125" y="1011505"/>
            <a:ext cx="7112898" cy="3795164"/>
          </a:xfrm>
          <a:prstGeom prst="rect">
            <a:avLst/>
          </a:prstGeom>
        </p:spPr>
      </p:pic>
    </p:spTree>
    <p:extLst>
      <p:ext uri="{BB962C8B-B14F-4D97-AF65-F5344CB8AC3E}">
        <p14:creationId xmlns:p14="http://schemas.microsoft.com/office/powerpoint/2010/main" val="3767441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37407-5EB8-4282-8F3D-654761E3E674}"/>
              </a:ext>
            </a:extLst>
          </p:cNvPr>
          <p:cNvSpPr>
            <a:spLocks noGrp="1"/>
          </p:cNvSpPr>
          <p:nvPr>
            <p:ph type="title"/>
          </p:nvPr>
        </p:nvSpPr>
        <p:spPr/>
        <p:txBody>
          <a:bodyPr>
            <a:normAutofit fontScale="90000"/>
          </a:bodyPr>
          <a:lstStyle/>
          <a:p>
            <a:r>
              <a:rPr lang="en-GB"/>
              <a:t>Amendment Invoice Defects – Open &amp; Closed over 12 Month Period</a:t>
            </a:r>
          </a:p>
        </p:txBody>
      </p:sp>
      <p:pic>
        <p:nvPicPr>
          <p:cNvPr id="4" name="Picture 3">
            <a:extLst>
              <a:ext uri="{FF2B5EF4-FFF2-40B4-BE49-F238E27FC236}">
                <a16:creationId xmlns:a16="http://schemas.microsoft.com/office/drawing/2014/main" id="{7E6BC056-C4F3-442A-B501-67923BC86DCE}"/>
              </a:ext>
            </a:extLst>
          </p:cNvPr>
          <p:cNvPicPr>
            <a:picLocks noChangeAspect="1"/>
          </p:cNvPicPr>
          <p:nvPr/>
        </p:nvPicPr>
        <p:blipFill>
          <a:blip r:embed="rId2"/>
          <a:stretch>
            <a:fillRect/>
          </a:stretch>
        </p:blipFill>
        <p:spPr>
          <a:xfrm>
            <a:off x="1051965" y="1169669"/>
            <a:ext cx="7007702" cy="3523711"/>
          </a:xfrm>
          <a:prstGeom prst="rect">
            <a:avLst/>
          </a:prstGeom>
        </p:spPr>
      </p:pic>
    </p:spTree>
    <p:extLst>
      <p:ext uri="{BB962C8B-B14F-4D97-AF65-F5344CB8AC3E}">
        <p14:creationId xmlns:p14="http://schemas.microsoft.com/office/powerpoint/2010/main" val="9642060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F9B51-05EA-4EDE-9571-C4196FC72405}"/>
              </a:ext>
            </a:extLst>
          </p:cNvPr>
          <p:cNvSpPr>
            <a:spLocks noGrp="1"/>
          </p:cNvSpPr>
          <p:nvPr>
            <p:ph type="title"/>
          </p:nvPr>
        </p:nvSpPr>
        <p:spPr/>
        <p:txBody>
          <a:bodyPr/>
          <a:lstStyle/>
          <a:p>
            <a:r>
              <a:rPr lang="en-GB"/>
              <a:t>AQ &amp; Amendment Invoice Open Defects</a:t>
            </a:r>
          </a:p>
        </p:txBody>
      </p:sp>
      <p:pic>
        <p:nvPicPr>
          <p:cNvPr id="4" name="Picture 3">
            <a:extLst>
              <a:ext uri="{FF2B5EF4-FFF2-40B4-BE49-F238E27FC236}">
                <a16:creationId xmlns:a16="http://schemas.microsoft.com/office/drawing/2014/main" id="{C974ED35-DFD2-413B-988A-C28F2D843300}"/>
              </a:ext>
            </a:extLst>
          </p:cNvPr>
          <p:cNvPicPr>
            <a:picLocks noChangeAspect="1"/>
          </p:cNvPicPr>
          <p:nvPr/>
        </p:nvPicPr>
        <p:blipFill>
          <a:blip r:embed="rId2"/>
          <a:stretch>
            <a:fillRect/>
          </a:stretch>
        </p:blipFill>
        <p:spPr>
          <a:xfrm>
            <a:off x="825388" y="1027689"/>
            <a:ext cx="7307107" cy="3722336"/>
          </a:xfrm>
          <a:prstGeom prst="rect">
            <a:avLst/>
          </a:prstGeom>
        </p:spPr>
      </p:pic>
    </p:spTree>
    <p:extLst>
      <p:ext uri="{BB962C8B-B14F-4D97-AF65-F5344CB8AC3E}">
        <p14:creationId xmlns:p14="http://schemas.microsoft.com/office/powerpoint/2010/main" val="14827675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F16F9-BFE8-4529-AB0D-E8DD4A467EE2}"/>
              </a:ext>
            </a:extLst>
          </p:cNvPr>
          <p:cNvSpPr>
            <a:spLocks noGrp="1"/>
          </p:cNvSpPr>
          <p:nvPr>
            <p:ph type="title"/>
          </p:nvPr>
        </p:nvSpPr>
        <p:spPr>
          <a:xfrm>
            <a:off x="457200" y="267252"/>
            <a:ext cx="8229600" cy="637580"/>
          </a:xfrm>
        </p:spPr>
        <p:txBody>
          <a:bodyPr>
            <a:normAutofit fontScale="90000"/>
          </a:bodyPr>
          <a:lstStyle/>
          <a:p>
            <a:r>
              <a:rPr lang="en-GB"/>
              <a:t>Amendment Invoice Dashboard – </a:t>
            </a:r>
            <a:br>
              <a:rPr lang="en-GB"/>
            </a:br>
            <a:r>
              <a:rPr lang="en-GB"/>
              <a:t>Outstanding Exceptions</a:t>
            </a:r>
          </a:p>
        </p:txBody>
      </p:sp>
      <p:pic>
        <p:nvPicPr>
          <p:cNvPr id="3" name="Picture 2">
            <a:extLst>
              <a:ext uri="{FF2B5EF4-FFF2-40B4-BE49-F238E27FC236}">
                <a16:creationId xmlns:a16="http://schemas.microsoft.com/office/drawing/2014/main" id="{7636641A-1297-49E1-A38F-1032C2094EB7}"/>
              </a:ext>
            </a:extLst>
          </p:cNvPr>
          <p:cNvPicPr>
            <a:picLocks noChangeAspect="1"/>
          </p:cNvPicPr>
          <p:nvPr/>
        </p:nvPicPr>
        <p:blipFill>
          <a:blip r:embed="rId2"/>
          <a:stretch>
            <a:fillRect/>
          </a:stretch>
        </p:blipFill>
        <p:spPr>
          <a:xfrm>
            <a:off x="647700" y="1186663"/>
            <a:ext cx="7848600" cy="3352800"/>
          </a:xfrm>
          <a:prstGeom prst="rect">
            <a:avLst/>
          </a:prstGeom>
        </p:spPr>
      </p:pic>
    </p:spTree>
    <p:extLst>
      <p:ext uri="{BB962C8B-B14F-4D97-AF65-F5344CB8AC3E}">
        <p14:creationId xmlns:p14="http://schemas.microsoft.com/office/powerpoint/2010/main" val="20204165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Further Information</a:t>
            </a:r>
          </a:p>
        </p:txBody>
      </p:sp>
      <p:sp>
        <p:nvSpPr>
          <p:cNvPr id="3" name="Content Placeholder 2"/>
          <p:cNvSpPr>
            <a:spLocks noGrp="1"/>
          </p:cNvSpPr>
          <p:nvPr>
            <p:ph idx="1"/>
          </p:nvPr>
        </p:nvSpPr>
        <p:spPr>
          <a:xfrm>
            <a:off x="467544" y="915566"/>
            <a:ext cx="8229600" cy="3672408"/>
          </a:xfrm>
        </p:spPr>
        <p:txBody>
          <a:bodyPr vert="horz" lIns="91440" tIns="45720" rIns="91440" bIns="45720" rtlCol="0" anchor="ctr">
            <a:normAutofit/>
          </a:bodyPr>
          <a:lstStyle/>
          <a:p>
            <a:pPr marL="0" indent="0" algn="ctr">
              <a:buNone/>
            </a:pPr>
            <a:r>
              <a:rPr lang="en-GB" sz="1600"/>
              <a:t>The Customer Issue Register, published on xoserve.com and updated weekly, can be found at the following location:</a:t>
            </a:r>
          </a:p>
          <a:p>
            <a:pPr marL="0" indent="0" algn="ctr">
              <a:buNone/>
            </a:pPr>
            <a:r>
              <a:rPr lang="en-GB" sz="1400">
                <a:hlinkClick r:id="rId3"/>
              </a:rPr>
              <a:t>https://www.xoserve.com/news-updates/news-and-updates/issues-register/</a:t>
            </a:r>
            <a:r>
              <a:rPr lang="en-GB" sz="1400"/>
              <a:t> </a:t>
            </a:r>
            <a:br>
              <a:rPr lang="en-GB" sz="1400"/>
            </a:br>
            <a:endParaRPr lang="en-GB" sz="1400"/>
          </a:p>
          <a:p>
            <a:endParaRPr lang="en-GB" sz="1600">
              <a:latin typeface="Arial"/>
              <a:cs typeface="Arial"/>
            </a:endParaRPr>
          </a:p>
          <a:p>
            <a:pPr marL="0" indent="0" algn="ctr">
              <a:buNone/>
            </a:pPr>
            <a:r>
              <a:rPr lang="en-GB" sz="1600">
                <a:latin typeface="Arial"/>
                <a:cs typeface="Arial"/>
              </a:rPr>
              <a:t>System status, planned outages and info on current system impacting issues can be found at the following location:</a:t>
            </a:r>
          </a:p>
          <a:p>
            <a:pPr marL="0" indent="0" algn="ctr">
              <a:buNone/>
            </a:pPr>
            <a:r>
              <a:rPr lang="en-GB" sz="1400">
                <a:hlinkClick r:id="rId4"/>
              </a:rPr>
              <a:t>https://www.xoserve.com/news-updates/news-and-updates/system-outages/</a:t>
            </a:r>
            <a:r>
              <a:rPr lang="en-GB" sz="1400"/>
              <a:t> </a:t>
            </a:r>
          </a:p>
        </p:txBody>
      </p:sp>
    </p:spTree>
    <p:extLst>
      <p:ext uri="{BB962C8B-B14F-4D97-AF65-F5344CB8AC3E}">
        <p14:creationId xmlns:p14="http://schemas.microsoft.com/office/powerpoint/2010/main" val="1799672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BDDFA-F228-4E44-B394-D26871378D15}"/>
              </a:ext>
            </a:extLst>
          </p:cNvPr>
          <p:cNvSpPr>
            <a:spLocks noGrp="1"/>
          </p:cNvSpPr>
          <p:nvPr>
            <p:ph type="ctrTitle"/>
          </p:nvPr>
        </p:nvSpPr>
        <p:spPr/>
        <p:txBody>
          <a:bodyPr/>
          <a:lstStyle/>
          <a:p>
            <a:r>
              <a:rPr lang="en-US" dirty="0">
                <a:latin typeface="Arial"/>
                <a:cs typeface="Arial"/>
              </a:rPr>
              <a:t>KPM Reporting (</a:t>
            </a:r>
            <a:r>
              <a:rPr lang="en-US" i="1" dirty="0">
                <a:latin typeface="Arial"/>
                <a:cs typeface="Arial"/>
              </a:rPr>
              <a:t>July reporting period</a:t>
            </a:r>
            <a:r>
              <a:rPr lang="en-US" dirty="0">
                <a:latin typeface="Arial"/>
                <a:cs typeface="Arial"/>
              </a:rPr>
              <a:t>)</a:t>
            </a:r>
            <a:endParaRPr lang="en-US" dirty="0"/>
          </a:p>
        </p:txBody>
      </p:sp>
      <p:sp>
        <p:nvSpPr>
          <p:cNvPr id="3" name="Subtitle 2">
            <a:extLst>
              <a:ext uri="{FF2B5EF4-FFF2-40B4-BE49-F238E27FC236}">
                <a16:creationId xmlns:a16="http://schemas.microsoft.com/office/drawing/2014/main" id="{C2F2002D-02D2-4812-BCBA-469506040EAD}"/>
              </a:ext>
            </a:extLst>
          </p:cNvPr>
          <p:cNvSpPr>
            <a:spLocks noGrp="1"/>
          </p:cNvSpPr>
          <p:nvPr>
            <p:ph type="subTitle" idx="1"/>
          </p:nvPr>
        </p:nvSpPr>
        <p:spPr/>
        <p:txBody>
          <a:bodyPr vert="horz" lIns="91440" tIns="45720" rIns="91440" bIns="45720" rtlCol="0" anchor="t">
            <a:normAutofit/>
          </a:bodyPr>
          <a:lstStyle/>
          <a:p>
            <a:r>
              <a:rPr lang="en-US" dirty="0">
                <a:latin typeface="Arial"/>
                <a:cs typeface="Arial"/>
              </a:rPr>
              <a:t>Agenda item 6.1</a:t>
            </a:r>
            <a:endParaRPr lang="en-US" dirty="0"/>
          </a:p>
        </p:txBody>
      </p:sp>
    </p:spTree>
    <p:extLst>
      <p:ext uri="{BB962C8B-B14F-4D97-AF65-F5344CB8AC3E}">
        <p14:creationId xmlns:p14="http://schemas.microsoft.com/office/powerpoint/2010/main" val="2990067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0971B-59C0-4749-B6BD-ED2A3DBCDB82}"/>
              </a:ext>
            </a:extLst>
          </p:cNvPr>
          <p:cNvSpPr>
            <a:spLocks noGrp="1"/>
          </p:cNvSpPr>
          <p:nvPr>
            <p:ph type="title"/>
          </p:nvPr>
        </p:nvSpPr>
        <p:spPr>
          <a:xfrm>
            <a:off x="0" y="195486"/>
            <a:ext cx="9144000" cy="374063"/>
          </a:xfrm>
        </p:spPr>
        <p:txBody>
          <a:bodyPr>
            <a:noAutofit/>
          </a:bodyPr>
          <a:lstStyle/>
          <a:p>
            <a:r>
              <a:rPr lang="en-GB" sz="2000"/>
              <a:t>Overall Summary</a:t>
            </a:r>
          </a:p>
        </p:txBody>
      </p:sp>
      <p:graphicFrame>
        <p:nvGraphicFramePr>
          <p:cNvPr id="9" name="Table 6">
            <a:extLst>
              <a:ext uri="{FF2B5EF4-FFF2-40B4-BE49-F238E27FC236}">
                <a16:creationId xmlns:a16="http://schemas.microsoft.com/office/drawing/2014/main" id="{21B71A60-054B-557E-3219-9590CA233C7F}"/>
              </a:ext>
            </a:extLst>
          </p:cNvPr>
          <p:cNvGraphicFramePr>
            <a:graphicFrameLocks noGrp="1"/>
          </p:cNvGraphicFramePr>
          <p:nvPr/>
        </p:nvGraphicFramePr>
        <p:xfrm>
          <a:off x="272302" y="594366"/>
          <a:ext cx="8599395" cy="952669"/>
        </p:xfrm>
        <a:graphic>
          <a:graphicData uri="http://schemas.openxmlformats.org/drawingml/2006/table">
            <a:tbl>
              <a:tblPr firstRow="1" bandRow="1">
                <a:tableStyleId>{5C22544A-7EE6-4342-B048-85BDC9FD1C3A}</a:tableStyleId>
              </a:tblPr>
              <a:tblGrid>
                <a:gridCol w="1941514">
                  <a:extLst>
                    <a:ext uri="{9D8B030D-6E8A-4147-A177-3AD203B41FA5}">
                      <a16:colId xmlns:a16="http://schemas.microsoft.com/office/drawing/2014/main" val="348427267"/>
                    </a:ext>
                  </a:extLst>
                </a:gridCol>
                <a:gridCol w="2067201">
                  <a:extLst>
                    <a:ext uri="{9D8B030D-6E8A-4147-A177-3AD203B41FA5}">
                      <a16:colId xmlns:a16="http://schemas.microsoft.com/office/drawing/2014/main" val="1344454472"/>
                    </a:ext>
                  </a:extLst>
                </a:gridCol>
                <a:gridCol w="2295340">
                  <a:extLst>
                    <a:ext uri="{9D8B030D-6E8A-4147-A177-3AD203B41FA5}">
                      <a16:colId xmlns:a16="http://schemas.microsoft.com/office/drawing/2014/main" val="998019006"/>
                    </a:ext>
                  </a:extLst>
                </a:gridCol>
                <a:gridCol w="2295340">
                  <a:extLst>
                    <a:ext uri="{9D8B030D-6E8A-4147-A177-3AD203B41FA5}">
                      <a16:colId xmlns:a16="http://schemas.microsoft.com/office/drawing/2014/main" val="1388086851"/>
                    </a:ext>
                  </a:extLst>
                </a:gridCol>
              </a:tblGrid>
              <a:tr h="411581">
                <a:tc>
                  <a:txBody>
                    <a:bodyPr/>
                    <a:lstStyle/>
                    <a:p>
                      <a:pPr algn="ctr"/>
                      <a:r>
                        <a:rPr lang="en-GB" sz="900"/>
                        <a:t>Performance Area</a:t>
                      </a:r>
                    </a:p>
                  </a:txBody>
                  <a:tcPr/>
                </a:tc>
                <a:tc>
                  <a:txBody>
                    <a:bodyPr/>
                    <a:lstStyle/>
                    <a:p>
                      <a:pPr algn="ctr"/>
                      <a:r>
                        <a:rPr lang="en-GB" sz="900"/>
                        <a:t>(Reportable) Achieved</a:t>
                      </a:r>
                    </a:p>
                  </a:txBody>
                  <a:tcPr/>
                </a:tc>
                <a:tc>
                  <a:txBody>
                    <a:bodyPr/>
                    <a:lstStyle/>
                    <a:p>
                      <a:pPr algn="ctr"/>
                      <a:r>
                        <a:rPr lang="en-GB" sz="900"/>
                        <a:t>(Reportable) Failed</a:t>
                      </a:r>
                    </a:p>
                  </a:txBody>
                  <a:tcPr/>
                </a:tc>
                <a:tc>
                  <a:txBody>
                    <a:bodyPr/>
                    <a:lstStyle/>
                    <a:p>
                      <a:pPr algn="ctr"/>
                      <a:r>
                        <a:rPr lang="en-GB" sz="900"/>
                        <a:t>Not applicable to the reporting month</a:t>
                      </a:r>
                    </a:p>
                  </a:txBody>
                  <a:tcPr/>
                </a:tc>
                <a:extLst>
                  <a:ext uri="{0D108BD9-81ED-4DB2-BD59-A6C34878D82A}">
                    <a16:rowId xmlns:a16="http://schemas.microsoft.com/office/drawing/2014/main" val="3456605079"/>
                  </a:ext>
                </a:extLst>
              </a:tr>
              <a:tr h="295099">
                <a:tc>
                  <a:txBody>
                    <a:bodyPr/>
                    <a:lstStyle/>
                    <a:p>
                      <a:pPr algn="ctr"/>
                      <a:r>
                        <a:rPr lang="en-GB" sz="1000" b="1"/>
                        <a:t>KPMs (20 total)</a:t>
                      </a:r>
                    </a:p>
                  </a:txBody>
                  <a:tcPr/>
                </a:tc>
                <a:tc>
                  <a:txBody>
                    <a:bodyPr/>
                    <a:lstStyle/>
                    <a:p>
                      <a:pPr algn="ctr"/>
                      <a:r>
                        <a:rPr lang="en-GB" sz="1000" b="1">
                          <a:solidFill>
                            <a:schemeClr val="tx1"/>
                          </a:solidFill>
                        </a:rPr>
                        <a:t>16 </a:t>
                      </a:r>
                      <a:r>
                        <a:rPr lang="en-GB" sz="1000" b="0">
                          <a:solidFill>
                            <a:schemeClr val="tx1"/>
                          </a:solidFill>
                        </a:rPr>
                        <a:t>(@11</a:t>
                      </a:r>
                      <a:r>
                        <a:rPr lang="en-GB" sz="1000" b="0" baseline="30000">
                          <a:solidFill>
                            <a:schemeClr val="tx1"/>
                          </a:solidFill>
                        </a:rPr>
                        <a:t>th</a:t>
                      </a:r>
                      <a:r>
                        <a:rPr lang="en-GB" sz="1000" b="0">
                          <a:solidFill>
                            <a:schemeClr val="tx1"/>
                          </a:solidFill>
                        </a:rPr>
                        <a:t> Aug)</a:t>
                      </a:r>
                    </a:p>
                  </a:txBody>
                  <a:tcPr/>
                </a:tc>
                <a:tc>
                  <a:txBody>
                    <a:bodyPr/>
                    <a:lstStyle/>
                    <a:p>
                      <a:pPr algn="ctr"/>
                      <a:r>
                        <a:rPr lang="en-GB" sz="1000" b="1">
                          <a:solidFill>
                            <a:schemeClr val="tx1"/>
                          </a:solidFill>
                        </a:rPr>
                        <a:t>3</a:t>
                      </a:r>
                    </a:p>
                  </a:txBody>
                  <a:tcPr/>
                </a:tc>
                <a:tc>
                  <a:txBody>
                    <a:bodyPr/>
                    <a:lstStyle/>
                    <a:p>
                      <a:pPr algn="ctr"/>
                      <a:r>
                        <a:rPr lang="en-GB" sz="1000" b="1">
                          <a:solidFill>
                            <a:schemeClr val="tx1"/>
                          </a:solidFill>
                        </a:rPr>
                        <a:t>0</a:t>
                      </a:r>
                    </a:p>
                  </a:txBody>
                  <a:tcPr/>
                </a:tc>
                <a:extLst>
                  <a:ext uri="{0D108BD9-81ED-4DB2-BD59-A6C34878D82A}">
                    <a16:rowId xmlns:a16="http://schemas.microsoft.com/office/drawing/2014/main" val="408770157"/>
                  </a:ext>
                </a:extLst>
              </a:tr>
              <a:tr h="245989">
                <a:tc>
                  <a:txBody>
                    <a:bodyPr/>
                    <a:lstStyle/>
                    <a:p>
                      <a:pPr algn="ctr"/>
                      <a:r>
                        <a:rPr lang="en-GB" sz="1000" b="1"/>
                        <a:t>PIs (24 total)</a:t>
                      </a:r>
                    </a:p>
                  </a:txBody>
                  <a:tcPr/>
                </a:tc>
                <a:tc>
                  <a:txBody>
                    <a:bodyPr/>
                    <a:lstStyle/>
                    <a:p>
                      <a:pPr algn="ctr"/>
                      <a:r>
                        <a:rPr lang="en-GB" sz="1000" b="1">
                          <a:solidFill>
                            <a:schemeClr val="tx1"/>
                          </a:solidFill>
                        </a:rPr>
                        <a:t>17</a:t>
                      </a:r>
                    </a:p>
                  </a:txBody>
                  <a:tcPr/>
                </a:tc>
                <a:tc>
                  <a:txBody>
                    <a:bodyPr/>
                    <a:lstStyle/>
                    <a:p>
                      <a:pPr algn="ctr"/>
                      <a:r>
                        <a:rPr lang="en-GB" sz="1000" b="1">
                          <a:solidFill>
                            <a:schemeClr val="tx1"/>
                          </a:solidFill>
                        </a:rPr>
                        <a:t>1</a:t>
                      </a:r>
                    </a:p>
                  </a:txBody>
                  <a:tcPr/>
                </a:tc>
                <a:tc>
                  <a:txBody>
                    <a:bodyPr/>
                    <a:lstStyle/>
                    <a:p>
                      <a:pPr algn="ctr"/>
                      <a:r>
                        <a:rPr lang="en-GB" sz="1000" b="1">
                          <a:solidFill>
                            <a:schemeClr val="tx1"/>
                          </a:solidFill>
                        </a:rPr>
                        <a:t>6</a:t>
                      </a:r>
                    </a:p>
                  </a:txBody>
                  <a:tcPr/>
                </a:tc>
                <a:extLst>
                  <a:ext uri="{0D108BD9-81ED-4DB2-BD59-A6C34878D82A}">
                    <a16:rowId xmlns:a16="http://schemas.microsoft.com/office/drawing/2014/main" val="1321806292"/>
                  </a:ext>
                </a:extLst>
              </a:tr>
            </a:tbl>
          </a:graphicData>
        </a:graphic>
      </p:graphicFrame>
      <p:graphicFrame>
        <p:nvGraphicFramePr>
          <p:cNvPr id="7" name="Table 6">
            <a:extLst>
              <a:ext uri="{FF2B5EF4-FFF2-40B4-BE49-F238E27FC236}">
                <a16:creationId xmlns:a16="http://schemas.microsoft.com/office/drawing/2014/main" id="{2E84F1CB-315A-5C86-325C-5F748DE51DDD}"/>
              </a:ext>
            </a:extLst>
          </p:cNvPr>
          <p:cNvGraphicFramePr>
            <a:graphicFrameLocks noGrp="1"/>
          </p:cNvGraphicFramePr>
          <p:nvPr/>
        </p:nvGraphicFramePr>
        <p:xfrm>
          <a:off x="272302" y="2050967"/>
          <a:ext cx="8793117" cy="2759591"/>
        </p:xfrm>
        <a:graphic>
          <a:graphicData uri="http://schemas.openxmlformats.org/drawingml/2006/table">
            <a:tbl>
              <a:tblPr firstRow="1" bandRow="1">
                <a:tableStyleId>{5C22544A-7EE6-4342-B048-85BDC9FD1C3A}</a:tableStyleId>
              </a:tblPr>
              <a:tblGrid>
                <a:gridCol w="581620">
                  <a:extLst>
                    <a:ext uri="{9D8B030D-6E8A-4147-A177-3AD203B41FA5}">
                      <a16:colId xmlns:a16="http://schemas.microsoft.com/office/drawing/2014/main" val="348427267"/>
                    </a:ext>
                  </a:extLst>
                </a:gridCol>
                <a:gridCol w="1455769">
                  <a:extLst>
                    <a:ext uri="{9D8B030D-6E8A-4147-A177-3AD203B41FA5}">
                      <a16:colId xmlns:a16="http://schemas.microsoft.com/office/drawing/2014/main" val="865478126"/>
                    </a:ext>
                  </a:extLst>
                </a:gridCol>
                <a:gridCol w="1420397">
                  <a:extLst>
                    <a:ext uri="{9D8B030D-6E8A-4147-A177-3AD203B41FA5}">
                      <a16:colId xmlns:a16="http://schemas.microsoft.com/office/drawing/2014/main" val="1344454472"/>
                    </a:ext>
                  </a:extLst>
                </a:gridCol>
                <a:gridCol w="731994">
                  <a:extLst>
                    <a:ext uri="{9D8B030D-6E8A-4147-A177-3AD203B41FA5}">
                      <a16:colId xmlns:a16="http://schemas.microsoft.com/office/drawing/2014/main" val="998019006"/>
                    </a:ext>
                  </a:extLst>
                </a:gridCol>
                <a:gridCol w="619514">
                  <a:extLst>
                    <a:ext uri="{9D8B030D-6E8A-4147-A177-3AD203B41FA5}">
                      <a16:colId xmlns:a16="http://schemas.microsoft.com/office/drawing/2014/main" val="2525134063"/>
                    </a:ext>
                  </a:extLst>
                </a:gridCol>
                <a:gridCol w="1053070">
                  <a:extLst>
                    <a:ext uri="{9D8B030D-6E8A-4147-A177-3AD203B41FA5}">
                      <a16:colId xmlns:a16="http://schemas.microsoft.com/office/drawing/2014/main" val="3225008348"/>
                    </a:ext>
                  </a:extLst>
                </a:gridCol>
                <a:gridCol w="2930753">
                  <a:extLst>
                    <a:ext uri="{9D8B030D-6E8A-4147-A177-3AD203B41FA5}">
                      <a16:colId xmlns:a16="http://schemas.microsoft.com/office/drawing/2014/main" val="1700068351"/>
                    </a:ext>
                  </a:extLst>
                </a:gridCol>
              </a:tblGrid>
              <a:tr h="385052">
                <a:tc>
                  <a:txBody>
                    <a:bodyPr/>
                    <a:lstStyle/>
                    <a:p>
                      <a:pPr algn="ctr"/>
                      <a:r>
                        <a:rPr lang="en-GB" sz="900">
                          <a:latin typeface="+mj-lt"/>
                        </a:rPr>
                        <a:t>KPM / PI Ref</a:t>
                      </a:r>
                    </a:p>
                  </a:txBody>
                  <a:tcPr/>
                </a:tc>
                <a:tc>
                  <a:txBody>
                    <a:bodyPr/>
                    <a:lstStyle/>
                    <a:p>
                      <a:pPr algn="ctr"/>
                      <a:r>
                        <a:rPr lang="en-GB" sz="900">
                          <a:latin typeface="+mj-lt"/>
                        </a:rPr>
                        <a:t>Measure </a:t>
                      </a:r>
                    </a:p>
                    <a:p>
                      <a:pPr algn="ctr"/>
                      <a:r>
                        <a:rPr lang="en-GB" sz="900">
                          <a:latin typeface="+mj-lt"/>
                        </a:rPr>
                        <a:t>Detail</a:t>
                      </a:r>
                    </a:p>
                  </a:txBody>
                  <a:tcPr/>
                </a:tc>
                <a:tc>
                  <a:txBody>
                    <a:bodyPr/>
                    <a:lstStyle/>
                    <a:p>
                      <a:pPr algn="ctr"/>
                      <a:r>
                        <a:rPr lang="en-GB" sz="900">
                          <a:latin typeface="+mj-lt"/>
                        </a:rPr>
                        <a:t>Journey / Process</a:t>
                      </a:r>
                    </a:p>
                  </a:txBody>
                  <a:tcPr/>
                </a:tc>
                <a:tc>
                  <a:txBody>
                    <a:bodyPr/>
                    <a:lstStyle/>
                    <a:p>
                      <a:pPr algn="ctr"/>
                      <a:r>
                        <a:rPr lang="en-GB" sz="900">
                          <a:latin typeface="+mj-lt"/>
                        </a:rPr>
                        <a:t>Measure</a:t>
                      </a:r>
                    </a:p>
                    <a:p>
                      <a:pPr algn="ctr"/>
                      <a:r>
                        <a:rPr lang="en-GB" sz="900">
                          <a:latin typeface="+mj-lt"/>
                        </a:rPr>
                        <a:t>Type</a:t>
                      </a:r>
                    </a:p>
                  </a:txBody>
                  <a:tcPr/>
                </a:tc>
                <a:tc>
                  <a:txBody>
                    <a:bodyPr/>
                    <a:lstStyle/>
                    <a:p>
                      <a:pPr algn="ctr"/>
                      <a:r>
                        <a:rPr lang="en-GB" sz="900">
                          <a:latin typeface="+mj-lt"/>
                        </a:rPr>
                        <a:t>Target</a:t>
                      </a:r>
                    </a:p>
                  </a:txBody>
                  <a:tcPr/>
                </a:tc>
                <a:tc>
                  <a:txBody>
                    <a:bodyPr/>
                    <a:lstStyle/>
                    <a:p>
                      <a:pPr algn="ctr"/>
                      <a:r>
                        <a:rPr lang="en-GB" sz="900">
                          <a:latin typeface="+mj-lt"/>
                        </a:rPr>
                        <a:t>Performance</a:t>
                      </a:r>
                    </a:p>
                  </a:txBody>
                  <a:tcPr/>
                </a:tc>
                <a:tc>
                  <a:txBody>
                    <a:bodyPr/>
                    <a:lstStyle/>
                    <a:p>
                      <a:pPr algn="ctr"/>
                      <a:r>
                        <a:rPr lang="en-GB" sz="900">
                          <a:latin typeface="+mj-lt"/>
                        </a:rPr>
                        <a:t>Failure / Remedial Action</a:t>
                      </a:r>
                    </a:p>
                  </a:txBody>
                  <a:tcPr/>
                </a:tc>
                <a:extLst>
                  <a:ext uri="{0D108BD9-81ED-4DB2-BD59-A6C34878D82A}">
                    <a16:rowId xmlns:a16="http://schemas.microsoft.com/office/drawing/2014/main" val="3456605079"/>
                  </a:ext>
                </a:extLst>
              </a:tr>
              <a:tr h="489014">
                <a:tc>
                  <a:txBody>
                    <a:bodyPr/>
                    <a:lstStyle/>
                    <a:p>
                      <a:pPr algn="ctr" rtl="0" fontAlgn="ctr"/>
                      <a:r>
                        <a:rPr lang="en-GB" sz="600" b="0" i="0" u="none" strike="noStrike">
                          <a:solidFill>
                            <a:srgbClr val="000000"/>
                          </a:solidFill>
                          <a:effectLst/>
                          <a:latin typeface="Poppins Medium" panose="00000600000000000000" pitchFamily="2" charset="0"/>
                          <a:cs typeface="Poppins Medium" panose="00000600000000000000" pitchFamily="2" charset="0"/>
                        </a:rPr>
                        <a:t>KPM.01</a:t>
                      </a:r>
                    </a:p>
                  </a:txBody>
                  <a:tcPr marL="9525" marR="9525" marT="9525" marB="0" anchor="ctr"/>
                </a:tc>
                <a:tc>
                  <a:txBody>
                    <a:bodyPr/>
                    <a:lstStyle/>
                    <a:p>
                      <a:pPr algn="l" rtl="0" fontAlgn="ctr"/>
                      <a:r>
                        <a:rPr lang="en-GB" sz="600" b="0" i="0" u="none" strike="noStrike">
                          <a:solidFill>
                            <a:srgbClr val="000000"/>
                          </a:solidFill>
                          <a:effectLst/>
                          <a:latin typeface="Poppins Medium" panose="00000600000000000000" pitchFamily="2" charset="0"/>
                          <a:cs typeface="Poppins Medium" panose="00000600000000000000" pitchFamily="2" charset="0"/>
                        </a:rPr>
                        <a:t>Percentage of shipper transfers processed</a:t>
                      </a:r>
                    </a:p>
                  </a:txBody>
                  <a:tcPr marL="36000" marR="36000" marT="9525" marB="0" anchor="ctr"/>
                </a:tc>
                <a:tc>
                  <a:txBody>
                    <a:bodyPr/>
                    <a:lstStyle/>
                    <a:p>
                      <a:pPr algn="l" rtl="0" fontAlgn="ctr"/>
                      <a:r>
                        <a:rPr lang="en-GB" sz="600" b="0" i="0" u="none" strike="noStrike">
                          <a:solidFill>
                            <a:srgbClr val="000000"/>
                          </a:solidFill>
                          <a:effectLst/>
                          <a:latin typeface="Poppins Medium" panose="00000600000000000000" pitchFamily="2" charset="0"/>
                          <a:cs typeface="Poppins Medium" panose="00000600000000000000" pitchFamily="2" charset="0"/>
                        </a:rPr>
                        <a:t>Manage Shipper Transfers</a:t>
                      </a:r>
                    </a:p>
                  </a:txBody>
                  <a:tcPr marL="36000" marR="36000" marT="9525" marB="0" anchor="ctr"/>
                </a:tc>
                <a:tc>
                  <a:txBody>
                    <a:bodyPr/>
                    <a:lstStyle/>
                    <a:p>
                      <a:pPr algn="ctr" rtl="0" fontAlgn="ctr"/>
                      <a:r>
                        <a:rPr lang="en-GB" sz="600" b="0" i="0" u="none" strike="noStrike">
                          <a:solidFill>
                            <a:srgbClr val="000000"/>
                          </a:solidFill>
                          <a:effectLst/>
                          <a:latin typeface="Poppins Medium" panose="00000600000000000000" pitchFamily="2" charset="0"/>
                          <a:cs typeface="Poppins Medium" panose="00000600000000000000" pitchFamily="2" charset="0"/>
                        </a:rPr>
                        <a:t>Right First Time</a:t>
                      </a:r>
                    </a:p>
                  </a:txBody>
                  <a:tcPr marL="9525" marR="9525" marT="9525" marB="0" anchor="ctr"/>
                </a:tc>
                <a:tc>
                  <a:txBody>
                    <a:bodyPr/>
                    <a:lstStyle/>
                    <a:p>
                      <a:pPr algn="ctr" rtl="0" fontAlgn="ctr"/>
                      <a:r>
                        <a:rPr lang="en-GB" sz="600" b="0" i="0" u="none" strike="noStrike">
                          <a:solidFill>
                            <a:srgbClr val="000000"/>
                          </a:solidFill>
                          <a:effectLst/>
                          <a:latin typeface="Poppins Medium" panose="00000600000000000000" pitchFamily="2" charset="0"/>
                          <a:cs typeface="Poppins Medium" panose="00000600000000000000" pitchFamily="2" charset="0"/>
                        </a:rPr>
                        <a:t>100.00%</a:t>
                      </a:r>
                    </a:p>
                  </a:txBody>
                  <a:tcPr marL="9525" marR="9525" marT="9525" marB="0" anchor="ctr"/>
                </a:tc>
                <a:tc>
                  <a:txBody>
                    <a:bodyPr/>
                    <a:lstStyle/>
                    <a:p>
                      <a:pPr algn="ctr" rtl="0" fontAlgn="ctr"/>
                      <a:r>
                        <a:rPr lang="en-GB" sz="600" b="0" i="0" u="none" strike="noStrike">
                          <a:solidFill>
                            <a:srgbClr val="000000"/>
                          </a:solidFill>
                          <a:effectLst/>
                          <a:latin typeface="Poppins Medium" panose="00000600000000000000" pitchFamily="2" charset="0"/>
                          <a:cs typeface="Poppins Medium" panose="00000600000000000000" pitchFamily="2" charset="0"/>
                        </a:rPr>
                        <a:t>99.92%</a:t>
                      </a:r>
                    </a:p>
                  </a:txBody>
                  <a:tcPr marL="9525" marR="9525" marT="9525" marB="0" anchor="ctr"/>
                </a:tc>
                <a:tc>
                  <a:txBody>
                    <a:bodyPr/>
                    <a:lstStyle/>
                    <a:p>
                      <a:pPr marL="0" lvl="0" indent="0" algn="l">
                        <a:spcBef>
                          <a:spcPts val="600"/>
                        </a:spcBef>
                        <a:buFont typeface="Arial" panose="020B0604020202020204" pitchFamily="34" charset="0"/>
                        <a:buNone/>
                      </a:pPr>
                      <a:r>
                        <a:rPr lang="en-GB" sz="600" b="0" i="0" u="none" strike="noStrike" kern="1200" noProof="0">
                          <a:solidFill>
                            <a:schemeClr val="tx1"/>
                          </a:solidFill>
                          <a:effectLst/>
                          <a:latin typeface="Poppins Medium" panose="00000600000000000000" pitchFamily="2" charset="0"/>
                          <a:ea typeface="+mn-ea"/>
                          <a:cs typeface="Poppins Medium" panose="00000600000000000000" pitchFamily="2" charset="0"/>
                        </a:rPr>
                        <a:t>We completed 503,177 transfers in UK Link effective in July 2022. We processed 454,807 legacy confirmations and 48,370 CSS Switches. Performance is below 100% as delayed BRNs caused by the week one CSSC PIS AMT issues meant that 400 sites used default data to populate the ASN file rather than the Shipper provided values, as well as 10 transactions were impacted by the AMT special Characters issue, which affected the BRN and TMC files.</a:t>
                      </a:r>
                      <a:endParaRPr lang="en-GB" sz="600" b="0" i="0" u="none" strike="noStrike" kern="1200">
                        <a:solidFill>
                          <a:schemeClr val="tx1"/>
                        </a:solidFill>
                        <a:effectLst/>
                        <a:latin typeface="Poppins Medium" panose="00000600000000000000" pitchFamily="2" charset="0"/>
                        <a:ea typeface="+mn-ea"/>
                        <a:cs typeface="Poppins Medium" panose="00000600000000000000" pitchFamily="2" charset="0"/>
                      </a:endParaRPr>
                    </a:p>
                  </a:txBody>
                  <a:tcPr marL="36000" marR="36000" marT="9525" marB="0" anchor="ctr"/>
                </a:tc>
                <a:extLst>
                  <a:ext uri="{0D108BD9-81ED-4DB2-BD59-A6C34878D82A}">
                    <a16:rowId xmlns:a16="http://schemas.microsoft.com/office/drawing/2014/main" val="408770157"/>
                  </a:ext>
                </a:extLst>
              </a:tr>
              <a:tr h="489014">
                <a:tc>
                  <a:txBody>
                    <a:bodyPr/>
                    <a:lstStyle/>
                    <a:p>
                      <a:pPr algn="ctr" rtl="0" fontAlgn="ctr"/>
                      <a:r>
                        <a:rPr lang="en-GB" sz="600" b="0" i="0" u="none" strike="noStrike">
                          <a:solidFill>
                            <a:srgbClr val="000000"/>
                          </a:solidFill>
                          <a:effectLst/>
                          <a:latin typeface="Poppins Medium" panose="00000600000000000000" pitchFamily="2" charset="0"/>
                          <a:cs typeface="Poppins Medium" panose="00000600000000000000" pitchFamily="2" charset="0"/>
                        </a:rPr>
                        <a:t>KPM.06</a:t>
                      </a:r>
                    </a:p>
                  </a:txBody>
                  <a:tcPr marL="9525" marR="9525" marT="9525" marB="0" anchor="ctr"/>
                </a:tc>
                <a:tc>
                  <a:txBody>
                    <a:bodyPr/>
                    <a:lstStyle/>
                    <a:p>
                      <a:pPr algn="l" rtl="0" fontAlgn="ctr"/>
                      <a:r>
                        <a:rPr lang="en-GB" sz="600" b="0" i="0" u="none" strike="noStrike">
                          <a:solidFill>
                            <a:srgbClr val="000000"/>
                          </a:solidFill>
                          <a:effectLst/>
                          <a:latin typeface="Poppins Medium" panose="00000600000000000000" pitchFamily="2" charset="0"/>
                          <a:cs typeface="Poppins Medium" panose="00000600000000000000" pitchFamily="2" charset="0"/>
                        </a:rPr>
                        <a:t>Percentage processed within the Completion Time Service Level in DSC</a:t>
                      </a:r>
                    </a:p>
                  </a:txBody>
                  <a:tcPr marL="36000" marR="36000" marT="9525" marB="0" anchor="ctr"/>
                </a:tc>
                <a:tc>
                  <a:txBody>
                    <a:bodyPr/>
                    <a:lstStyle/>
                    <a:p>
                      <a:pPr algn="l" rtl="0" fontAlgn="ctr"/>
                      <a:r>
                        <a:rPr lang="en-GB" sz="600" b="0" i="0" u="none" strike="noStrike">
                          <a:solidFill>
                            <a:srgbClr val="000000"/>
                          </a:solidFill>
                          <a:effectLst/>
                          <a:latin typeface="Poppins Medium" panose="00000600000000000000" pitchFamily="2" charset="0"/>
                          <a:cs typeface="Poppins Medium" panose="00000600000000000000" pitchFamily="2" charset="0"/>
                        </a:rPr>
                        <a:t>Manage Shipper Transfers</a:t>
                      </a:r>
                    </a:p>
                  </a:txBody>
                  <a:tcPr marL="36000" marR="36000" marT="9525" marB="0" anchor="ctr"/>
                </a:tc>
                <a:tc>
                  <a:txBody>
                    <a:bodyPr/>
                    <a:lstStyle/>
                    <a:p>
                      <a:pPr algn="ctr" rtl="0" fontAlgn="ctr"/>
                      <a:r>
                        <a:rPr lang="en-GB" sz="600" b="0" i="0" u="none" strike="noStrike">
                          <a:solidFill>
                            <a:srgbClr val="000000"/>
                          </a:solidFill>
                          <a:effectLst/>
                          <a:latin typeface="Poppins Medium" panose="00000600000000000000" pitchFamily="2" charset="0"/>
                          <a:cs typeface="Poppins Medium" panose="00000600000000000000" pitchFamily="2" charset="0"/>
                        </a:rPr>
                        <a:t>Cycle Time</a:t>
                      </a:r>
                    </a:p>
                  </a:txBody>
                  <a:tcPr marL="9525" marR="9525" marT="9525" marB="0" anchor="ctr"/>
                </a:tc>
                <a:tc>
                  <a:txBody>
                    <a:bodyPr/>
                    <a:lstStyle/>
                    <a:p>
                      <a:pPr algn="ctr" rtl="0" fontAlgn="ctr"/>
                      <a:r>
                        <a:rPr lang="en-GB" sz="600" b="0" i="0" u="none" strike="noStrike">
                          <a:solidFill>
                            <a:srgbClr val="000000"/>
                          </a:solidFill>
                          <a:effectLst/>
                          <a:latin typeface="Poppins Medium" panose="00000600000000000000" pitchFamily="2" charset="0"/>
                          <a:cs typeface="Poppins Medium" panose="00000600000000000000" pitchFamily="2" charset="0"/>
                        </a:rPr>
                        <a:t>100.00%</a:t>
                      </a:r>
                    </a:p>
                  </a:txBody>
                  <a:tcPr marL="9525" marR="9525" marT="9525" marB="0" anchor="ctr"/>
                </a:tc>
                <a:tc>
                  <a:txBody>
                    <a:bodyPr/>
                    <a:lstStyle/>
                    <a:p>
                      <a:pPr algn="ctr" rtl="0" fontAlgn="ctr"/>
                      <a:r>
                        <a:rPr lang="en-GB" sz="600" b="0" i="0" u="none" strike="noStrike" kern="1200">
                          <a:solidFill>
                            <a:schemeClr val="tx1"/>
                          </a:solidFill>
                          <a:effectLst/>
                          <a:latin typeface="Poppins Medium" panose="00000600000000000000" pitchFamily="2" charset="0"/>
                          <a:ea typeface="+mn-ea"/>
                          <a:cs typeface="Poppins Medium" panose="00000600000000000000" pitchFamily="2" charset="0"/>
                        </a:rPr>
                        <a:t>99.92%</a:t>
                      </a:r>
                    </a:p>
                  </a:txBody>
                  <a:tcPr marL="9525" marR="9525" marT="9525" marB="0" anchor="ctr"/>
                </a:tc>
                <a:tc>
                  <a:txBody>
                    <a:bodyPr/>
                    <a:lstStyle/>
                    <a:p>
                      <a:pPr algn="l" rtl="0" fontAlgn="ctr"/>
                      <a:r>
                        <a:rPr lang="en-GB" sz="600" b="0" i="0" u="none" strike="noStrike" kern="1200">
                          <a:solidFill>
                            <a:schemeClr val="tx1"/>
                          </a:solidFill>
                          <a:effectLst/>
                          <a:latin typeface="Poppins Medium" panose="00000600000000000000" pitchFamily="2" charset="0"/>
                          <a:ea typeface="+mn-ea"/>
                          <a:cs typeface="Poppins Medium" panose="00000600000000000000" pitchFamily="2" charset="0"/>
                        </a:rPr>
                        <a:t>Performance is below 100% as week one CSSC PIS AMT issues meant we responded to 400 BRNs outside the 4 hour standard, and 10 transactions were impacted by the AMT special Characters issue.</a:t>
                      </a:r>
                    </a:p>
                  </a:txBody>
                  <a:tcPr marL="36000" marR="36000" marT="9525" marB="0" anchor="ctr"/>
                </a:tc>
                <a:extLst>
                  <a:ext uri="{0D108BD9-81ED-4DB2-BD59-A6C34878D82A}">
                    <a16:rowId xmlns:a16="http://schemas.microsoft.com/office/drawing/2014/main" val="1321806292"/>
                  </a:ext>
                </a:extLst>
              </a:tr>
              <a:tr h="494875">
                <a:tc>
                  <a:txBody>
                    <a:bodyPr/>
                    <a:lstStyle/>
                    <a:p>
                      <a:pPr algn="ctr" rtl="0" fontAlgn="ctr"/>
                      <a:r>
                        <a:rPr lang="en-GB" sz="600" b="0" i="0" u="none" strike="noStrike">
                          <a:solidFill>
                            <a:srgbClr val="000000"/>
                          </a:solidFill>
                          <a:effectLst/>
                          <a:latin typeface="Poppins Medium" panose="00000600000000000000" pitchFamily="2" charset="0"/>
                          <a:cs typeface="Poppins Medium" panose="00000600000000000000" pitchFamily="2" charset="0"/>
                        </a:rPr>
                        <a:t>KPM.07</a:t>
                      </a:r>
                    </a:p>
                  </a:txBody>
                  <a:tcPr marL="9525" marR="9525" marT="9525" marB="0" anchor="ctr"/>
                </a:tc>
                <a:tc>
                  <a:txBody>
                    <a:bodyPr/>
                    <a:lstStyle/>
                    <a:p>
                      <a:pPr algn="l" rtl="0" fontAlgn="ctr"/>
                      <a:r>
                        <a:rPr lang="en-GB" sz="600" b="0" i="0" u="none" strike="noStrike">
                          <a:solidFill>
                            <a:srgbClr val="000000"/>
                          </a:solidFill>
                          <a:effectLst/>
                          <a:latin typeface="Poppins Medium" panose="00000600000000000000" pitchFamily="2" charset="0"/>
                          <a:cs typeface="Poppins Medium" panose="00000600000000000000" pitchFamily="2" charset="0"/>
                        </a:rPr>
                        <a:t>Percentage of requests processed within the Completion Time Service Level in DSC</a:t>
                      </a:r>
                    </a:p>
                  </a:txBody>
                  <a:tcPr marL="36000" marR="36000" marT="9525" marB="0" anchor="ctr"/>
                </a:tc>
                <a:tc>
                  <a:txBody>
                    <a:bodyPr/>
                    <a:lstStyle/>
                    <a:p>
                      <a:pPr algn="l" rtl="0" fontAlgn="ctr"/>
                      <a:r>
                        <a:rPr lang="en-GB" sz="600" b="0" i="0" u="none" strike="noStrike">
                          <a:solidFill>
                            <a:srgbClr val="000000"/>
                          </a:solidFill>
                          <a:effectLst/>
                          <a:latin typeface="Poppins Medium" panose="00000600000000000000" pitchFamily="2" charset="0"/>
                          <a:cs typeface="Poppins Medium" panose="00000600000000000000" pitchFamily="2" charset="0"/>
                        </a:rPr>
                        <a:t>Meter Read / Asset Processing</a:t>
                      </a:r>
                    </a:p>
                  </a:txBody>
                  <a:tcPr marL="36000" marR="36000" marT="9525" marB="0" anchor="ctr"/>
                </a:tc>
                <a:tc>
                  <a:txBody>
                    <a:bodyPr/>
                    <a:lstStyle/>
                    <a:p>
                      <a:pPr algn="ctr" rtl="0" fontAlgn="ctr"/>
                      <a:r>
                        <a:rPr lang="en-GB" sz="600" b="0" i="0" u="none" strike="noStrike">
                          <a:solidFill>
                            <a:srgbClr val="000000"/>
                          </a:solidFill>
                          <a:effectLst/>
                          <a:latin typeface="Poppins Medium" panose="00000600000000000000" pitchFamily="2" charset="0"/>
                          <a:cs typeface="Poppins Medium" panose="00000600000000000000" pitchFamily="2" charset="0"/>
                        </a:rPr>
                        <a:t>Cycle Time</a:t>
                      </a:r>
                    </a:p>
                  </a:txBody>
                  <a:tcPr marL="9525" marR="9525" marT="9525" marB="0" anchor="ctr"/>
                </a:tc>
                <a:tc>
                  <a:txBody>
                    <a:bodyPr/>
                    <a:lstStyle/>
                    <a:p>
                      <a:pPr algn="ctr" rtl="0" fontAlgn="ctr"/>
                      <a:r>
                        <a:rPr lang="en-GB" sz="600" b="0" i="0" u="none" strike="noStrike">
                          <a:solidFill>
                            <a:srgbClr val="000000"/>
                          </a:solidFill>
                          <a:effectLst/>
                          <a:latin typeface="Poppins Medium" panose="00000600000000000000" pitchFamily="2" charset="0"/>
                          <a:cs typeface="Poppins Medium" panose="00000600000000000000" pitchFamily="2" charset="0"/>
                        </a:rPr>
                        <a:t>100.00%</a:t>
                      </a:r>
                    </a:p>
                  </a:txBody>
                  <a:tcPr marL="9525" marR="9525" marT="9525" marB="0" anchor="ctr"/>
                </a:tc>
                <a:tc>
                  <a:txBody>
                    <a:bodyPr/>
                    <a:lstStyle/>
                    <a:p>
                      <a:pPr algn="ctr" rtl="0" fontAlgn="ctr"/>
                      <a:r>
                        <a:rPr lang="en-GB" sz="600" b="0" i="0" u="none" strike="noStrike" kern="1200">
                          <a:solidFill>
                            <a:schemeClr val="tx1"/>
                          </a:solidFill>
                          <a:effectLst/>
                          <a:latin typeface="Poppins Medium" panose="00000600000000000000" pitchFamily="2" charset="0"/>
                          <a:ea typeface="+mn-ea"/>
                          <a:cs typeface="Poppins Medium" panose="00000600000000000000" pitchFamily="2" charset="0"/>
                        </a:rPr>
                        <a:t>99.99%</a:t>
                      </a:r>
                    </a:p>
                  </a:txBody>
                  <a:tcPr marL="9525" marR="9525" marT="9525" marB="0" anchor="ctr"/>
                </a:tc>
                <a:tc>
                  <a:txBody>
                    <a:bodyPr/>
                    <a:lstStyle/>
                    <a:p>
                      <a:pPr algn="l" rtl="0" fontAlgn="ctr"/>
                      <a:r>
                        <a:rPr lang="en-GB" sz="600" b="0" i="0" u="none" strike="noStrike" kern="1200">
                          <a:solidFill>
                            <a:schemeClr val="tx1"/>
                          </a:solidFill>
                          <a:effectLst/>
                          <a:latin typeface="Poppins Medium" panose="00000600000000000000" pitchFamily="2" charset="0"/>
                          <a:ea typeface="+mn-ea"/>
                          <a:cs typeface="Poppins Medium" panose="00000600000000000000" pitchFamily="2" charset="0"/>
                        </a:rPr>
                        <a:t>12,582,9270 reads and 254,934  asset updates were received. 3686  reads and 55 asset updates were not processed due to Exception processes.</a:t>
                      </a:r>
                    </a:p>
                  </a:txBody>
                  <a:tcPr marL="36000" marR="36000" marT="9525" marB="0" anchor="ctr"/>
                </a:tc>
                <a:extLst>
                  <a:ext uri="{0D108BD9-81ED-4DB2-BD59-A6C34878D82A}">
                    <a16:rowId xmlns:a16="http://schemas.microsoft.com/office/drawing/2014/main" val="4225346580"/>
                  </a:ext>
                </a:extLst>
              </a:tr>
              <a:tr h="489014">
                <a:tc>
                  <a:txBody>
                    <a:bodyPr/>
                    <a:lstStyle/>
                    <a:p>
                      <a:pPr algn="ctr" rtl="0" fontAlgn="ctr"/>
                      <a:r>
                        <a:rPr lang="en-GB" sz="600" b="0" i="0" u="none" strike="noStrike">
                          <a:solidFill>
                            <a:srgbClr val="000000"/>
                          </a:solidFill>
                          <a:effectLst/>
                          <a:latin typeface="Poppins Medium" panose="00000600000000000000" pitchFamily="2" charset="0"/>
                          <a:cs typeface="Poppins Medium" panose="00000600000000000000" pitchFamily="2" charset="0"/>
                        </a:rPr>
                        <a:t>PI.01</a:t>
                      </a:r>
                    </a:p>
                  </a:txBody>
                  <a:tcPr marL="9525" marR="9525" marT="9525" marB="0" anchor="ctr"/>
                </a:tc>
                <a:tc>
                  <a:txBody>
                    <a:bodyPr/>
                    <a:lstStyle/>
                    <a:p>
                      <a:pPr algn="l" rtl="0" fontAlgn="ctr"/>
                      <a:r>
                        <a:rPr lang="en-GB" sz="600" b="0" i="0" u="none" strike="noStrike">
                          <a:solidFill>
                            <a:srgbClr val="000000"/>
                          </a:solidFill>
                          <a:effectLst/>
                          <a:latin typeface="Poppins Medium" panose="00000600000000000000" pitchFamily="2" charset="0"/>
                          <a:cs typeface="Poppins Medium" panose="00000600000000000000" pitchFamily="2" charset="0"/>
                        </a:rPr>
                        <a:t>% CMS Contacts processed within SLA (95% in D+10)</a:t>
                      </a:r>
                    </a:p>
                  </a:txBody>
                  <a:tcPr marL="36000" marR="36000" marT="9525" marB="0" anchor="ctr"/>
                </a:tc>
                <a:tc>
                  <a:txBody>
                    <a:bodyPr/>
                    <a:lstStyle/>
                    <a:p>
                      <a:pPr algn="l" rtl="0" fontAlgn="ctr"/>
                      <a:r>
                        <a:rPr lang="en-GB" sz="600" b="0" i="0" u="none" strike="noStrike">
                          <a:solidFill>
                            <a:srgbClr val="000000"/>
                          </a:solidFill>
                          <a:effectLst/>
                          <a:latin typeface="Poppins Medium" panose="00000600000000000000" pitchFamily="2" charset="0"/>
                          <a:cs typeface="Poppins Medium" panose="00000600000000000000" pitchFamily="2" charset="0"/>
                        </a:rPr>
                        <a:t>Manage Updates To Customer Portfolio</a:t>
                      </a:r>
                    </a:p>
                  </a:txBody>
                  <a:tcPr marL="36000" marR="36000" marT="9525" marB="0" anchor="ctr"/>
                </a:tc>
                <a:tc>
                  <a:txBody>
                    <a:bodyPr/>
                    <a:lstStyle/>
                    <a:p>
                      <a:pPr algn="ctr" rtl="0" fontAlgn="ctr"/>
                      <a:r>
                        <a:rPr lang="en-GB" sz="600" b="0" i="0" u="none" strike="noStrike">
                          <a:solidFill>
                            <a:srgbClr val="000000"/>
                          </a:solidFill>
                          <a:effectLst/>
                          <a:latin typeface="Poppins Medium" panose="00000600000000000000" pitchFamily="2" charset="0"/>
                          <a:cs typeface="Poppins Medium" panose="00000600000000000000" pitchFamily="2" charset="0"/>
                        </a:rPr>
                        <a:t>Cycle Time</a:t>
                      </a:r>
                    </a:p>
                  </a:txBody>
                  <a:tcPr marL="9525" marR="9525" marT="9525" marB="0" anchor="ctr"/>
                </a:tc>
                <a:tc>
                  <a:txBody>
                    <a:bodyPr/>
                    <a:lstStyle/>
                    <a:p>
                      <a:pPr algn="ctr" rtl="0" fontAlgn="ctr"/>
                      <a:r>
                        <a:rPr lang="en-GB" sz="600" b="0" i="0" u="none" strike="noStrike">
                          <a:solidFill>
                            <a:srgbClr val="000000"/>
                          </a:solidFill>
                          <a:effectLst/>
                          <a:latin typeface="Poppins Medium" panose="00000600000000000000" pitchFamily="2" charset="0"/>
                          <a:cs typeface="Poppins Medium" panose="00000600000000000000" pitchFamily="2" charset="0"/>
                        </a:rPr>
                        <a:t>95%</a:t>
                      </a:r>
                    </a:p>
                  </a:txBody>
                  <a:tcPr marL="9525" marR="9525" marT="9525" marB="0" anchor="ctr"/>
                </a:tc>
                <a:tc>
                  <a:txBody>
                    <a:bodyPr/>
                    <a:lstStyle/>
                    <a:p>
                      <a:pPr algn="ctr" rtl="0" fontAlgn="ctr"/>
                      <a:r>
                        <a:rPr lang="en-GB" sz="600" b="0" i="0" u="none" strike="noStrike">
                          <a:solidFill>
                            <a:srgbClr val="000000"/>
                          </a:solidFill>
                          <a:effectLst/>
                          <a:latin typeface="Poppins Medium" panose="00000600000000000000" pitchFamily="2" charset="0"/>
                          <a:cs typeface="Poppins Medium" panose="00000600000000000000" pitchFamily="2" charset="0"/>
                        </a:rPr>
                        <a:t>84.85%</a:t>
                      </a:r>
                    </a:p>
                  </a:txBody>
                  <a:tcPr marL="9525" marR="9525" marT="9525" marB="0" anchor="ctr"/>
                </a:tc>
                <a:tc>
                  <a:txBody>
                    <a:bodyPr/>
                    <a:lstStyle/>
                    <a:p>
                      <a:pPr lvl="0" algn="l">
                        <a:buNone/>
                      </a:pPr>
                      <a:r>
                        <a:rPr lang="en-GB" sz="600" b="0" i="0" u="none" strike="noStrike" noProof="0">
                          <a:solidFill>
                            <a:schemeClr val="tx1"/>
                          </a:solidFill>
                          <a:effectLst/>
                          <a:latin typeface="Poppins Medium" panose="00000600000000000000" pitchFamily="2" charset="0"/>
                          <a:cs typeface="Poppins Medium" panose="00000600000000000000" pitchFamily="2" charset="0"/>
                        </a:rPr>
                        <a:t>Contacts such as ISOs and DTLs that require third party action continue to impact performance for the month, however the main reason for the D+10 target failure is due to the ever-increasing RFA volumes and the outstanding backlog.  </a:t>
                      </a:r>
                    </a:p>
                    <a:p>
                      <a:pPr lvl="0" algn="l">
                        <a:buNone/>
                      </a:pPr>
                      <a:endParaRPr lang="en-GB" sz="600" b="0" i="0" u="none" strike="noStrike" noProof="0">
                        <a:solidFill>
                          <a:schemeClr val="tx1"/>
                        </a:solidFill>
                        <a:effectLst/>
                        <a:latin typeface="Poppins Medium" panose="00000600000000000000" pitchFamily="2" charset="0"/>
                        <a:cs typeface="Poppins Medium" panose="00000600000000000000" pitchFamily="2" charset="0"/>
                      </a:endParaRPr>
                    </a:p>
                    <a:p>
                      <a:pPr lvl="0" algn="l">
                        <a:buNone/>
                      </a:pPr>
                      <a:r>
                        <a:rPr lang="en-GB" sz="600" b="0" i="0" u="none" strike="noStrike" noProof="0">
                          <a:solidFill>
                            <a:schemeClr val="tx1"/>
                          </a:solidFill>
                          <a:effectLst/>
                          <a:latin typeface="Poppins Medium" panose="00000600000000000000" pitchFamily="2" charset="0"/>
                          <a:cs typeface="Poppins Medium" panose="00000600000000000000" pitchFamily="2" charset="0"/>
                        </a:rPr>
                        <a:t>RFAs continue to be worked in a prioritisation order which is agreed between our Ops teams and our customers, which most of the time conflict with the chronological order of the RFA contacts landing into CMS. </a:t>
                      </a:r>
                      <a:endParaRPr lang="en-US" sz="800">
                        <a:solidFill>
                          <a:schemeClr val="tx1"/>
                        </a:solidFill>
                        <a:latin typeface="Poppins Medium" panose="00000600000000000000" pitchFamily="2" charset="0"/>
                        <a:cs typeface="Poppins Medium" panose="00000600000000000000" pitchFamily="2" charset="0"/>
                      </a:endParaRPr>
                    </a:p>
                  </a:txBody>
                  <a:tcPr marL="36000" marR="36000" marT="9525" marB="0" anchor="ctr"/>
                </a:tc>
                <a:extLst>
                  <a:ext uri="{0D108BD9-81ED-4DB2-BD59-A6C34878D82A}">
                    <a16:rowId xmlns:a16="http://schemas.microsoft.com/office/drawing/2014/main" val="2919863388"/>
                  </a:ext>
                </a:extLst>
              </a:tr>
            </a:tbl>
          </a:graphicData>
        </a:graphic>
      </p:graphicFrame>
      <p:sp>
        <p:nvSpPr>
          <p:cNvPr id="8" name="Title 1">
            <a:extLst>
              <a:ext uri="{FF2B5EF4-FFF2-40B4-BE49-F238E27FC236}">
                <a16:creationId xmlns:a16="http://schemas.microsoft.com/office/drawing/2014/main" id="{F7A4BFCB-7803-D586-ECE1-BF8FC6D9D038}"/>
              </a:ext>
            </a:extLst>
          </p:cNvPr>
          <p:cNvSpPr txBox="1">
            <a:spLocks/>
          </p:cNvSpPr>
          <p:nvPr/>
        </p:nvSpPr>
        <p:spPr>
          <a:xfrm>
            <a:off x="0" y="1675757"/>
            <a:ext cx="9144000" cy="37406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GB" sz="2000"/>
              <a:t>Failure Summary</a:t>
            </a:r>
          </a:p>
        </p:txBody>
      </p:sp>
    </p:spTree>
    <p:extLst>
      <p:ext uri="{BB962C8B-B14F-4D97-AF65-F5344CB8AC3E}">
        <p14:creationId xmlns:p14="http://schemas.microsoft.com/office/powerpoint/2010/main" val="293317347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B8339-2F56-41BE-AB80-453C0BE94516}"/>
              </a:ext>
            </a:extLst>
          </p:cNvPr>
          <p:cNvSpPr>
            <a:spLocks noGrp="1"/>
          </p:cNvSpPr>
          <p:nvPr>
            <p:ph type="title"/>
          </p:nvPr>
        </p:nvSpPr>
        <p:spPr/>
        <p:txBody>
          <a:bodyPr>
            <a:normAutofit fontScale="90000"/>
          </a:bodyPr>
          <a:lstStyle/>
          <a:p>
            <a:r>
              <a:rPr lang="en-GB" dirty="0"/>
              <a:t>DSC KPM (Credit </a:t>
            </a:r>
            <a:r>
              <a:rPr lang="en-GB"/>
              <a:t>and Risk)</a:t>
            </a:r>
            <a:br>
              <a:rPr lang="en-GB" dirty="0"/>
            </a:br>
            <a:endParaRPr lang="en-GB" dirty="0"/>
          </a:p>
        </p:txBody>
      </p:sp>
      <p:graphicFrame>
        <p:nvGraphicFramePr>
          <p:cNvPr id="4" name="Content Placeholder 3">
            <a:extLst>
              <a:ext uri="{FF2B5EF4-FFF2-40B4-BE49-F238E27FC236}">
                <a16:creationId xmlns:a16="http://schemas.microsoft.com/office/drawing/2014/main" id="{C07E19ED-BBB0-4938-A75F-BE40887F27AB}"/>
              </a:ext>
            </a:extLst>
          </p:cNvPr>
          <p:cNvGraphicFramePr>
            <a:graphicFrameLocks noGrp="1"/>
          </p:cNvGraphicFramePr>
          <p:nvPr>
            <p:ph idx="1"/>
          </p:nvPr>
        </p:nvGraphicFramePr>
        <p:xfrm>
          <a:off x="457201" y="1375426"/>
          <a:ext cx="8229598" cy="3040348"/>
        </p:xfrm>
        <a:graphic>
          <a:graphicData uri="http://schemas.openxmlformats.org/drawingml/2006/table">
            <a:tbl>
              <a:tblPr/>
              <a:tblGrid>
                <a:gridCol w="1109874">
                  <a:extLst>
                    <a:ext uri="{9D8B030D-6E8A-4147-A177-3AD203B41FA5}">
                      <a16:colId xmlns:a16="http://schemas.microsoft.com/office/drawing/2014/main" val="1280621843"/>
                    </a:ext>
                  </a:extLst>
                </a:gridCol>
                <a:gridCol w="1015417">
                  <a:extLst>
                    <a:ext uri="{9D8B030D-6E8A-4147-A177-3AD203B41FA5}">
                      <a16:colId xmlns:a16="http://schemas.microsoft.com/office/drawing/2014/main" val="3989521981"/>
                    </a:ext>
                  </a:extLst>
                </a:gridCol>
                <a:gridCol w="2951793">
                  <a:extLst>
                    <a:ext uri="{9D8B030D-6E8A-4147-A177-3AD203B41FA5}">
                      <a16:colId xmlns:a16="http://schemas.microsoft.com/office/drawing/2014/main" val="273469343"/>
                    </a:ext>
                  </a:extLst>
                </a:gridCol>
                <a:gridCol w="708430">
                  <a:extLst>
                    <a:ext uri="{9D8B030D-6E8A-4147-A177-3AD203B41FA5}">
                      <a16:colId xmlns:a16="http://schemas.microsoft.com/office/drawing/2014/main" val="3170285948"/>
                    </a:ext>
                  </a:extLst>
                </a:gridCol>
                <a:gridCol w="684816">
                  <a:extLst>
                    <a:ext uri="{9D8B030D-6E8A-4147-A177-3AD203B41FA5}">
                      <a16:colId xmlns:a16="http://schemas.microsoft.com/office/drawing/2014/main" val="4254193657"/>
                    </a:ext>
                  </a:extLst>
                </a:gridCol>
                <a:gridCol w="625780">
                  <a:extLst>
                    <a:ext uri="{9D8B030D-6E8A-4147-A177-3AD203B41FA5}">
                      <a16:colId xmlns:a16="http://schemas.microsoft.com/office/drawing/2014/main" val="3432929838"/>
                    </a:ext>
                  </a:extLst>
                </a:gridCol>
                <a:gridCol w="566744">
                  <a:extLst>
                    <a:ext uri="{9D8B030D-6E8A-4147-A177-3AD203B41FA5}">
                      <a16:colId xmlns:a16="http://schemas.microsoft.com/office/drawing/2014/main" val="858559355"/>
                    </a:ext>
                  </a:extLst>
                </a:gridCol>
                <a:gridCol w="566744">
                  <a:extLst>
                    <a:ext uri="{9D8B030D-6E8A-4147-A177-3AD203B41FA5}">
                      <a16:colId xmlns:a16="http://schemas.microsoft.com/office/drawing/2014/main" val="2226551511"/>
                    </a:ext>
                  </a:extLst>
                </a:gridCol>
              </a:tblGrid>
              <a:tr h="218433">
                <a:tc gridSpan="2">
                  <a:txBody>
                    <a:bodyPr/>
                    <a:lstStyle/>
                    <a:p>
                      <a:pPr algn="l" fontAlgn="b"/>
                      <a:r>
                        <a:rPr lang="en-GB" sz="1300" b="1" i="0" u="none" strike="noStrike">
                          <a:solidFill>
                            <a:srgbClr val="000000"/>
                          </a:solidFill>
                          <a:effectLst/>
                          <a:latin typeface="Calibri" panose="020F0502020204030204" pitchFamily="34" charset="0"/>
                        </a:rPr>
                        <a:t>Right First Time</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l" fontAlgn="b"/>
                      <a:endParaRPr lang="en-GB"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4254237"/>
                  </a:ext>
                </a:extLst>
              </a:tr>
              <a:tr h="436865">
                <a:tc>
                  <a:txBody>
                    <a:bodyPr/>
                    <a:lstStyle/>
                    <a:p>
                      <a:pPr algn="ctr" rtl="0" fontAlgn="ctr"/>
                      <a:r>
                        <a:rPr lang="en-GB" sz="1300" b="1" i="0" u="none" strike="noStrike">
                          <a:solidFill>
                            <a:srgbClr val="FFFFFF"/>
                          </a:solidFill>
                          <a:effectLst/>
                          <a:latin typeface="Calibri" panose="020F0502020204030204" pitchFamily="34" charset="0"/>
                        </a:rPr>
                        <a:t>Responsible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rtl="0" fontAlgn="ctr"/>
                      <a:r>
                        <a:rPr lang="en-GB" sz="1300" b="1" i="0" u="none" strike="noStrike">
                          <a:solidFill>
                            <a:srgbClr val="FFFFFF"/>
                          </a:solidFill>
                          <a:effectLst/>
                          <a:latin typeface="Calibri" panose="020F0502020204030204" pitchFamily="34" charset="0"/>
                        </a:rPr>
                        <a:t>Frequency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rtl="0" fontAlgn="ctr"/>
                      <a:r>
                        <a:rPr lang="en-GB" sz="1300" b="1" i="0" u="none" strike="noStrike">
                          <a:solidFill>
                            <a:srgbClr val="FFFFFF"/>
                          </a:solidFill>
                          <a:effectLst/>
                          <a:latin typeface="Calibri" panose="020F0502020204030204" pitchFamily="34" charset="0"/>
                        </a:rPr>
                        <a:t>Measure Detail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rtl="0" fontAlgn="ctr"/>
                      <a:r>
                        <a:rPr lang="en-GB" sz="1300" b="1" i="0" u="none" strike="noStrike">
                          <a:solidFill>
                            <a:srgbClr val="FFFFFF"/>
                          </a:solidFill>
                          <a:effectLst/>
                          <a:latin typeface="Calibri" panose="020F0502020204030204" pitchFamily="34" charset="0"/>
                        </a:rPr>
                        <a:t>Target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rtl="0" fontAlgn="ctr"/>
                      <a:r>
                        <a:rPr lang="en-GB" sz="1300" b="1" i="0" u="none" strike="noStrike">
                          <a:solidFill>
                            <a:srgbClr val="FFFFFF"/>
                          </a:solidFill>
                          <a:effectLst/>
                          <a:latin typeface="Calibri" panose="020F0502020204030204" pitchFamily="34" charset="0"/>
                        </a:rPr>
                        <a:t>Annual Target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rtl="0" fontAlgn="ctr"/>
                      <a:r>
                        <a:rPr lang="en-GB" sz="1300" b="1" i="0" u="none" strike="noStrike">
                          <a:solidFill>
                            <a:srgbClr val="FFFFFF"/>
                          </a:solidFill>
                          <a:effectLst/>
                          <a:latin typeface="Calibri" panose="020F0502020204030204" pitchFamily="34" charset="0"/>
                        </a:rPr>
                        <a:t>May-22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rtl="0" fontAlgn="ctr"/>
                      <a:r>
                        <a:rPr lang="en-GB" sz="1300" b="1" i="0" u="none" strike="noStrike">
                          <a:solidFill>
                            <a:srgbClr val="FFFFFF"/>
                          </a:solidFill>
                          <a:effectLst/>
                          <a:latin typeface="Calibri" panose="020F0502020204030204" pitchFamily="34" charset="0"/>
                        </a:rPr>
                        <a:t>Jun-22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rtl="0" fontAlgn="ctr"/>
                      <a:r>
                        <a:rPr lang="en-GB" sz="1300" b="1" i="0" u="none" strike="noStrike">
                          <a:solidFill>
                            <a:srgbClr val="FFFFFF"/>
                          </a:solidFill>
                          <a:effectLst/>
                          <a:latin typeface="Calibri" panose="020F0502020204030204" pitchFamily="34" charset="0"/>
                        </a:rPr>
                        <a:t>Jul-22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3550436965"/>
                  </a:ext>
                </a:extLst>
              </a:tr>
              <a:tr h="306987">
                <a:tc>
                  <a:txBody>
                    <a:bodyPr/>
                    <a:lstStyle/>
                    <a:p>
                      <a:pPr algn="ctr" rtl="0" fontAlgn="ctr"/>
                      <a:r>
                        <a:rPr lang="en-GB" sz="900" b="1" i="0" u="none" strike="noStrike">
                          <a:solidFill>
                            <a:srgbClr val="FFFFFF"/>
                          </a:solidFill>
                          <a:effectLst/>
                          <a:latin typeface="Arial" panose="020B0604020202020204" pitchFamily="34" charset="0"/>
                        </a:rPr>
                        <a:t>Brendan Gill / Sharon Bright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rtl="0" fontAlgn="ctr"/>
                      <a:r>
                        <a:rPr lang="en-GB" sz="900" b="1" i="0" u="none" strike="noStrike">
                          <a:solidFill>
                            <a:srgbClr val="FFFFFF"/>
                          </a:solidFill>
                          <a:effectLst/>
                          <a:latin typeface="Arial" panose="020B0604020202020204" pitchFamily="34" charset="0"/>
                        </a:rPr>
                        <a:t>Monthly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ctr"/>
                      <a:r>
                        <a:rPr lang="en-US" sz="900" b="1" i="0" u="none" strike="noStrike">
                          <a:solidFill>
                            <a:srgbClr val="FFFFFF"/>
                          </a:solidFill>
                          <a:effectLst/>
                          <a:latin typeface="Arial" panose="020B0604020202020204" pitchFamily="34" charset="0"/>
                        </a:rPr>
                        <a:t>Energy Balancing Credit Rules adhered to, to ensure adequate security in place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rtl="0" fontAlgn="ctr"/>
                      <a:r>
                        <a:rPr lang="en-GB" sz="900" b="1" i="0" u="none" strike="noStrike">
                          <a:solidFill>
                            <a:srgbClr val="FFFFFF"/>
                          </a:solidFill>
                          <a:effectLst/>
                          <a:latin typeface="Arial" panose="020B060402020202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rtl="0" fontAlgn="ctr"/>
                      <a:r>
                        <a:rPr lang="en-GB" sz="900" b="1" i="0" u="none" strike="noStrike">
                          <a:solidFill>
                            <a:srgbClr val="FFFFFF"/>
                          </a:solidFill>
                          <a:effectLst/>
                          <a:latin typeface="Arial" panose="020B0604020202020204" pitchFamily="34" charset="0"/>
                        </a:rPr>
                        <a:t>12/12* Months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rtl="0" fontAlgn="ctr"/>
                      <a:r>
                        <a:rPr lang="en-GB" sz="900" b="1" i="0" u="none" strike="noStrike">
                          <a:solidFill>
                            <a:srgbClr val="FFFFFF"/>
                          </a:solidFill>
                          <a:effectLst/>
                          <a:latin typeface="Arial" panose="020B060402020202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rtl="0" fontAlgn="ctr"/>
                      <a:r>
                        <a:rPr lang="en-GB" sz="900" b="1" i="0" u="none" strike="noStrike">
                          <a:solidFill>
                            <a:srgbClr val="FFFFFF"/>
                          </a:solidFill>
                          <a:effectLst/>
                          <a:latin typeface="Arial" panose="020B060402020202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rtl="0" fontAlgn="ctr"/>
                      <a:r>
                        <a:rPr lang="en-GB" sz="900" b="1" i="0" u="none" strike="noStrike">
                          <a:solidFill>
                            <a:srgbClr val="FFFFFF"/>
                          </a:solidFill>
                          <a:effectLst/>
                          <a:latin typeface="Arial" panose="020B060402020202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extLst>
                  <a:ext uri="{0D108BD9-81ED-4DB2-BD59-A6C34878D82A}">
                    <a16:rowId xmlns:a16="http://schemas.microsoft.com/office/drawing/2014/main" val="3837697023"/>
                  </a:ext>
                </a:extLst>
              </a:tr>
              <a:tr h="171204">
                <a:tc>
                  <a:txBody>
                    <a:bodyPr/>
                    <a:lstStyle/>
                    <a:p>
                      <a:pPr algn="l" fontAlgn="b"/>
                      <a:endParaRPr lang="en-GB" sz="10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402171776"/>
                  </a:ext>
                </a:extLst>
              </a:tr>
              <a:tr h="171204">
                <a:tc>
                  <a:txBody>
                    <a:bodyPr/>
                    <a:lstStyle/>
                    <a:p>
                      <a:pPr algn="l" fontAlgn="b"/>
                      <a:endParaRPr lang="en-GB"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133635469"/>
                  </a:ext>
                </a:extLst>
              </a:tr>
              <a:tr h="218433">
                <a:tc>
                  <a:txBody>
                    <a:bodyPr/>
                    <a:lstStyle/>
                    <a:p>
                      <a:pPr algn="l" fontAlgn="b"/>
                      <a:r>
                        <a:rPr lang="en-GB" sz="1300" b="1" i="0" u="none" strike="noStrike">
                          <a:solidFill>
                            <a:srgbClr val="000000"/>
                          </a:solidFill>
                          <a:effectLst/>
                          <a:latin typeface="Calibri" panose="020F0502020204030204" pitchFamily="34" charset="0"/>
                        </a:rPr>
                        <a:t>Cycle Time</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4886200"/>
                  </a:ext>
                </a:extLst>
              </a:tr>
              <a:tr h="475239">
                <a:tc>
                  <a:txBody>
                    <a:bodyPr/>
                    <a:lstStyle/>
                    <a:p>
                      <a:pPr algn="ctr" fontAlgn="b"/>
                      <a:r>
                        <a:rPr lang="en-GB" sz="1300" b="1" i="0" u="none" strike="noStrike">
                          <a:solidFill>
                            <a:srgbClr val="FFFFFF"/>
                          </a:solidFill>
                          <a:effectLst/>
                          <a:latin typeface="Calibri" panose="020F0502020204030204" pitchFamily="34" charset="0"/>
                        </a:rPr>
                        <a:t>Responsible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b"/>
                      <a:r>
                        <a:rPr lang="en-GB" sz="1300" b="1" i="0" u="none" strike="noStrike">
                          <a:solidFill>
                            <a:srgbClr val="FFFFFF"/>
                          </a:solidFill>
                          <a:effectLst/>
                          <a:latin typeface="Calibri" panose="020F0502020204030204" pitchFamily="34" charset="0"/>
                        </a:rPr>
                        <a:t>Frequency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b"/>
                      <a:r>
                        <a:rPr lang="en-GB" sz="1300" b="1" i="0" u="none" strike="noStrike">
                          <a:solidFill>
                            <a:srgbClr val="FFFFFF"/>
                          </a:solidFill>
                          <a:effectLst/>
                          <a:latin typeface="Calibri" panose="020F0502020204030204" pitchFamily="34" charset="0"/>
                        </a:rPr>
                        <a:t>Measure Detail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b"/>
                      <a:r>
                        <a:rPr lang="en-GB" sz="1300" b="1" i="0" u="none" strike="noStrike">
                          <a:solidFill>
                            <a:srgbClr val="FFFFFF"/>
                          </a:solidFill>
                          <a:effectLst/>
                          <a:latin typeface="Calibri" panose="020F0502020204030204" pitchFamily="34" charset="0"/>
                        </a:rPr>
                        <a:t>Target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b"/>
                      <a:r>
                        <a:rPr lang="en-GB" sz="1300" b="1" i="0" u="none" strike="noStrike">
                          <a:solidFill>
                            <a:srgbClr val="FFFFFF"/>
                          </a:solidFill>
                          <a:effectLst/>
                          <a:latin typeface="Calibri" panose="020F0502020204030204" pitchFamily="34" charset="0"/>
                        </a:rPr>
                        <a:t>Annual Target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b"/>
                      <a:r>
                        <a:rPr lang="en-GB" sz="1300" b="1" i="0" u="none" strike="noStrike">
                          <a:solidFill>
                            <a:srgbClr val="FFFFFF"/>
                          </a:solidFill>
                          <a:effectLst/>
                          <a:latin typeface="Calibri" panose="020F0502020204030204" pitchFamily="34" charset="0"/>
                        </a:rPr>
                        <a:t>May-22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b"/>
                      <a:r>
                        <a:rPr lang="en-GB" sz="1300" b="1" i="0" u="none" strike="noStrike">
                          <a:solidFill>
                            <a:srgbClr val="FFFFFF"/>
                          </a:solidFill>
                          <a:effectLst/>
                          <a:latin typeface="Calibri" panose="020F0502020204030204" pitchFamily="34" charset="0"/>
                        </a:rPr>
                        <a:t>Jun-22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b"/>
                      <a:r>
                        <a:rPr lang="en-GB" sz="1300" b="1" i="0" u="none" strike="noStrike">
                          <a:solidFill>
                            <a:srgbClr val="FFFFFF"/>
                          </a:solidFill>
                          <a:effectLst/>
                          <a:latin typeface="Calibri" panose="020F0502020204030204" pitchFamily="34" charset="0"/>
                        </a:rPr>
                        <a:t>Jul-22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2244478778"/>
                  </a:ext>
                </a:extLst>
              </a:tr>
              <a:tr h="460480">
                <a:tc>
                  <a:txBody>
                    <a:bodyPr/>
                    <a:lstStyle/>
                    <a:p>
                      <a:pPr algn="ctr" rtl="0" fontAlgn="ctr"/>
                      <a:r>
                        <a:rPr lang="en-GB" sz="900" b="1" i="0" u="none" strike="noStrike">
                          <a:solidFill>
                            <a:srgbClr val="FFFFFF"/>
                          </a:solidFill>
                          <a:effectLst/>
                          <a:latin typeface="Arial" panose="020B0604020202020204" pitchFamily="34" charset="0"/>
                        </a:rPr>
                        <a:t>Brendan Gill / Sharon Bright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rtl="0" fontAlgn="ctr"/>
                      <a:r>
                        <a:rPr lang="en-GB" sz="900" b="1" i="0" u="none" strike="noStrike">
                          <a:solidFill>
                            <a:srgbClr val="FFFFFF"/>
                          </a:solidFill>
                          <a:effectLst/>
                          <a:latin typeface="Arial" panose="020B0604020202020204" pitchFamily="34" charset="0"/>
                        </a:rPr>
                        <a:t>Monthly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rtl="0" fontAlgn="ctr"/>
                      <a:r>
                        <a:rPr lang="en-US" sz="900" b="1" i="0" u="none" strike="noStrike">
                          <a:solidFill>
                            <a:srgbClr val="FFFFFF"/>
                          </a:solidFill>
                          <a:effectLst/>
                          <a:latin typeface="Arial" panose="020B0604020202020204" pitchFamily="34" charset="0"/>
                        </a:rPr>
                        <a:t>% of revenue collected by due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rtl="0" fontAlgn="ctr"/>
                      <a:r>
                        <a:rPr lang="en-GB" sz="900" b="1" i="0" u="none" strike="noStrike">
                          <a:solidFill>
                            <a:srgbClr val="FFFFFF"/>
                          </a:solidFill>
                          <a:effectLst/>
                          <a:latin typeface="Arial" panose="020B0604020202020204" pitchFamily="34" charset="0"/>
                        </a:rPr>
                        <a:t>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900" b="1" i="0" u="none" strike="noStrike">
                          <a:solidFill>
                            <a:srgbClr val="FFFFFF"/>
                          </a:solidFill>
                          <a:effectLst/>
                          <a:latin typeface="Arial" panose="020B0604020202020204" pitchFamily="34" charset="0"/>
                        </a:rPr>
                        <a:t>98%​ avg rolling* 12 mth period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rtl="0" fontAlgn="ctr"/>
                      <a:r>
                        <a:rPr lang="en-GB" sz="900" b="1" i="0" u="none" strike="noStrike">
                          <a:solidFill>
                            <a:srgbClr val="FFFFFF"/>
                          </a:solidFill>
                          <a:effectLst/>
                          <a:latin typeface="Arial" panose="020B0604020202020204" pitchFamily="34" charset="0"/>
                        </a:rPr>
                        <a:t>99.59% (98.64%)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rtl="0" fontAlgn="ctr"/>
                      <a:r>
                        <a:rPr lang="en-GB" sz="900" b="1" i="0" u="none" strike="noStrike">
                          <a:solidFill>
                            <a:srgbClr val="FFFFFF"/>
                          </a:solidFill>
                          <a:effectLst/>
                          <a:latin typeface="Arial" panose="020B0604020202020204" pitchFamily="34" charset="0"/>
                        </a:rPr>
                        <a:t>99.79% (98.72%)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rtl="0" fontAlgn="ctr"/>
                      <a:r>
                        <a:rPr lang="en-GB" sz="900" b="1" i="0" u="none" strike="noStrike">
                          <a:solidFill>
                            <a:srgbClr val="FFFFFF"/>
                          </a:solidFill>
                          <a:effectLst/>
                          <a:latin typeface="Arial" panose="020B0604020202020204" pitchFamily="34" charset="0"/>
                        </a:rPr>
                        <a:t>98.89% (98.78%)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extLst>
                  <a:ext uri="{0D108BD9-81ED-4DB2-BD59-A6C34878D82A}">
                    <a16:rowId xmlns:a16="http://schemas.microsoft.com/office/drawing/2014/main" val="3736752617"/>
                  </a:ext>
                </a:extLst>
              </a:tr>
              <a:tr h="410299">
                <a:tc>
                  <a:txBody>
                    <a:bodyPr/>
                    <a:lstStyle/>
                    <a:p>
                      <a:pPr algn="ctr" rtl="0" fontAlgn="ctr"/>
                      <a:r>
                        <a:rPr lang="en-GB" sz="900" b="1" i="0" u="none" strike="noStrike">
                          <a:solidFill>
                            <a:srgbClr val="FFFFFF"/>
                          </a:solidFill>
                          <a:effectLst/>
                          <a:latin typeface="Arial" panose="020B0604020202020204" pitchFamily="34" charset="0"/>
                        </a:rPr>
                        <a:t>Brendan Gill / Sharon Bright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rtl="0" fontAlgn="ctr"/>
                      <a:r>
                        <a:rPr lang="en-GB" sz="900" b="1" i="0" u="none" strike="noStrike">
                          <a:solidFill>
                            <a:srgbClr val="FFFFFF"/>
                          </a:solidFill>
                          <a:effectLst/>
                          <a:latin typeface="Arial" panose="020B0604020202020204" pitchFamily="34" charset="0"/>
                        </a:rPr>
                        <a:t>Monthly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rtl="0" fontAlgn="ctr"/>
                      <a:r>
                        <a:rPr lang="en-US" sz="900" b="1" i="0" u="none" strike="noStrike">
                          <a:solidFill>
                            <a:srgbClr val="FFFFFF"/>
                          </a:solidFill>
                          <a:effectLst/>
                          <a:latin typeface="Arial" panose="020B0604020202020204" pitchFamily="34" charset="0"/>
                        </a:rPr>
                        <a:t>% of revenue collected by due date (+2 days)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rtl="0" fontAlgn="ctr"/>
                      <a:r>
                        <a:rPr lang="en-GB" sz="900" b="1" i="0" u="none" strike="noStrike">
                          <a:solidFill>
                            <a:srgbClr val="FFFFFF"/>
                          </a:solidFill>
                          <a:effectLst/>
                          <a:latin typeface="Arial" panose="020B060402020202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rtl="0" fontAlgn="ctr"/>
                      <a:r>
                        <a:rPr lang="en-GB" sz="900" b="1" i="0" u="none" strike="noStrike">
                          <a:solidFill>
                            <a:srgbClr val="FFFFFF"/>
                          </a:solidFill>
                          <a:effectLst/>
                          <a:latin typeface="Arial" panose="020B0604020202020204" pitchFamily="34" charset="0"/>
                        </a:rPr>
                        <a:t>12/12* Months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rtl="0" fontAlgn="ctr"/>
                      <a:r>
                        <a:rPr lang="en-GB" sz="900" b="1" i="0" u="none" strike="noStrike">
                          <a:solidFill>
                            <a:srgbClr val="FFFFFF"/>
                          </a:solidFill>
                          <a:effectLst/>
                          <a:latin typeface="Arial" panose="020B0604020202020204" pitchFamily="34" charset="0"/>
                        </a:rPr>
                        <a:t>99.61% (99.50%)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900" b="1" i="0" u="none" strike="noStrike">
                          <a:solidFill>
                            <a:srgbClr val="FFFFFF"/>
                          </a:solidFill>
                          <a:effectLst/>
                          <a:latin typeface="Arial" panose="020B0604020202020204" pitchFamily="34" charset="0"/>
                        </a:rPr>
                        <a:t>99.81% (99.49%)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900" b="1" i="0" u="none" strike="noStrike">
                          <a:solidFill>
                            <a:srgbClr val="FFFFFF"/>
                          </a:solidFill>
                          <a:effectLst/>
                          <a:latin typeface="Arial" panose="020B0604020202020204" pitchFamily="34" charset="0"/>
                        </a:rPr>
                        <a:t>100% (99.47%)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extLst>
                  <a:ext uri="{0D108BD9-81ED-4DB2-BD59-A6C34878D82A}">
                    <a16:rowId xmlns:a16="http://schemas.microsoft.com/office/drawing/2014/main" val="2644671932"/>
                  </a:ext>
                </a:extLst>
              </a:tr>
              <a:tr h="171204">
                <a:tc>
                  <a:txBody>
                    <a:bodyPr/>
                    <a:lstStyle/>
                    <a:p>
                      <a:pPr algn="l" fontAlgn="b"/>
                      <a:endParaRPr lang="en-GB" sz="10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481314100"/>
                  </a:ext>
                </a:extLst>
              </a:tr>
            </a:tbl>
          </a:graphicData>
        </a:graphic>
      </p:graphicFrame>
    </p:spTree>
    <p:extLst>
      <p:ext uri="{BB962C8B-B14F-4D97-AF65-F5344CB8AC3E}">
        <p14:creationId xmlns:p14="http://schemas.microsoft.com/office/powerpoint/2010/main" val="3351797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BDDFA-F228-4E44-B394-D26871378D15}"/>
              </a:ext>
            </a:extLst>
          </p:cNvPr>
          <p:cNvSpPr>
            <a:spLocks noGrp="1"/>
          </p:cNvSpPr>
          <p:nvPr>
            <p:ph type="ctrTitle"/>
          </p:nvPr>
        </p:nvSpPr>
        <p:spPr/>
        <p:txBody>
          <a:bodyPr/>
          <a:lstStyle/>
          <a:p>
            <a:r>
              <a:rPr lang="en-US" dirty="0">
                <a:latin typeface="Arial"/>
                <a:cs typeface="Arial"/>
              </a:rPr>
              <a:t>Monthly Contract Management reports and updates</a:t>
            </a:r>
            <a:endParaRPr lang="en-US" dirty="0"/>
          </a:p>
        </p:txBody>
      </p:sp>
      <p:sp>
        <p:nvSpPr>
          <p:cNvPr id="3" name="Subtitle 2">
            <a:extLst>
              <a:ext uri="{FF2B5EF4-FFF2-40B4-BE49-F238E27FC236}">
                <a16:creationId xmlns:a16="http://schemas.microsoft.com/office/drawing/2014/main" id="{C2F2002D-02D2-4812-BCBA-469506040EAD}"/>
              </a:ext>
            </a:extLst>
          </p:cNvPr>
          <p:cNvSpPr>
            <a:spLocks noGrp="1"/>
          </p:cNvSpPr>
          <p:nvPr>
            <p:ph type="subTitle" idx="1"/>
          </p:nvPr>
        </p:nvSpPr>
        <p:spPr/>
        <p:txBody>
          <a:bodyPr vert="horz" lIns="91440" tIns="45720" rIns="91440" bIns="45720" rtlCol="0" anchor="t">
            <a:normAutofit/>
          </a:bodyPr>
          <a:lstStyle/>
          <a:p>
            <a:r>
              <a:rPr lang="en-US" dirty="0">
                <a:latin typeface="Arial"/>
                <a:cs typeface="Arial"/>
              </a:rPr>
              <a:t>Agenda Item 6.3</a:t>
            </a:r>
            <a:endParaRPr lang="en-US" dirty="0"/>
          </a:p>
        </p:txBody>
      </p:sp>
    </p:spTree>
    <p:extLst>
      <p:ext uri="{BB962C8B-B14F-4D97-AF65-F5344CB8AC3E}">
        <p14:creationId xmlns:p14="http://schemas.microsoft.com/office/powerpoint/2010/main" val="2973375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140EC-BC82-4B54-9748-7D74C898131F}"/>
              </a:ext>
            </a:extLst>
          </p:cNvPr>
          <p:cNvSpPr>
            <a:spLocks noGrp="1"/>
          </p:cNvSpPr>
          <p:nvPr>
            <p:ph type="title"/>
          </p:nvPr>
        </p:nvSpPr>
        <p:spPr/>
        <p:txBody>
          <a:bodyPr/>
          <a:lstStyle/>
          <a:p>
            <a:r>
              <a:rPr lang="en-GB" dirty="0">
                <a:latin typeface="Arial"/>
                <a:cs typeface="Arial"/>
              </a:rPr>
              <a:t>Performance monitoring (July 2022)</a:t>
            </a:r>
            <a:endParaRPr lang="en-GB" dirty="0"/>
          </a:p>
        </p:txBody>
      </p:sp>
      <p:sp>
        <p:nvSpPr>
          <p:cNvPr id="3" name="Content Placeholder 2">
            <a:extLst>
              <a:ext uri="{FF2B5EF4-FFF2-40B4-BE49-F238E27FC236}">
                <a16:creationId xmlns:a16="http://schemas.microsoft.com/office/drawing/2014/main" id="{E2854301-D28C-4B79-85F1-C65326DFB85E}"/>
              </a:ext>
            </a:extLst>
          </p:cNvPr>
          <p:cNvSpPr>
            <a:spLocks noGrp="1"/>
          </p:cNvSpPr>
          <p:nvPr>
            <p:ph idx="1"/>
          </p:nvPr>
        </p:nvSpPr>
        <p:spPr/>
        <p:txBody>
          <a:bodyPr vert="horz" lIns="91440" tIns="45720" rIns="91440" bIns="45720" rtlCol="0" anchor="t">
            <a:normAutofit/>
          </a:bodyPr>
          <a:lstStyle/>
          <a:p>
            <a:r>
              <a:rPr lang="en-GB" sz="1800" dirty="0"/>
              <a:t>Third Party and Additional Services Reporting</a:t>
            </a:r>
          </a:p>
          <a:p>
            <a:endParaRPr lang="en-GB" dirty="0"/>
          </a:p>
          <a:p>
            <a:pPr marL="0" indent="0">
              <a:buNone/>
            </a:pPr>
            <a:endParaRPr lang="en-GB" dirty="0"/>
          </a:p>
          <a:p>
            <a:r>
              <a:rPr lang="en-GB" sz="1800" dirty="0">
                <a:latin typeface="Arial"/>
                <a:cs typeface="Arial"/>
              </a:rPr>
              <a:t>Gemini Performance and UK Link Availability </a:t>
            </a:r>
          </a:p>
          <a:p>
            <a:pPr marL="0" indent="0">
              <a:buNone/>
            </a:pPr>
            <a:endParaRPr lang="en-GB" dirty="0"/>
          </a:p>
          <a:p>
            <a:endParaRPr lang="en-GB" dirty="0">
              <a:latin typeface="Arial"/>
              <a:cs typeface="Arial"/>
            </a:endParaRPr>
          </a:p>
          <a:p>
            <a:endParaRPr lang="en-GB" dirty="0"/>
          </a:p>
        </p:txBody>
      </p:sp>
      <p:graphicFrame>
        <p:nvGraphicFramePr>
          <p:cNvPr id="10" name="Table 9">
            <a:extLst>
              <a:ext uri="{FF2B5EF4-FFF2-40B4-BE49-F238E27FC236}">
                <a16:creationId xmlns:a16="http://schemas.microsoft.com/office/drawing/2014/main" id="{B936A8F1-F675-4E96-841E-EF6E73C003D3}"/>
              </a:ext>
            </a:extLst>
          </p:cNvPr>
          <p:cNvGraphicFramePr>
            <a:graphicFrameLocks noGrp="1"/>
          </p:cNvGraphicFramePr>
          <p:nvPr>
            <p:extLst>
              <p:ext uri="{D42A27DB-BD31-4B8C-83A1-F6EECF244321}">
                <p14:modId xmlns:p14="http://schemas.microsoft.com/office/powerpoint/2010/main" val="2267829575"/>
              </p:ext>
            </p:extLst>
          </p:nvPr>
        </p:nvGraphicFramePr>
        <p:xfrm>
          <a:off x="971600" y="1664856"/>
          <a:ext cx="3530601" cy="659130"/>
        </p:xfrm>
        <a:graphic>
          <a:graphicData uri="http://schemas.openxmlformats.org/drawingml/2006/table">
            <a:tbl>
              <a:tblPr/>
              <a:tblGrid>
                <a:gridCol w="1493229">
                  <a:extLst>
                    <a:ext uri="{9D8B030D-6E8A-4147-A177-3AD203B41FA5}">
                      <a16:colId xmlns:a16="http://schemas.microsoft.com/office/drawing/2014/main" val="2823666918"/>
                    </a:ext>
                  </a:extLst>
                </a:gridCol>
                <a:gridCol w="1151558">
                  <a:extLst>
                    <a:ext uri="{9D8B030D-6E8A-4147-A177-3AD203B41FA5}">
                      <a16:colId xmlns:a16="http://schemas.microsoft.com/office/drawing/2014/main" val="1424412988"/>
                    </a:ext>
                  </a:extLst>
                </a:gridCol>
                <a:gridCol w="885814">
                  <a:extLst>
                    <a:ext uri="{9D8B030D-6E8A-4147-A177-3AD203B41FA5}">
                      <a16:colId xmlns:a16="http://schemas.microsoft.com/office/drawing/2014/main" val="890404918"/>
                    </a:ext>
                  </a:extLst>
                </a:gridCol>
              </a:tblGrid>
              <a:tr h="118492">
                <a:tc>
                  <a:txBody>
                    <a:bodyPr/>
                    <a:lstStyle/>
                    <a:p>
                      <a:pPr algn="ctr" fontAlgn="b"/>
                      <a:r>
                        <a:rPr lang="en-GB" sz="1100" b="1" i="0" u="none" strike="noStrike" dirty="0">
                          <a:solidFill>
                            <a:srgbClr val="000000"/>
                          </a:solidFill>
                          <a:effectLst/>
                          <a:latin typeface="Arial" panose="020B0604020202020204" pitchFamily="34" charset="0"/>
                        </a:rPr>
                        <a:t>Reporting</a:t>
                      </a:r>
                      <a:r>
                        <a:rPr lang="en-GB" sz="1100" b="0" i="0" u="none" strike="noStrike" dirty="0">
                          <a:solidFill>
                            <a:srgbClr val="000000"/>
                          </a:solidFill>
                          <a:effectLst/>
                          <a:latin typeface="Arial" panose="020B0604020202020204" pitchFamily="34" charset="0"/>
                        </a:rPr>
                        <a:t> </a:t>
                      </a:r>
                      <a:r>
                        <a:rPr lang="en-GB" sz="1100" b="1" i="0" u="none" strike="noStrike" dirty="0">
                          <a:solidFill>
                            <a:srgbClr val="000000"/>
                          </a:solidFill>
                          <a:effectLst/>
                          <a:latin typeface="Arial" panose="020B0604020202020204" pitchFamily="34" charset="0"/>
                        </a:rPr>
                        <a:t>area</a:t>
                      </a:r>
                    </a:p>
                  </a:txBody>
                  <a:tcPr marL="6350" marR="6350" marT="635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t"/>
                      <a:r>
                        <a:rPr lang="en-GB" sz="1100" b="1" i="0" u="none" strike="noStrike" dirty="0">
                          <a:solidFill>
                            <a:srgbClr val="000000"/>
                          </a:solidFill>
                          <a:effectLst/>
                          <a:latin typeface="Arial" panose="020B0604020202020204" pitchFamily="34" charset="0"/>
                        </a:rPr>
                        <a:t>Jul-22</a:t>
                      </a:r>
                    </a:p>
                  </a:txBody>
                  <a:tcPr marL="6350" marR="6350" marT="63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b"/>
                      <a:r>
                        <a:rPr lang="en-GB" sz="1100" b="1" i="0" u="none" strike="noStrike" dirty="0">
                          <a:solidFill>
                            <a:srgbClr val="000000"/>
                          </a:solidFill>
                          <a:effectLst/>
                          <a:latin typeface="Arial" panose="020B0604020202020204" pitchFamily="34" charset="0"/>
                        </a:rPr>
                        <a:t>Year to date</a:t>
                      </a:r>
                    </a:p>
                  </a:txBody>
                  <a:tcPr marL="6350" marR="6350" marT="635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extLst>
                  <a:ext uri="{0D108BD9-81ED-4DB2-BD59-A6C34878D82A}">
                    <a16:rowId xmlns:a16="http://schemas.microsoft.com/office/drawing/2014/main" val="3779932550"/>
                  </a:ext>
                </a:extLst>
              </a:tr>
              <a:tr h="180975">
                <a:tc>
                  <a:txBody>
                    <a:bodyPr/>
                    <a:lstStyle/>
                    <a:p>
                      <a:pPr algn="l" fontAlgn="b"/>
                      <a:r>
                        <a:rPr lang="en-GB" sz="1100" b="0" i="0" u="none" strike="noStrike">
                          <a:solidFill>
                            <a:srgbClr val="000000"/>
                          </a:solidFill>
                          <a:effectLst/>
                          <a:latin typeface="Arial" panose="020B0604020202020204" pitchFamily="34" charset="0"/>
                        </a:rPr>
                        <a:t>Additional Services</a:t>
                      </a:r>
                    </a:p>
                  </a:txBody>
                  <a:tcPr marL="6350" marR="6350" marT="635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rPr>
                        <a:t>£6,188.00</a:t>
                      </a:r>
                    </a:p>
                  </a:txBody>
                  <a:tcPr marL="6350" marR="6350" marT="635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rPr>
                        <a:t>£84,744.00</a:t>
                      </a:r>
                    </a:p>
                  </a:txBody>
                  <a:tcPr marL="6350" marR="6350" marT="635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1102564"/>
                  </a:ext>
                </a:extLst>
              </a:tr>
              <a:tr h="180975">
                <a:tc>
                  <a:txBody>
                    <a:bodyPr/>
                    <a:lstStyle/>
                    <a:p>
                      <a:pPr algn="l" fontAlgn="b"/>
                      <a:r>
                        <a:rPr lang="en-GB" sz="1100" b="0" i="0" u="none" strike="noStrike">
                          <a:solidFill>
                            <a:srgbClr val="000000"/>
                          </a:solidFill>
                          <a:effectLst/>
                          <a:latin typeface="Arial" panose="020B0604020202020204" pitchFamily="34" charset="0"/>
                        </a:rPr>
                        <a:t>Third Party Services </a:t>
                      </a:r>
                    </a:p>
                  </a:txBody>
                  <a:tcPr marL="6350" marR="6350" marT="635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rPr>
                        <a:t>£12,899.43</a:t>
                      </a:r>
                    </a:p>
                  </a:txBody>
                  <a:tcPr marL="6350" marR="6350" marT="635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Arial" panose="020B0604020202020204" pitchFamily="34" charset="0"/>
                        </a:rPr>
                        <a:t>181,961.14</a:t>
                      </a:r>
                    </a:p>
                  </a:txBody>
                  <a:tcPr marL="6350" marR="6350" marT="635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2528718"/>
                  </a:ext>
                </a:extLst>
              </a:tr>
            </a:tbl>
          </a:graphicData>
        </a:graphic>
      </p:graphicFrame>
      <p:graphicFrame>
        <p:nvGraphicFramePr>
          <p:cNvPr id="4" name="Table 3">
            <a:extLst>
              <a:ext uri="{FF2B5EF4-FFF2-40B4-BE49-F238E27FC236}">
                <a16:creationId xmlns:a16="http://schemas.microsoft.com/office/drawing/2014/main" id="{132C5E84-A8D7-4003-8164-621FB366151F}"/>
              </a:ext>
            </a:extLst>
          </p:cNvPr>
          <p:cNvGraphicFramePr>
            <a:graphicFrameLocks noGrp="1"/>
          </p:cNvGraphicFramePr>
          <p:nvPr>
            <p:extLst>
              <p:ext uri="{D42A27DB-BD31-4B8C-83A1-F6EECF244321}">
                <p14:modId xmlns:p14="http://schemas.microsoft.com/office/powerpoint/2010/main" val="4285823808"/>
              </p:ext>
            </p:extLst>
          </p:nvPr>
        </p:nvGraphicFramePr>
        <p:xfrm>
          <a:off x="971600" y="2949234"/>
          <a:ext cx="2124591" cy="627834"/>
        </p:xfrm>
        <a:graphic>
          <a:graphicData uri="http://schemas.openxmlformats.org/drawingml/2006/table">
            <a:tbl>
              <a:tblPr/>
              <a:tblGrid>
                <a:gridCol w="1084660">
                  <a:extLst>
                    <a:ext uri="{9D8B030D-6E8A-4147-A177-3AD203B41FA5}">
                      <a16:colId xmlns:a16="http://schemas.microsoft.com/office/drawing/2014/main" val="3663658510"/>
                    </a:ext>
                  </a:extLst>
                </a:gridCol>
                <a:gridCol w="1039931">
                  <a:extLst>
                    <a:ext uri="{9D8B030D-6E8A-4147-A177-3AD203B41FA5}">
                      <a16:colId xmlns:a16="http://schemas.microsoft.com/office/drawing/2014/main" val="2344124956"/>
                    </a:ext>
                  </a:extLst>
                </a:gridCol>
              </a:tblGrid>
              <a:tr h="258500">
                <a:tc gridSpan="2">
                  <a:txBody>
                    <a:bodyPr/>
                    <a:lstStyle/>
                    <a:p>
                      <a:pPr algn="ctr" fontAlgn="b"/>
                      <a:r>
                        <a:rPr lang="en-GB" sz="1100" b="1" i="0" u="none" strike="noStrike" dirty="0">
                          <a:solidFill>
                            <a:srgbClr val="000000"/>
                          </a:solidFill>
                          <a:effectLst/>
                          <a:latin typeface="Calibri" panose="020F0502020204030204" pitchFamily="34" charset="0"/>
                        </a:rPr>
                        <a:t>Gemini service  Performance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endParaRPr lang="en-GB"/>
                    </a:p>
                  </a:txBody>
                  <a:tcPr/>
                </a:tc>
                <a:extLst>
                  <a:ext uri="{0D108BD9-81ED-4DB2-BD59-A6C34878D82A}">
                    <a16:rowId xmlns:a16="http://schemas.microsoft.com/office/drawing/2014/main" val="217725029"/>
                  </a:ext>
                </a:extLst>
              </a:tr>
              <a:tr h="184667">
                <a:tc>
                  <a:txBody>
                    <a:bodyPr/>
                    <a:lstStyle/>
                    <a:p>
                      <a:pPr algn="ctr" fontAlgn="b"/>
                      <a:r>
                        <a:rPr lang="en-GB" sz="1100" b="1" i="0" u="none" strike="noStrike" dirty="0">
                          <a:solidFill>
                            <a:srgbClr val="000000"/>
                          </a:solidFill>
                          <a:effectLst/>
                          <a:latin typeface="Calibri" panose="020F0502020204030204" pitchFamily="34" charset="0"/>
                        </a:rPr>
                        <a:t>Target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dirty="0">
                          <a:solidFill>
                            <a:srgbClr val="000000"/>
                          </a:solidFill>
                          <a:effectLst/>
                          <a:latin typeface="Calibri" panose="020F0502020204030204" pitchFamily="34" charset="0"/>
                        </a:rPr>
                        <a:t>Actual</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694646"/>
                  </a:ext>
                </a:extLst>
              </a:tr>
              <a:tr h="184667">
                <a:tc>
                  <a:txBody>
                    <a:bodyPr/>
                    <a:lstStyle/>
                    <a:p>
                      <a:pPr algn="ctr" fontAlgn="b"/>
                      <a:r>
                        <a:rPr lang="en-GB" sz="1100" b="0" i="0" u="none" strike="noStrike" dirty="0">
                          <a:solidFill>
                            <a:srgbClr val="000000"/>
                          </a:solidFill>
                          <a:effectLst/>
                          <a:latin typeface="Calibri" panose="020F0502020204030204" pitchFamily="34" charset="0"/>
                        </a:rPr>
                        <a:t>99%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alibri" panose="020F0502020204030204" pitchFamily="34" charset="0"/>
                        </a:rPr>
                        <a:t>99.87%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361141"/>
                  </a:ext>
                </a:extLst>
              </a:tr>
            </a:tbl>
          </a:graphicData>
        </a:graphic>
      </p:graphicFrame>
      <p:graphicFrame>
        <p:nvGraphicFramePr>
          <p:cNvPr id="11" name="Table 10">
            <a:extLst>
              <a:ext uri="{FF2B5EF4-FFF2-40B4-BE49-F238E27FC236}">
                <a16:creationId xmlns:a16="http://schemas.microsoft.com/office/drawing/2014/main" id="{B5B10A1D-3A56-44A2-B3B2-6C56B2146459}"/>
              </a:ext>
            </a:extLst>
          </p:cNvPr>
          <p:cNvGraphicFramePr>
            <a:graphicFrameLocks noGrp="1"/>
          </p:cNvGraphicFramePr>
          <p:nvPr>
            <p:extLst>
              <p:ext uri="{D42A27DB-BD31-4B8C-83A1-F6EECF244321}">
                <p14:modId xmlns:p14="http://schemas.microsoft.com/office/powerpoint/2010/main" val="2269288246"/>
              </p:ext>
            </p:extLst>
          </p:nvPr>
        </p:nvGraphicFramePr>
        <p:xfrm>
          <a:off x="3244849" y="2949234"/>
          <a:ext cx="2654301" cy="803178"/>
        </p:xfrm>
        <a:graphic>
          <a:graphicData uri="http://schemas.openxmlformats.org/drawingml/2006/table">
            <a:tbl>
              <a:tblPr/>
              <a:tblGrid>
                <a:gridCol w="1436557">
                  <a:extLst>
                    <a:ext uri="{9D8B030D-6E8A-4147-A177-3AD203B41FA5}">
                      <a16:colId xmlns:a16="http://schemas.microsoft.com/office/drawing/2014/main" val="530743867"/>
                    </a:ext>
                  </a:extLst>
                </a:gridCol>
                <a:gridCol w="608872">
                  <a:extLst>
                    <a:ext uri="{9D8B030D-6E8A-4147-A177-3AD203B41FA5}">
                      <a16:colId xmlns:a16="http://schemas.microsoft.com/office/drawing/2014/main" val="3985032937"/>
                    </a:ext>
                  </a:extLst>
                </a:gridCol>
                <a:gridCol w="608872">
                  <a:extLst>
                    <a:ext uri="{9D8B030D-6E8A-4147-A177-3AD203B41FA5}">
                      <a16:colId xmlns:a16="http://schemas.microsoft.com/office/drawing/2014/main" val="572473403"/>
                    </a:ext>
                  </a:extLst>
                </a:gridCol>
              </a:tblGrid>
              <a:tr h="260888">
                <a:tc gridSpan="3">
                  <a:txBody>
                    <a:bodyPr/>
                    <a:lstStyle/>
                    <a:p>
                      <a:pPr algn="ctr" fontAlgn="b"/>
                      <a:r>
                        <a:rPr lang="en-US" sz="1100" b="1" i="0" u="none" strike="noStrike" dirty="0">
                          <a:solidFill>
                            <a:srgbClr val="000000"/>
                          </a:solidFill>
                          <a:effectLst/>
                          <a:latin typeface="Calibri" panose="020F0502020204030204" pitchFamily="34" charset="0"/>
                        </a:rPr>
                        <a:t>UK Link Availability and Performance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756597049"/>
                  </a:ext>
                </a:extLst>
              </a:tr>
              <a:tr h="153716">
                <a:tc>
                  <a:txBody>
                    <a:bodyPr/>
                    <a:lstStyle/>
                    <a:p>
                      <a:pPr algn="ctr" fontAlgn="b"/>
                      <a:r>
                        <a:rPr lang="en-GB"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GB" sz="1100" b="1" i="0" u="none" strike="noStrike">
                          <a:solidFill>
                            <a:srgbClr val="000000"/>
                          </a:solidFill>
                          <a:effectLst/>
                          <a:latin typeface="Calibri" panose="020F0502020204030204" pitchFamily="34" charset="0"/>
                        </a:rPr>
                        <a:t>Target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000000"/>
                          </a:solidFill>
                          <a:effectLst/>
                          <a:latin typeface="Calibri" panose="020F0502020204030204" pitchFamily="34" charset="0"/>
                        </a:rPr>
                        <a:t>Actual</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3049963"/>
                  </a:ext>
                </a:extLst>
              </a:tr>
              <a:tr h="184150">
                <a:tc>
                  <a:txBody>
                    <a:bodyPr/>
                    <a:lstStyle/>
                    <a:p>
                      <a:pPr algn="ctr" fontAlgn="b"/>
                      <a:r>
                        <a:rPr lang="en-GB" sz="1100" b="0" i="0" u="none" strike="noStrike">
                          <a:solidFill>
                            <a:srgbClr val="000000"/>
                          </a:solidFill>
                          <a:effectLst/>
                          <a:latin typeface="Calibri" panose="020F0502020204030204" pitchFamily="34" charset="0"/>
                        </a:rPr>
                        <a:t>Batch Transfer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alibri" panose="020F0502020204030204" pitchFamily="34" charset="0"/>
                        </a:rPr>
                        <a:t>99%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100%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5362933"/>
                  </a:ext>
                </a:extLst>
              </a:tr>
              <a:tr h="184150">
                <a:tc>
                  <a:txBody>
                    <a:bodyPr/>
                    <a:lstStyle/>
                    <a:p>
                      <a:pPr algn="ctr" fontAlgn="b"/>
                      <a:r>
                        <a:rPr lang="en-GB" sz="1100" b="0" i="0" u="none" strike="noStrike">
                          <a:solidFill>
                            <a:srgbClr val="000000"/>
                          </a:solidFill>
                          <a:effectLst/>
                          <a:latin typeface="Calibri" panose="020F0502020204030204" pitchFamily="34" charset="0"/>
                        </a:rPr>
                        <a:t>Service Desk Availability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99%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alibri" panose="020F0502020204030204" pitchFamily="34" charset="0"/>
                        </a:rPr>
                        <a:t>100%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8874653"/>
                  </a:ext>
                </a:extLst>
              </a:tr>
            </a:tbl>
          </a:graphicData>
        </a:graphic>
      </p:graphicFrame>
      <p:sp>
        <p:nvSpPr>
          <p:cNvPr id="5" name="TextBox 4">
            <a:extLst>
              <a:ext uri="{FF2B5EF4-FFF2-40B4-BE49-F238E27FC236}">
                <a16:creationId xmlns:a16="http://schemas.microsoft.com/office/drawing/2014/main" id="{5E57A46D-260E-E30F-A084-CBB4BAC1F9C9}"/>
              </a:ext>
            </a:extLst>
          </p:cNvPr>
          <p:cNvSpPr txBox="1"/>
          <p:nvPr/>
        </p:nvSpPr>
        <p:spPr>
          <a:xfrm>
            <a:off x="1131093" y="3940968"/>
            <a:ext cx="6967537"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Arial"/>
              </a:rPr>
              <a:t>All Transportation Invoice Charging obligations were  achieved </a:t>
            </a:r>
            <a:endParaRPr lang="en-US" dirty="0"/>
          </a:p>
        </p:txBody>
      </p:sp>
    </p:spTree>
    <p:extLst>
      <p:ext uri="{BB962C8B-B14F-4D97-AF65-F5344CB8AC3E}">
        <p14:creationId xmlns:p14="http://schemas.microsoft.com/office/powerpoint/2010/main" val="544584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5878F-E89E-DFEA-0D94-C0FE78E5CD0A}"/>
              </a:ext>
            </a:extLst>
          </p:cNvPr>
          <p:cNvSpPr>
            <a:spLocks noGrp="1"/>
          </p:cNvSpPr>
          <p:nvPr>
            <p:ph type="title"/>
          </p:nvPr>
        </p:nvSpPr>
        <p:spPr/>
        <p:txBody>
          <a:bodyPr/>
          <a:lstStyle/>
          <a:p>
            <a:r>
              <a:rPr lang="en-US" dirty="0">
                <a:latin typeface="Arial"/>
                <a:cs typeface="Arial"/>
              </a:rPr>
              <a:t>Meter Count Report  (July 2022)</a:t>
            </a:r>
            <a:endParaRPr lang="en-US" dirty="0" err="1"/>
          </a:p>
        </p:txBody>
      </p:sp>
      <p:graphicFrame>
        <p:nvGraphicFramePr>
          <p:cNvPr id="16" name="Content Placeholder 15">
            <a:extLst>
              <a:ext uri="{FF2B5EF4-FFF2-40B4-BE49-F238E27FC236}">
                <a16:creationId xmlns:a16="http://schemas.microsoft.com/office/drawing/2014/main" id="{461DA9D7-A720-4831-91D2-13676258C6E2}"/>
              </a:ext>
            </a:extLst>
          </p:cNvPr>
          <p:cNvGraphicFramePr>
            <a:graphicFrameLocks noGrp="1"/>
          </p:cNvGraphicFramePr>
          <p:nvPr>
            <p:ph idx="1"/>
          </p:nvPr>
        </p:nvGraphicFramePr>
        <p:xfrm>
          <a:off x="1841500" y="1943100"/>
          <a:ext cx="5461000" cy="1905000"/>
        </p:xfrm>
        <a:graphic>
          <a:graphicData uri="http://schemas.openxmlformats.org/drawingml/2006/table">
            <a:tbl>
              <a:tblPr/>
              <a:tblGrid>
                <a:gridCol w="1092200">
                  <a:extLst>
                    <a:ext uri="{9D8B030D-6E8A-4147-A177-3AD203B41FA5}">
                      <a16:colId xmlns:a16="http://schemas.microsoft.com/office/drawing/2014/main" val="2961877401"/>
                    </a:ext>
                  </a:extLst>
                </a:gridCol>
                <a:gridCol w="1092200">
                  <a:extLst>
                    <a:ext uri="{9D8B030D-6E8A-4147-A177-3AD203B41FA5}">
                      <a16:colId xmlns:a16="http://schemas.microsoft.com/office/drawing/2014/main" val="4064029321"/>
                    </a:ext>
                  </a:extLst>
                </a:gridCol>
                <a:gridCol w="1092200">
                  <a:extLst>
                    <a:ext uri="{9D8B030D-6E8A-4147-A177-3AD203B41FA5}">
                      <a16:colId xmlns:a16="http://schemas.microsoft.com/office/drawing/2014/main" val="4109298724"/>
                    </a:ext>
                  </a:extLst>
                </a:gridCol>
                <a:gridCol w="1092200">
                  <a:extLst>
                    <a:ext uri="{9D8B030D-6E8A-4147-A177-3AD203B41FA5}">
                      <a16:colId xmlns:a16="http://schemas.microsoft.com/office/drawing/2014/main" val="509612401"/>
                    </a:ext>
                  </a:extLst>
                </a:gridCol>
                <a:gridCol w="1092200">
                  <a:extLst>
                    <a:ext uri="{9D8B030D-6E8A-4147-A177-3AD203B41FA5}">
                      <a16:colId xmlns:a16="http://schemas.microsoft.com/office/drawing/2014/main" val="4196448047"/>
                    </a:ext>
                  </a:extLst>
                </a:gridCol>
              </a:tblGrid>
              <a:tr h="317500">
                <a:tc>
                  <a:txBody>
                    <a:bodyPr/>
                    <a:lstStyle/>
                    <a:p>
                      <a:pPr algn="ctr" fontAlgn="b"/>
                      <a:r>
                        <a:rPr lang="en-GB" sz="1000" b="1" i="0" u="none" strike="noStrike">
                          <a:solidFill>
                            <a:srgbClr val="FFFFFF"/>
                          </a:solidFill>
                          <a:effectLst/>
                          <a:latin typeface="Arial" panose="020B0604020202020204" pitchFamily="34" charset="0"/>
                        </a:rPr>
                        <a:t>Class</a:t>
                      </a:r>
                    </a:p>
                  </a:txBody>
                  <a:tcPr marL="6350" marR="6350" marT="6350" marB="0" anchor="b">
                    <a:lnL w="6350" cap="flat" cmpd="sng" algn="ctr">
                      <a:solidFill>
                        <a:srgbClr val="3877A6"/>
                      </a:solidFill>
                      <a:prstDash val="solid"/>
                      <a:round/>
                      <a:headEnd type="none" w="med" len="med"/>
                      <a:tailEnd type="none" w="med" len="med"/>
                    </a:lnL>
                    <a:lnR w="6350" cap="flat" cmpd="sng" algn="ctr">
                      <a:solidFill>
                        <a:srgbClr val="3877A6"/>
                      </a:solidFill>
                      <a:prstDash val="solid"/>
                      <a:round/>
                      <a:headEnd type="none" w="med" len="med"/>
                      <a:tailEnd type="none" w="med" len="med"/>
                    </a:lnR>
                    <a:lnT w="6350" cap="flat" cmpd="sng" algn="ctr">
                      <a:solidFill>
                        <a:srgbClr val="3877A6"/>
                      </a:solidFill>
                      <a:prstDash val="solid"/>
                      <a:round/>
                      <a:headEnd type="none" w="med" len="med"/>
                      <a:tailEnd type="none" w="med" len="med"/>
                    </a:lnT>
                    <a:lnB w="6350" cap="flat" cmpd="sng" algn="ctr">
                      <a:solidFill>
                        <a:srgbClr val="3877A6"/>
                      </a:solidFill>
                      <a:prstDash val="solid"/>
                      <a:round/>
                      <a:headEnd type="none" w="med" len="med"/>
                      <a:tailEnd type="none" w="med" len="med"/>
                    </a:lnB>
                    <a:solidFill>
                      <a:srgbClr val="0B64A0"/>
                    </a:solidFill>
                  </a:tcPr>
                </a:tc>
                <a:tc>
                  <a:txBody>
                    <a:bodyPr/>
                    <a:lstStyle/>
                    <a:p>
                      <a:pPr algn="l" fontAlgn="b"/>
                      <a:r>
                        <a:rPr lang="en-GB" sz="1000" b="1" i="0" u="none" strike="noStrike">
                          <a:solidFill>
                            <a:srgbClr val="FFFFFF"/>
                          </a:solidFill>
                          <a:effectLst/>
                          <a:latin typeface="Arial" panose="020B0604020202020204" pitchFamily="34" charset="0"/>
                        </a:rPr>
                        <a:t>MPRN Count</a:t>
                      </a:r>
                    </a:p>
                  </a:txBody>
                  <a:tcPr marL="6350" marR="6350" marT="6350" marB="0" anchor="b">
                    <a:lnL w="6350" cap="flat" cmpd="sng" algn="ctr">
                      <a:solidFill>
                        <a:srgbClr val="3877A6"/>
                      </a:solidFill>
                      <a:prstDash val="solid"/>
                      <a:round/>
                      <a:headEnd type="none" w="med" len="med"/>
                      <a:tailEnd type="none" w="med" len="med"/>
                    </a:lnL>
                    <a:lnR w="6350" cap="flat" cmpd="sng" algn="ctr">
                      <a:solidFill>
                        <a:srgbClr val="3877A6"/>
                      </a:solidFill>
                      <a:prstDash val="solid"/>
                      <a:round/>
                      <a:headEnd type="none" w="med" len="med"/>
                      <a:tailEnd type="none" w="med" len="med"/>
                    </a:lnR>
                    <a:lnT w="6350" cap="flat" cmpd="sng" algn="ctr">
                      <a:solidFill>
                        <a:srgbClr val="3877A6"/>
                      </a:solidFill>
                      <a:prstDash val="solid"/>
                      <a:round/>
                      <a:headEnd type="none" w="med" len="med"/>
                      <a:tailEnd type="none" w="med" len="med"/>
                    </a:lnT>
                    <a:lnB w="6350" cap="flat" cmpd="sng" algn="ctr">
                      <a:solidFill>
                        <a:srgbClr val="3877A6"/>
                      </a:solidFill>
                      <a:prstDash val="solid"/>
                      <a:round/>
                      <a:headEnd type="none" w="med" len="med"/>
                      <a:tailEnd type="none" w="med" len="med"/>
                    </a:lnB>
                    <a:solidFill>
                      <a:srgbClr val="0B64A0"/>
                    </a:solidFill>
                  </a:tcPr>
                </a:tc>
                <a:tc>
                  <a:txBody>
                    <a:bodyPr/>
                    <a:lstStyle/>
                    <a:p>
                      <a:pPr algn="ctr" fontAlgn="b"/>
                      <a:r>
                        <a:rPr lang="en-GB" sz="1000" b="1" i="0" u="none" strike="noStrike">
                          <a:solidFill>
                            <a:srgbClr val="FFFFFF"/>
                          </a:solidFill>
                          <a:effectLst/>
                          <a:latin typeface="Arial" panose="020B0604020202020204" pitchFamily="34" charset="0"/>
                        </a:rPr>
                        <a:t>Smart Count</a:t>
                      </a:r>
                    </a:p>
                  </a:txBody>
                  <a:tcPr marL="6350" marR="6350" marT="6350" marB="0" anchor="b">
                    <a:lnL w="6350" cap="flat" cmpd="sng" algn="ctr">
                      <a:solidFill>
                        <a:srgbClr val="3877A6"/>
                      </a:solidFill>
                      <a:prstDash val="solid"/>
                      <a:round/>
                      <a:headEnd type="none" w="med" len="med"/>
                      <a:tailEnd type="none" w="med" len="med"/>
                    </a:lnL>
                    <a:lnR w="6350" cap="flat" cmpd="sng" algn="ctr">
                      <a:solidFill>
                        <a:srgbClr val="3877A6"/>
                      </a:solidFill>
                      <a:prstDash val="solid"/>
                      <a:round/>
                      <a:headEnd type="none" w="med" len="med"/>
                      <a:tailEnd type="none" w="med" len="med"/>
                    </a:lnR>
                    <a:lnT w="6350" cap="flat" cmpd="sng" algn="ctr">
                      <a:solidFill>
                        <a:srgbClr val="3877A6"/>
                      </a:solidFill>
                      <a:prstDash val="solid"/>
                      <a:round/>
                      <a:headEnd type="none" w="med" len="med"/>
                      <a:tailEnd type="none" w="med" len="med"/>
                    </a:lnT>
                    <a:lnB w="6350" cap="flat" cmpd="sng" algn="ctr">
                      <a:solidFill>
                        <a:srgbClr val="3877A6"/>
                      </a:solidFill>
                      <a:prstDash val="solid"/>
                      <a:round/>
                      <a:headEnd type="none" w="med" len="med"/>
                      <a:tailEnd type="none" w="med" len="med"/>
                    </a:lnB>
                    <a:solidFill>
                      <a:srgbClr val="0B64A0"/>
                    </a:solidFill>
                  </a:tcPr>
                </a:tc>
                <a:tc>
                  <a:txBody>
                    <a:bodyPr/>
                    <a:lstStyle/>
                    <a:p>
                      <a:pPr algn="ctr" fontAlgn="ctr"/>
                      <a:r>
                        <a:rPr lang="en-GB" sz="1000" b="1" i="0" u="none" strike="noStrike">
                          <a:solidFill>
                            <a:srgbClr val="FFFFFF"/>
                          </a:solidFill>
                          <a:effectLst/>
                          <a:latin typeface="Arial" panose="020B0604020202020204" pitchFamily="34" charset="0"/>
                        </a:rPr>
                        <a:t>Total</a:t>
                      </a:r>
                    </a:p>
                  </a:txBody>
                  <a:tcPr marL="6350" marR="6350" marT="6350" marB="0" anchor="ctr">
                    <a:lnL w="6350" cap="flat" cmpd="sng" algn="ctr">
                      <a:solidFill>
                        <a:srgbClr val="3877A6"/>
                      </a:solidFill>
                      <a:prstDash val="solid"/>
                      <a:round/>
                      <a:headEnd type="none" w="med" len="med"/>
                      <a:tailEnd type="none" w="med" len="med"/>
                    </a:lnL>
                    <a:lnR w="6350" cap="flat" cmpd="sng" algn="ctr">
                      <a:solidFill>
                        <a:srgbClr val="3877A6"/>
                      </a:solidFill>
                      <a:prstDash val="solid"/>
                      <a:round/>
                      <a:headEnd type="none" w="med" len="med"/>
                      <a:tailEnd type="none" w="med" len="med"/>
                    </a:lnR>
                    <a:lnT w="6350" cap="flat" cmpd="sng" algn="ctr">
                      <a:solidFill>
                        <a:srgbClr val="3877A6"/>
                      </a:solidFill>
                      <a:prstDash val="solid"/>
                      <a:round/>
                      <a:headEnd type="none" w="med" len="med"/>
                      <a:tailEnd type="none" w="med" len="med"/>
                    </a:lnT>
                    <a:lnB w="6350" cap="flat" cmpd="sng" algn="ctr">
                      <a:solidFill>
                        <a:srgbClr val="3877A6"/>
                      </a:solidFill>
                      <a:prstDash val="solid"/>
                      <a:round/>
                      <a:headEnd type="none" w="med" len="med"/>
                      <a:tailEnd type="none" w="med" len="med"/>
                    </a:lnB>
                    <a:solidFill>
                      <a:srgbClr val="0B64A0"/>
                    </a:solidFill>
                  </a:tcPr>
                </a:tc>
                <a:tc>
                  <a:txBody>
                    <a:bodyPr/>
                    <a:lstStyle/>
                    <a:p>
                      <a:pPr algn="ctr" fontAlgn="b"/>
                      <a:r>
                        <a:rPr lang="en-GB" sz="1000" b="1" i="0" u="none" strike="noStrike">
                          <a:solidFill>
                            <a:srgbClr val="FFFFFF"/>
                          </a:solidFill>
                          <a:effectLst/>
                          <a:latin typeface="Arial" panose="020B0604020202020204" pitchFamily="34" charset="0"/>
                        </a:rPr>
                        <a:t>Smart %</a:t>
                      </a:r>
                    </a:p>
                  </a:txBody>
                  <a:tcPr marL="6350" marR="6350" marT="6350" marB="0" anchor="b">
                    <a:lnL w="6350" cap="flat" cmpd="sng" algn="ctr">
                      <a:solidFill>
                        <a:srgbClr val="3877A6"/>
                      </a:solidFill>
                      <a:prstDash val="solid"/>
                      <a:round/>
                      <a:headEnd type="none" w="med" len="med"/>
                      <a:tailEnd type="none" w="med" len="med"/>
                    </a:lnL>
                    <a:lnR w="6350" cap="flat" cmpd="sng" algn="ctr">
                      <a:solidFill>
                        <a:srgbClr val="3877A6"/>
                      </a:solidFill>
                      <a:prstDash val="solid"/>
                      <a:round/>
                      <a:headEnd type="none" w="med" len="med"/>
                      <a:tailEnd type="none" w="med" len="med"/>
                    </a:lnR>
                    <a:lnT w="6350" cap="flat" cmpd="sng" algn="ctr">
                      <a:solidFill>
                        <a:srgbClr val="3877A6"/>
                      </a:solidFill>
                      <a:prstDash val="solid"/>
                      <a:round/>
                      <a:headEnd type="none" w="med" len="med"/>
                      <a:tailEnd type="none" w="med" len="med"/>
                    </a:lnT>
                    <a:lnB w="6350" cap="flat" cmpd="sng" algn="ctr">
                      <a:solidFill>
                        <a:srgbClr val="3877A6"/>
                      </a:solidFill>
                      <a:prstDash val="solid"/>
                      <a:round/>
                      <a:headEnd type="none" w="med" len="med"/>
                      <a:tailEnd type="none" w="med" len="med"/>
                    </a:lnB>
                    <a:solidFill>
                      <a:srgbClr val="0B64A0"/>
                    </a:solidFill>
                  </a:tcPr>
                </a:tc>
                <a:extLst>
                  <a:ext uri="{0D108BD9-81ED-4DB2-BD59-A6C34878D82A}">
                    <a16:rowId xmlns:a16="http://schemas.microsoft.com/office/drawing/2014/main" val="1657632119"/>
                  </a:ext>
                </a:extLst>
              </a:tr>
              <a:tr h="317500">
                <a:tc>
                  <a:txBody>
                    <a:bodyPr/>
                    <a:lstStyle/>
                    <a:p>
                      <a:pPr algn="ctr" fontAlgn="b"/>
                      <a:r>
                        <a:rPr lang="en-GB" sz="1000" b="1" i="0" u="none" strike="noStrike">
                          <a:solidFill>
                            <a:srgbClr val="333333"/>
                          </a:solidFill>
                          <a:effectLst/>
                          <a:latin typeface="Arial" panose="020B0604020202020204" pitchFamily="34" charset="0"/>
                        </a:rPr>
                        <a:t>1</a:t>
                      </a:r>
                    </a:p>
                  </a:txBody>
                  <a:tcPr marL="6350" marR="6350" marT="6350" marB="0" anchor="b">
                    <a:lnL w="6350" cap="flat" cmpd="sng" algn="ctr">
                      <a:solidFill>
                        <a:srgbClr val="3877A6"/>
                      </a:solidFill>
                      <a:prstDash val="solid"/>
                      <a:round/>
                      <a:headEnd type="none" w="med" len="med"/>
                      <a:tailEnd type="none" w="med" len="med"/>
                    </a:lnL>
                    <a:lnR w="6350" cap="flat" cmpd="sng" algn="ctr">
                      <a:solidFill>
                        <a:srgbClr val="3877A6"/>
                      </a:solidFill>
                      <a:prstDash val="solid"/>
                      <a:round/>
                      <a:headEnd type="none" w="med" len="med"/>
                      <a:tailEnd type="none" w="med" len="med"/>
                    </a:lnR>
                    <a:lnT w="6350" cap="flat" cmpd="sng" algn="ctr">
                      <a:solidFill>
                        <a:srgbClr val="3877A6"/>
                      </a:solidFill>
                      <a:prstDash val="solid"/>
                      <a:round/>
                      <a:headEnd type="none" w="med" len="med"/>
                      <a:tailEnd type="none" w="med" len="med"/>
                    </a:lnT>
                    <a:lnB w="6350" cap="flat" cmpd="sng" algn="ctr">
                      <a:solidFill>
                        <a:srgbClr val="3877A6"/>
                      </a:solidFill>
                      <a:prstDash val="solid"/>
                      <a:round/>
                      <a:headEnd type="none" w="med" len="med"/>
                      <a:tailEnd type="none" w="med" len="med"/>
                    </a:lnB>
                    <a:solidFill>
                      <a:srgbClr val="F8FBFC"/>
                    </a:solidFill>
                  </a:tcPr>
                </a:tc>
                <a:tc>
                  <a:txBody>
                    <a:bodyPr/>
                    <a:lstStyle/>
                    <a:p>
                      <a:pPr algn="ctr" fontAlgn="b"/>
                      <a:r>
                        <a:rPr lang="en-GB" sz="1000" b="0" i="0" u="none" strike="noStrike">
                          <a:solidFill>
                            <a:srgbClr val="333333"/>
                          </a:solidFill>
                          <a:effectLst/>
                          <a:latin typeface="Arial" panose="020B0604020202020204" pitchFamily="34" charset="0"/>
                        </a:rPr>
                        <a:t>619</a:t>
                      </a:r>
                    </a:p>
                  </a:txBody>
                  <a:tcPr marL="6350" marR="6350" marT="6350" marB="0" anchor="b">
                    <a:lnL w="6350" cap="flat" cmpd="sng" algn="ctr">
                      <a:solidFill>
                        <a:srgbClr val="3877A6"/>
                      </a:solidFill>
                      <a:prstDash val="solid"/>
                      <a:round/>
                      <a:headEnd type="none" w="med" len="med"/>
                      <a:tailEnd type="none" w="med" len="med"/>
                    </a:lnL>
                    <a:lnR w="6350" cap="flat" cmpd="sng" algn="ctr">
                      <a:solidFill>
                        <a:srgbClr val="3877A6"/>
                      </a:solidFill>
                      <a:prstDash val="solid"/>
                      <a:round/>
                      <a:headEnd type="none" w="med" len="med"/>
                      <a:tailEnd type="none" w="med" len="med"/>
                    </a:lnR>
                    <a:lnT w="6350" cap="flat" cmpd="sng" algn="ctr">
                      <a:solidFill>
                        <a:srgbClr val="3877A6"/>
                      </a:solidFill>
                      <a:prstDash val="solid"/>
                      <a:round/>
                      <a:headEnd type="none" w="med" len="med"/>
                      <a:tailEnd type="none" w="med" len="med"/>
                    </a:lnT>
                    <a:lnB w="6350" cap="flat" cmpd="sng" algn="ctr">
                      <a:solidFill>
                        <a:srgbClr val="3877A6"/>
                      </a:solidFill>
                      <a:prstDash val="solid"/>
                      <a:round/>
                      <a:headEnd type="none" w="med" len="med"/>
                      <a:tailEnd type="none" w="med" len="med"/>
                    </a:lnB>
                    <a:solidFill>
                      <a:srgbClr val="F8FBFC"/>
                    </a:solidFill>
                  </a:tcPr>
                </a:tc>
                <a:tc>
                  <a:txBody>
                    <a:bodyPr/>
                    <a:lstStyle/>
                    <a:p>
                      <a:pPr algn="ctr" fontAlgn="b"/>
                      <a:r>
                        <a:rPr lang="en-GB" sz="1000" b="0" i="0" u="none" strike="noStrike">
                          <a:solidFill>
                            <a:srgbClr val="333333"/>
                          </a:solidFill>
                          <a:effectLst/>
                          <a:latin typeface="Arial" panose="020B0604020202020204" pitchFamily="34" charset="0"/>
                        </a:rPr>
                        <a:t>0</a:t>
                      </a:r>
                    </a:p>
                  </a:txBody>
                  <a:tcPr marL="6350" marR="6350" marT="6350" marB="0" anchor="b">
                    <a:lnL w="6350" cap="flat" cmpd="sng" algn="ctr">
                      <a:solidFill>
                        <a:srgbClr val="3877A6"/>
                      </a:solidFill>
                      <a:prstDash val="solid"/>
                      <a:round/>
                      <a:headEnd type="none" w="med" len="med"/>
                      <a:tailEnd type="none" w="med" len="med"/>
                    </a:lnL>
                    <a:lnR w="6350" cap="flat" cmpd="sng" algn="ctr">
                      <a:solidFill>
                        <a:srgbClr val="3877A6"/>
                      </a:solidFill>
                      <a:prstDash val="solid"/>
                      <a:round/>
                      <a:headEnd type="none" w="med" len="med"/>
                      <a:tailEnd type="none" w="med" len="med"/>
                    </a:lnR>
                    <a:lnT w="6350" cap="flat" cmpd="sng" algn="ctr">
                      <a:solidFill>
                        <a:srgbClr val="3877A6"/>
                      </a:solidFill>
                      <a:prstDash val="solid"/>
                      <a:round/>
                      <a:headEnd type="none" w="med" len="med"/>
                      <a:tailEnd type="none" w="med" len="med"/>
                    </a:lnT>
                    <a:lnB w="6350" cap="flat" cmpd="sng" algn="ctr">
                      <a:solidFill>
                        <a:srgbClr val="3877A6"/>
                      </a:solidFill>
                      <a:prstDash val="solid"/>
                      <a:round/>
                      <a:headEnd type="none" w="med" len="med"/>
                      <a:tailEnd type="none" w="med" len="med"/>
                    </a:lnB>
                    <a:solidFill>
                      <a:srgbClr val="F8FBFC"/>
                    </a:solidFill>
                  </a:tcPr>
                </a:tc>
                <a:tc>
                  <a:txBody>
                    <a:bodyPr/>
                    <a:lstStyle/>
                    <a:p>
                      <a:pPr algn="ctr" fontAlgn="ctr"/>
                      <a:r>
                        <a:rPr lang="en-GB" sz="1000" b="0" i="0" u="none" strike="noStrike">
                          <a:solidFill>
                            <a:srgbClr val="333333"/>
                          </a:solidFill>
                          <a:effectLst/>
                          <a:latin typeface="Arial" panose="020B0604020202020204" pitchFamily="34" charset="0"/>
                        </a:rPr>
                        <a:t>619</a:t>
                      </a:r>
                    </a:p>
                  </a:txBody>
                  <a:tcPr marL="6350" marR="6350" marT="6350" marB="0" anchor="ctr">
                    <a:lnL w="6350" cap="flat" cmpd="sng" algn="ctr">
                      <a:solidFill>
                        <a:srgbClr val="3877A6"/>
                      </a:solidFill>
                      <a:prstDash val="solid"/>
                      <a:round/>
                      <a:headEnd type="none" w="med" len="med"/>
                      <a:tailEnd type="none" w="med" len="med"/>
                    </a:lnL>
                    <a:lnR w="6350" cap="flat" cmpd="sng" algn="ctr">
                      <a:solidFill>
                        <a:srgbClr val="3877A6"/>
                      </a:solidFill>
                      <a:prstDash val="solid"/>
                      <a:round/>
                      <a:headEnd type="none" w="med" len="med"/>
                      <a:tailEnd type="none" w="med" len="med"/>
                    </a:lnR>
                    <a:lnT w="6350" cap="flat" cmpd="sng" algn="ctr">
                      <a:solidFill>
                        <a:srgbClr val="3877A6"/>
                      </a:solidFill>
                      <a:prstDash val="solid"/>
                      <a:round/>
                      <a:headEnd type="none" w="med" len="med"/>
                      <a:tailEnd type="none" w="med" len="med"/>
                    </a:lnT>
                    <a:lnB w="6350" cap="flat" cmpd="sng" algn="ctr">
                      <a:solidFill>
                        <a:srgbClr val="3877A6"/>
                      </a:solidFill>
                      <a:prstDash val="solid"/>
                      <a:round/>
                      <a:headEnd type="none" w="med" len="med"/>
                      <a:tailEnd type="none" w="med" len="med"/>
                    </a:lnB>
                    <a:solidFill>
                      <a:srgbClr val="F8FBFC"/>
                    </a:solidFill>
                  </a:tcPr>
                </a:tc>
                <a:tc>
                  <a:txBody>
                    <a:bodyPr/>
                    <a:lstStyle/>
                    <a:p>
                      <a:pPr algn="ctr" fontAlgn="b"/>
                      <a:r>
                        <a:rPr lang="en-GB" sz="1000" b="0" i="0" u="none" strike="noStrike">
                          <a:solidFill>
                            <a:srgbClr val="333333"/>
                          </a:solidFill>
                          <a:effectLst/>
                          <a:latin typeface="Arial" panose="020B0604020202020204" pitchFamily="34" charset="0"/>
                        </a:rPr>
                        <a:t>0.00%</a:t>
                      </a:r>
                    </a:p>
                  </a:txBody>
                  <a:tcPr marL="6350" marR="6350" marT="6350" marB="0" anchor="b">
                    <a:lnL w="6350" cap="flat" cmpd="sng" algn="ctr">
                      <a:solidFill>
                        <a:srgbClr val="3877A6"/>
                      </a:solidFill>
                      <a:prstDash val="solid"/>
                      <a:round/>
                      <a:headEnd type="none" w="med" len="med"/>
                      <a:tailEnd type="none" w="med" len="med"/>
                    </a:lnL>
                    <a:lnR w="6350" cap="flat" cmpd="sng" algn="ctr">
                      <a:solidFill>
                        <a:srgbClr val="3877A6"/>
                      </a:solidFill>
                      <a:prstDash val="solid"/>
                      <a:round/>
                      <a:headEnd type="none" w="med" len="med"/>
                      <a:tailEnd type="none" w="med" len="med"/>
                    </a:lnR>
                    <a:lnT w="6350" cap="flat" cmpd="sng" algn="ctr">
                      <a:solidFill>
                        <a:srgbClr val="3877A6"/>
                      </a:solidFill>
                      <a:prstDash val="solid"/>
                      <a:round/>
                      <a:headEnd type="none" w="med" len="med"/>
                      <a:tailEnd type="none" w="med" len="med"/>
                    </a:lnT>
                    <a:lnB w="6350" cap="flat" cmpd="sng" algn="ctr">
                      <a:solidFill>
                        <a:srgbClr val="3877A6"/>
                      </a:solidFill>
                      <a:prstDash val="solid"/>
                      <a:round/>
                      <a:headEnd type="none" w="med" len="med"/>
                      <a:tailEnd type="none" w="med" len="med"/>
                    </a:lnB>
                    <a:solidFill>
                      <a:srgbClr val="F8FBFC"/>
                    </a:solidFill>
                  </a:tcPr>
                </a:tc>
                <a:extLst>
                  <a:ext uri="{0D108BD9-81ED-4DB2-BD59-A6C34878D82A}">
                    <a16:rowId xmlns:a16="http://schemas.microsoft.com/office/drawing/2014/main" val="2527390072"/>
                  </a:ext>
                </a:extLst>
              </a:tr>
              <a:tr h="317500">
                <a:tc>
                  <a:txBody>
                    <a:bodyPr/>
                    <a:lstStyle/>
                    <a:p>
                      <a:pPr algn="ctr" fontAlgn="b"/>
                      <a:r>
                        <a:rPr lang="en-GB" sz="1000" b="1" i="0" u="none" strike="noStrike">
                          <a:solidFill>
                            <a:srgbClr val="333333"/>
                          </a:solidFill>
                          <a:effectLst/>
                          <a:latin typeface="Arial" panose="020B0604020202020204" pitchFamily="34" charset="0"/>
                        </a:rPr>
                        <a:t>2</a:t>
                      </a:r>
                    </a:p>
                  </a:txBody>
                  <a:tcPr marL="6350" marR="6350" marT="6350" marB="0" anchor="b">
                    <a:lnL w="6350" cap="flat" cmpd="sng" algn="ctr">
                      <a:solidFill>
                        <a:srgbClr val="3877A6"/>
                      </a:solidFill>
                      <a:prstDash val="solid"/>
                      <a:round/>
                      <a:headEnd type="none" w="med" len="med"/>
                      <a:tailEnd type="none" w="med" len="med"/>
                    </a:lnL>
                    <a:lnR w="6350" cap="flat" cmpd="sng" algn="ctr">
                      <a:solidFill>
                        <a:srgbClr val="3877A6"/>
                      </a:solidFill>
                      <a:prstDash val="solid"/>
                      <a:round/>
                      <a:headEnd type="none" w="med" len="med"/>
                      <a:tailEnd type="none" w="med" len="med"/>
                    </a:lnR>
                    <a:lnT w="6350" cap="flat" cmpd="sng" algn="ctr">
                      <a:solidFill>
                        <a:srgbClr val="3877A6"/>
                      </a:solidFill>
                      <a:prstDash val="solid"/>
                      <a:round/>
                      <a:headEnd type="none" w="med" len="med"/>
                      <a:tailEnd type="none" w="med" len="med"/>
                    </a:lnT>
                    <a:lnB w="6350" cap="flat" cmpd="sng" algn="ctr">
                      <a:solidFill>
                        <a:srgbClr val="3877A6"/>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333333"/>
                          </a:solidFill>
                          <a:effectLst/>
                          <a:latin typeface="Arial" panose="020B0604020202020204" pitchFamily="34" charset="0"/>
                        </a:rPr>
                        <a:t>577</a:t>
                      </a:r>
                    </a:p>
                  </a:txBody>
                  <a:tcPr marL="6350" marR="6350" marT="6350" marB="0" anchor="b">
                    <a:lnL w="6350" cap="flat" cmpd="sng" algn="ctr">
                      <a:solidFill>
                        <a:srgbClr val="3877A6"/>
                      </a:solidFill>
                      <a:prstDash val="solid"/>
                      <a:round/>
                      <a:headEnd type="none" w="med" len="med"/>
                      <a:tailEnd type="none" w="med" len="med"/>
                    </a:lnL>
                    <a:lnR w="6350" cap="flat" cmpd="sng" algn="ctr">
                      <a:solidFill>
                        <a:srgbClr val="3877A6"/>
                      </a:solidFill>
                      <a:prstDash val="solid"/>
                      <a:round/>
                      <a:headEnd type="none" w="med" len="med"/>
                      <a:tailEnd type="none" w="med" len="med"/>
                    </a:lnR>
                    <a:lnT w="6350" cap="flat" cmpd="sng" algn="ctr">
                      <a:solidFill>
                        <a:srgbClr val="3877A6"/>
                      </a:solidFill>
                      <a:prstDash val="solid"/>
                      <a:round/>
                      <a:headEnd type="none" w="med" len="med"/>
                      <a:tailEnd type="none" w="med" len="med"/>
                    </a:lnT>
                    <a:lnB w="6350" cap="flat" cmpd="sng" algn="ctr">
                      <a:solidFill>
                        <a:srgbClr val="3877A6"/>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333333"/>
                          </a:solidFill>
                          <a:effectLst/>
                          <a:latin typeface="Arial" panose="020B0604020202020204" pitchFamily="34" charset="0"/>
                        </a:rPr>
                        <a:t>0</a:t>
                      </a:r>
                    </a:p>
                  </a:txBody>
                  <a:tcPr marL="6350" marR="6350" marT="6350" marB="0" anchor="b">
                    <a:lnL w="6350" cap="flat" cmpd="sng" algn="ctr">
                      <a:solidFill>
                        <a:srgbClr val="3877A6"/>
                      </a:solidFill>
                      <a:prstDash val="solid"/>
                      <a:round/>
                      <a:headEnd type="none" w="med" len="med"/>
                      <a:tailEnd type="none" w="med" len="med"/>
                    </a:lnL>
                    <a:lnR w="6350" cap="flat" cmpd="sng" algn="ctr">
                      <a:solidFill>
                        <a:srgbClr val="3877A6"/>
                      </a:solidFill>
                      <a:prstDash val="solid"/>
                      <a:round/>
                      <a:headEnd type="none" w="med" len="med"/>
                      <a:tailEnd type="none" w="med" len="med"/>
                    </a:lnR>
                    <a:lnT w="6350" cap="flat" cmpd="sng" algn="ctr">
                      <a:solidFill>
                        <a:srgbClr val="3877A6"/>
                      </a:solidFill>
                      <a:prstDash val="solid"/>
                      <a:round/>
                      <a:headEnd type="none" w="med" len="med"/>
                      <a:tailEnd type="none" w="med" len="med"/>
                    </a:lnT>
                    <a:lnB w="6350" cap="flat" cmpd="sng" algn="ctr">
                      <a:solidFill>
                        <a:srgbClr val="3877A6"/>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333333"/>
                          </a:solidFill>
                          <a:effectLst/>
                          <a:latin typeface="Arial" panose="020B0604020202020204" pitchFamily="34" charset="0"/>
                        </a:rPr>
                        <a:t>577</a:t>
                      </a:r>
                    </a:p>
                  </a:txBody>
                  <a:tcPr marL="6350" marR="6350" marT="6350" marB="0" anchor="ctr">
                    <a:lnL w="6350" cap="flat" cmpd="sng" algn="ctr">
                      <a:solidFill>
                        <a:srgbClr val="3877A6"/>
                      </a:solidFill>
                      <a:prstDash val="solid"/>
                      <a:round/>
                      <a:headEnd type="none" w="med" len="med"/>
                      <a:tailEnd type="none" w="med" len="med"/>
                    </a:lnL>
                    <a:lnR w="6350" cap="flat" cmpd="sng" algn="ctr">
                      <a:solidFill>
                        <a:srgbClr val="3877A6"/>
                      </a:solidFill>
                      <a:prstDash val="solid"/>
                      <a:round/>
                      <a:headEnd type="none" w="med" len="med"/>
                      <a:tailEnd type="none" w="med" len="med"/>
                    </a:lnR>
                    <a:lnT w="6350" cap="flat" cmpd="sng" algn="ctr">
                      <a:solidFill>
                        <a:srgbClr val="3877A6"/>
                      </a:solidFill>
                      <a:prstDash val="solid"/>
                      <a:round/>
                      <a:headEnd type="none" w="med" len="med"/>
                      <a:tailEnd type="none" w="med" len="med"/>
                    </a:lnT>
                    <a:lnB w="6350" cap="flat" cmpd="sng" algn="ctr">
                      <a:solidFill>
                        <a:srgbClr val="3877A6"/>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333333"/>
                          </a:solidFill>
                          <a:effectLst/>
                          <a:latin typeface="Arial" panose="020B0604020202020204" pitchFamily="34" charset="0"/>
                        </a:rPr>
                        <a:t>0.00%</a:t>
                      </a:r>
                    </a:p>
                  </a:txBody>
                  <a:tcPr marL="6350" marR="6350" marT="6350" marB="0" anchor="b">
                    <a:lnL w="6350" cap="flat" cmpd="sng" algn="ctr">
                      <a:solidFill>
                        <a:srgbClr val="3877A6"/>
                      </a:solidFill>
                      <a:prstDash val="solid"/>
                      <a:round/>
                      <a:headEnd type="none" w="med" len="med"/>
                      <a:tailEnd type="none" w="med" len="med"/>
                    </a:lnL>
                    <a:lnR w="6350" cap="flat" cmpd="sng" algn="ctr">
                      <a:solidFill>
                        <a:srgbClr val="3877A6"/>
                      </a:solidFill>
                      <a:prstDash val="solid"/>
                      <a:round/>
                      <a:headEnd type="none" w="med" len="med"/>
                      <a:tailEnd type="none" w="med" len="med"/>
                    </a:lnR>
                    <a:lnT w="6350" cap="flat" cmpd="sng" algn="ctr">
                      <a:solidFill>
                        <a:srgbClr val="3877A6"/>
                      </a:solidFill>
                      <a:prstDash val="solid"/>
                      <a:round/>
                      <a:headEnd type="none" w="med" len="med"/>
                      <a:tailEnd type="none" w="med" len="med"/>
                    </a:lnT>
                    <a:lnB w="6350" cap="flat" cmpd="sng" algn="ctr">
                      <a:solidFill>
                        <a:srgbClr val="3877A6"/>
                      </a:solidFill>
                      <a:prstDash val="solid"/>
                      <a:round/>
                      <a:headEnd type="none" w="med" len="med"/>
                      <a:tailEnd type="none" w="med" len="med"/>
                    </a:lnB>
                    <a:solidFill>
                      <a:srgbClr val="FFFFFF"/>
                    </a:solidFill>
                  </a:tcPr>
                </a:tc>
                <a:extLst>
                  <a:ext uri="{0D108BD9-81ED-4DB2-BD59-A6C34878D82A}">
                    <a16:rowId xmlns:a16="http://schemas.microsoft.com/office/drawing/2014/main" val="748170529"/>
                  </a:ext>
                </a:extLst>
              </a:tr>
              <a:tr h="317500">
                <a:tc>
                  <a:txBody>
                    <a:bodyPr/>
                    <a:lstStyle/>
                    <a:p>
                      <a:pPr algn="ctr" fontAlgn="b"/>
                      <a:r>
                        <a:rPr lang="en-GB" sz="1000" b="1" i="0" u="none" strike="noStrike">
                          <a:solidFill>
                            <a:srgbClr val="333333"/>
                          </a:solidFill>
                          <a:effectLst/>
                          <a:latin typeface="Arial" panose="020B0604020202020204" pitchFamily="34" charset="0"/>
                        </a:rPr>
                        <a:t>3</a:t>
                      </a:r>
                    </a:p>
                  </a:txBody>
                  <a:tcPr marL="6350" marR="6350" marT="6350" marB="0" anchor="b">
                    <a:lnL w="6350" cap="flat" cmpd="sng" algn="ctr">
                      <a:solidFill>
                        <a:srgbClr val="3877A6"/>
                      </a:solidFill>
                      <a:prstDash val="solid"/>
                      <a:round/>
                      <a:headEnd type="none" w="med" len="med"/>
                      <a:tailEnd type="none" w="med" len="med"/>
                    </a:lnL>
                    <a:lnR w="6350" cap="flat" cmpd="sng" algn="ctr">
                      <a:solidFill>
                        <a:srgbClr val="3877A6"/>
                      </a:solidFill>
                      <a:prstDash val="solid"/>
                      <a:round/>
                      <a:headEnd type="none" w="med" len="med"/>
                      <a:tailEnd type="none" w="med" len="med"/>
                    </a:lnR>
                    <a:lnT w="6350" cap="flat" cmpd="sng" algn="ctr">
                      <a:solidFill>
                        <a:srgbClr val="3877A6"/>
                      </a:solidFill>
                      <a:prstDash val="solid"/>
                      <a:round/>
                      <a:headEnd type="none" w="med" len="med"/>
                      <a:tailEnd type="none" w="med" len="med"/>
                    </a:lnT>
                    <a:lnB w="6350" cap="flat" cmpd="sng" algn="ctr">
                      <a:solidFill>
                        <a:srgbClr val="3877A6"/>
                      </a:solidFill>
                      <a:prstDash val="solid"/>
                      <a:round/>
                      <a:headEnd type="none" w="med" len="med"/>
                      <a:tailEnd type="none" w="med" len="med"/>
                    </a:lnB>
                    <a:solidFill>
                      <a:srgbClr val="F8FBFC"/>
                    </a:solidFill>
                  </a:tcPr>
                </a:tc>
                <a:tc>
                  <a:txBody>
                    <a:bodyPr/>
                    <a:lstStyle/>
                    <a:p>
                      <a:pPr algn="ctr" fontAlgn="b"/>
                      <a:r>
                        <a:rPr lang="en-GB" sz="1000" b="0" i="0" u="none" strike="noStrike">
                          <a:solidFill>
                            <a:srgbClr val="333333"/>
                          </a:solidFill>
                          <a:effectLst/>
                          <a:latin typeface="Arial" panose="020B0604020202020204" pitchFamily="34" charset="0"/>
                        </a:rPr>
                        <a:t>177,833</a:t>
                      </a:r>
                    </a:p>
                  </a:txBody>
                  <a:tcPr marL="6350" marR="6350" marT="6350" marB="0" anchor="b">
                    <a:lnL w="6350" cap="flat" cmpd="sng" algn="ctr">
                      <a:solidFill>
                        <a:srgbClr val="3877A6"/>
                      </a:solidFill>
                      <a:prstDash val="solid"/>
                      <a:round/>
                      <a:headEnd type="none" w="med" len="med"/>
                      <a:tailEnd type="none" w="med" len="med"/>
                    </a:lnL>
                    <a:lnR w="6350" cap="flat" cmpd="sng" algn="ctr">
                      <a:solidFill>
                        <a:srgbClr val="3877A6"/>
                      </a:solidFill>
                      <a:prstDash val="solid"/>
                      <a:round/>
                      <a:headEnd type="none" w="med" len="med"/>
                      <a:tailEnd type="none" w="med" len="med"/>
                    </a:lnR>
                    <a:lnT w="6350" cap="flat" cmpd="sng" algn="ctr">
                      <a:solidFill>
                        <a:srgbClr val="3877A6"/>
                      </a:solidFill>
                      <a:prstDash val="solid"/>
                      <a:round/>
                      <a:headEnd type="none" w="med" len="med"/>
                      <a:tailEnd type="none" w="med" len="med"/>
                    </a:lnT>
                    <a:lnB w="6350" cap="flat" cmpd="sng" algn="ctr">
                      <a:solidFill>
                        <a:srgbClr val="3877A6"/>
                      </a:solidFill>
                      <a:prstDash val="solid"/>
                      <a:round/>
                      <a:headEnd type="none" w="med" len="med"/>
                      <a:tailEnd type="none" w="med" len="med"/>
                    </a:lnB>
                    <a:solidFill>
                      <a:srgbClr val="F8FBFC"/>
                    </a:solidFill>
                  </a:tcPr>
                </a:tc>
                <a:tc>
                  <a:txBody>
                    <a:bodyPr/>
                    <a:lstStyle/>
                    <a:p>
                      <a:pPr algn="ctr" fontAlgn="b"/>
                      <a:r>
                        <a:rPr lang="en-GB" sz="1000" b="0" i="0" u="none" strike="noStrike">
                          <a:solidFill>
                            <a:srgbClr val="333333"/>
                          </a:solidFill>
                          <a:effectLst/>
                          <a:latin typeface="Arial" panose="020B0604020202020204" pitchFamily="34" charset="0"/>
                        </a:rPr>
                        <a:t>4,556,245</a:t>
                      </a:r>
                    </a:p>
                  </a:txBody>
                  <a:tcPr marL="6350" marR="6350" marT="6350" marB="0" anchor="b">
                    <a:lnL w="6350" cap="flat" cmpd="sng" algn="ctr">
                      <a:solidFill>
                        <a:srgbClr val="3877A6"/>
                      </a:solidFill>
                      <a:prstDash val="solid"/>
                      <a:round/>
                      <a:headEnd type="none" w="med" len="med"/>
                      <a:tailEnd type="none" w="med" len="med"/>
                    </a:lnL>
                    <a:lnR w="6350" cap="flat" cmpd="sng" algn="ctr">
                      <a:solidFill>
                        <a:srgbClr val="3877A6"/>
                      </a:solidFill>
                      <a:prstDash val="solid"/>
                      <a:round/>
                      <a:headEnd type="none" w="med" len="med"/>
                      <a:tailEnd type="none" w="med" len="med"/>
                    </a:lnR>
                    <a:lnT w="6350" cap="flat" cmpd="sng" algn="ctr">
                      <a:solidFill>
                        <a:srgbClr val="3877A6"/>
                      </a:solidFill>
                      <a:prstDash val="solid"/>
                      <a:round/>
                      <a:headEnd type="none" w="med" len="med"/>
                      <a:tailEnd type="none" w="med" len="med"/>
                    </a:lnT>
                    <a:lnB w="6350" cap="flat" cmpd="sng" algn="ctr">
                      <a:solidFill>
                        <a:srgbClr val="3877A6"/>
                      </a:solidFill>
                      <a:prstDash val="solid"/>
                      <a:round/>
                      <a:headEnd type="none" w="med" len="med"/>
                      <a:tailEnd type="none" w="med" len="med"/>
                    </a:lnB>
                    <a:solidFill>
                      <a:srgbClr val="F8FBFC"/>
                    </a:solidFill>
                  </a:tcPr>
                </a:tc>
                <a:tc>
                  <a:txBody>
                    <a:bodyPr/>
                    <a:lstStyle/>
                    <a:p>
                      <a:pPr algn="ctr" fontAlgn="ctr"/>
                      <a:r>
                        <a:rPr lang="en-GB" sz="1000" b="0" i="0" u="none" strike="noStrike">
                          <a:solidFill>
                            <a:srgbClr val="333333"/>
                          </a:solidFill>
                          <a:effectLst/>
                          <a:latin typeface="Arial" panose="020B0604020202020204" pitchFamily="34" charset="0"/>
                        </a:rPr>
                        <a:t>4,734,078</a:t>
                      </a:r>
                    </a:p>
                  </a:txBody>
                  <a:tcPr marL="6350" marR="6350" marT="6350" marB="0" anchor="ctr">
                    <a:lnL w="6350" cap="flat" cmpd="sng" algn="ctr">
                      <a:solidFill>
                        <a:srgbClr val="3877A6"/>
                      </a:solidFill>
                      <a:prstDash val="solid"/>
                      <a:round/>
                      <a:headEnd type="none" w="med" len="med"/>
                      <a:tailEnd type="none" w="med" len="med"/>
                    </a:lnL>
                    <a:lnR w="6350" cap="flat" cmpd="sng" algn="ctr">
                      <a:solidFill>
                        <a:srgbClr val="3877A6"/>
                      </a:solidFill>
                      <a:prstDash val="solid"/>
                      <a:round/>
                      <a:headEnd type="none" w="med" len="med"/>
                      <a:tailEnd type="none" w="med" len="med"/>
                    </a:lnR>
                    <a:lnT w="6350" cap="flat" cmpd="sng" algn="ctr">
                      <a:solidFill>
                        <a:srgbClr val="3877A6"/>
                      </a:solidFill>
                      <a:prstDash val="solid"/>
                      <a:round/>
                      <a:headEnd type="none" w="med" len="med"/>
                      <a:tailEnd type="none" w="med" len="med"/>
                    </a:lnT>
                    <a:lnB w="6350" cap="flat" cmpd="sng" algn="ctr">
                      <a:solidFill>
                        <a:srgbClr val="3877A6"/>
                      </a:solidFill>
                      <a:prstDash val="solid"/>
                      <a:round/>
                      <a:headEnd type="none" w="med" len="med"/>
                      <a:tailEnd type="none" w="med" len="med"/>
                    </a:lnB>
                    <a:solidFill>
                      <a:srgbClr val="F8FBFC"/>
                    </a:solidFill>
                  </a:tcPr>
                </a:tc>
                <a:tc>
                  <a:txBody>
                    <a:bodyPr/>
                    <a:lstStyle/>
                    <a:p>
                      <a:pPr algn="ctr" fontAlgn="b"/>
                      <a:r>
                        <a:rPr lang="en-GB" sz="1000" b="0" i="0" u="none" strike="noStrike">
                          <a:solidFill>
                            <a:srgbClr val="333333"/>
                          </a:solidFill>
                          <a:effectLst/>
                          <a:latin typeface="Arial" panose="020B0604020202020204" pitchFamily="34" charset="0"/>
                        </a:rPr>
                        <a:t>96.24%</a:t>
                      </a:r>
                    </a:p>
                  </a:txBody>
                  <a:tcPr marL="6350" marR="6350" marT="6350" marB="0" anchor="b">
                    <a:lnL w="6350" cap="flat" cmpd="sng" algn="ctr">
                      <a:solidFill>
                        <a:srgbClr val="3877A6"/>
                      </a:solidFill>
                      <a:prstDash val="solid"/>
                      <a:round/>
                      <a:headEnd type="none" w="med" len="med"/>
                      <a:tailEnd type="none" w="med" len="med"/>
                    </a:lnL>
                    <a:lnR w="6350" cap="flat" cmpd="sng" algn="ctr">
                      <a:solidFill>
                        <a:srgbClr val="3877A6"/>
                      </a:solidFill>
                      <a:prstDash val="solid"/>
                      <a:round/>
                      <a:headEnd type="none" w="med" len="med"/>
                      <a:tailEnd type="none" w="med" len="med"/>
                    </a:lnR>
                    <a:lnT w="6350" cap="flat" cmpd="sng" algn="ctr">
                      <a:solidFill>
                        <a:srgbClr val="3877A6"/>
                      </a:solidFill>
                      <a:prstDash val="solid"/>
                      <a:round/>
                      <a:headEnd type="none" w="med" len="med"/>
                      <a:tailEnd type="none" w="med" len="med"/>
                    </a:lnT>
                    <a:lnB w="6350" cap="flat" cmpd="sng" algn="ctr">
                      <a:solidFill>
                        <a:srgbClr val="3877A6"/>
                      </a:solidFill>
                      <a:prstDash val="solid"/>
                      <a:round/>
                      <a:headEnd type="none" w="med" len="med"/>
                      <a:tailEnd type="none" w="med" len="med"/>
                    </a:lnB>
                    <a:solidFill>
                      <a:srgbClr val="F8FBFC"/>
                    </a:solidFill>
                  </a:tcPr>
                </a:tc>
                <a:extLst>
                  <a:ext uri="{0D108BD9-81ED-4DB2-BD59-A6C34878D82A}">
                    <a16:rowId xmlns:a16="http://schemas.microsoft.com/office/drawing/2014/main" val="1175990899"/>
                  </a:ext>
                </a:extLst>
              </a:tr>
              <a:tr h="317500">
                <a:tc>
                  <a:txBody>
                    <a:bodyPr/>
                    <a:lstStyle/>
                    <a:p>
                      <a:pPr algn="ctr" fontAlgn="b"/>
                      <a:r>
                        <a:rPr lang="en-GB" sz="1000" b="1" i="0" u="none" strike="noStrike">
                          <a:solidFill>
                            <a:srgbClr val="333333"/>
                          </a:solidFill>
                          <a:effectLst/>
                          <a:latin typeface="Arial" panose="020B0604020202020204" pitchFamily="34" charset="0"/>
                        </a:rPr>
                        <a:t>4</a:t>
                      </a:r>
                    </a:p>
                  </a:txBody>
                  <a:tcPr marL="6350" marR="6350" marT="6350" marB="0" anchor="b">
                    <a:lnL w="6350" cap="flat" cmpd="sng" algn="ctr">
                      <a:solidFill>
                        <a:srgbClr val="3877A6"/>
                      </a:solidFill>
                      <a:prstDash val="solid"/>
                      <a:round/>
                      <a:headEnd type="none" w="med" len="med"/>
                      <a:tailEnd type="none" w="med" len="med"/>
                    </a:lnL>
                    <a:lnR w="6350" cap="flat" cmpd="sng" algn="ctr">
                      <a:solidFill>
                        <a:srgbClr val="3877A6"/>
                      </a:solidFill>
                      <a:prstDash val="solid"/>
                      <a:round/>
                      <a:headEnd type="none" w="med" len="med"/>
                      <a:tailEnd type="none" w="med" len="med"/>
                    </a:lnR>
                    <a:lnT w="6350" cap="flat" cmpd="sng" algn="ctr">
                      <a:solidFill>
                        <a:srgbClr val="3877A6"/>
                      </a:solidFill>
                      <a:prstDash val="solid"/>
                      <a:round/>
                      <a:headEnd type="none" w="med" len="med"/>
                      <a:tailEnd type="none" w="med" len="med"/>
                    </a:lnT>
                    <a:lnB w="6350" cap="flat" cmpd="sng" algn="ctr">
                      <a:solidFill>
                        <a:srgbClr val="3877A6"/>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333333"/>
                          </a:solidFill>
                          <a:effectLst/>
                          <a:latin typeface="Arial" panose="020B0604020202020204" pitchFamily="34" charset="0"/>
                        </a:rPr>
                        <a:t>12,409,566</a:t>
                      </a:r>
                    </a:p>
                  </a:txBody>
                  <a:tcPr marL="6350" marR="6350" marT="6350" marB="0" anchor="b">
                    <a:lnL w="6350" cap="flat" cmpd="sng" algn="ctr">
                      <a:solidFill>
                        <a:srgbClr val="3877A6"/>
                      </a:solidFill>
                      <a:prstDash val="solid"/>
                      <a:round/>
                      <a:headEnd type="none" w="med" len="med"/>
                      <a:tailEnd type="none" w="med" len="med"/>
                    </a:lnL>
                    <a:lnR w="6350" cap="flat" cmpd="sng" algn="ctr">
                      <a:solidFill>
                        <a:srgbClr val="3877A6"/>
                      </a:solidFill>
                      <a:prstDash val="solid"/>
                      <a:round/>
                      <a:headEnd type="none" w="med" len="med"/>
                      <a:tailEnd type="none" w="med" len="med"/>
                    </a:lnR>
                    <a:lnT w="6350" cap="flat" cmpd="sng" algn="ctr">
                      <a:solidFill>
                        <a:srgbClr val="3877A6"/>
                      </a:solidFill>
                      <a:prstDash val="solid"/>
                      <a:round/>
                      <a:headEnd type="none" w="med" len="med"/>
                      <a:tailEnd type="none" w="med" len="med"/>
                    </a:lnT>
                    <a:lnB w="6350" cap="flat" cmpd="sng" algn="ctr">
                      <a:solidFill>
                        <a:srgbClr val="3877A6"/>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333333"/>
                          </a:solidFill>
                          <a:effectLst/>
                          <a:latin typeface="Arial" panose="020B0604020202020204" pitchFamily="34" charset="0"/>
                        </a:rPr>
                        <a:t>7,798,679</a:t>
                      </a:r>
                    </a:p>
                  </a:txBody>
                  <a:tcPr marL="6350" marR="6350" marT="6350" marB="0" anchor="b">
                    <a:lnL w="6350" cap="flat" cmpd="sng" algn="ctr">
                      <a:solidFill>
                        <a:srgbClr val="3877A6"/>
                      </a:solidFill>
                      <a:prstDash val="solid"/>
                      <a:round/>
                      <a:headEnd type="none" w="med" len="med"/>
                      <a:tailEnd type="none" w="med" len="med"/>
                    </a:lnL>
                    <a:lnR w="6350" cap="flat" cmpd="sng" algn="ctr">
                      <a:solidFill>
                        <a:srgbClr val="3877A6"/>
                      </a:solidFill>
                      <a:prstDash val="solid"/>
                      <a:round/>
                      <a:headEnd type="none" w="med" len="med"/>
                      <a:tailEnd type="none" w="med" len="med"/>
                    </a:lnR>
                    <a:lnT w="6350" cap="flat" cmpd="sng" algn="ctr">
                      <a:solidFill>
                        <a:srgbClr val="3877A6"/>
                      </a:solidFill>
                      <a:prstDash val="solid"/>
                      <a:round/>
                      <a:headEnd type="none" w="med" len="med"/>
                      <a:tailEnd type="none" w="med" len="med"/>
                    </a:lnT>
                    <a:lnB w="6350" cap="flat" cmpd="sng" algn="ctr">
                      <a:solidFill>
                        <a:srgbClr val="3877A6"/>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333333"/>
                          </a:solidFill>
                          <a:effectLst/>
                          <a:latin typeface="Arial" panose="020B0604020202020204" pitchFamily="34" charset="0"/>
                        </a:rPr>
                        <a:t>20,208,246</a:t>
                      </a:r>
                    </a:p>
                  </a:txBody>
                  <a:tcPr marL="6350" marR="6350" marT="6350" marB="0" anchor="ctr">
                    <a:lnL w="6350" cap="flat" cmpd="sng" algn="ctr">
                      <a:solidFill>
                        <a:srgbClr val="3877A6"/>
                      </a:solidFill>
                      <a:prstDash val="solid"/>
                      <a:round/>
                      <a:headEnd type="none" w="med" len="med"/>
                      <a:tailEnd type="none" w="med" len="med"/>
                    </a:lnL>
                    <a:lnR w="6350" cap="flat" cmpd="sng" algn="ctr">
                      <a:solidFill>
                        <a:srgbClr val="3877A6"/>
                      </a:solidFill>
                      <a:prstDash val="solid"/>
                      <a:round/>
                      <a:headEnd type="none" w="med" len="med"/>
                      <a:tailEnd type="none" w="med" len="med"/>
                    </a:lnR>
                    <a:lnT w="6350" cap="flat" cmpd="sng" algn="ctr">
                      <a:solidFill>
                        <a:srgbClr val="3877A6"/>
                      </a:solidFill>
                      <a:prstDash val="solid"/>
                      <a:round/>
                      <a:headEnd type="none" w="med" len="med"/>
                      <a:tailEnd type="none" w="med" len="med"/>
                    </a:lnT>
                    <a:lnB w="6350" cap="flat" cmpd="sng" algn="ctr">
                      <a:solidFill>
                        <a:srgbClr val="3877A6"/>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333333"/>
                          </a:solidFill>
                          <a:effectLst/>
                          <a:latin typeface="Arial" panose="020B0604020202020204" pitchFamily="34" charset="0"/>
                        </a:rPr>
                        <a:t>38.59%</a:t>
                      </a:r>
                    </a:p>
                  </a:txBody>
                  <a:tcPr marL="6350" marR="6350" marT="6350" marB="0" anchor="b">
                    <a:lnL w="6350" cap="flat" cmpd="sng" algn="ctr">
                      <a:solidFill>
                        <a:srgbClr val="3877A6"/>
                      </a:solidFill>
                      <a:prstDash val="solid"/>
                      <a:round/>
                      <a:headEnd type="none" w="med" len="med"/>
                      <a:tailEnd type="none" w="med" len="med"/>
                    </a:lnL>
                    <a:lnR w="6350" cap="flat" cmpd="sng" algn="ctr">
                      <a:solidFill>
                        <a:srgbClr val="3877A6"/>
                      </a:solidFill>
                      <a:prstDash val="solid"/>
                      <a:round/>
                      <a:headEnd type="none" w="med" len="med"/>
                      <a:tailEnd type="none" w="med" len="med"/>
                    </a:lnR>
                    <a:lnT w="6350" cap="flat" cmpd="sng" algn="ctr">
                      <a:solidFill>
                        <a:srgbClr val="3877A6"/>
                      </a:solidFill>
                      <a:prstDash val="solid"/>
                      <a:round/>
                      <a:headEnd type="none" w="med" len="med"/>
                      <a:tailEnd type="none" w="med" len="med"/>
                    </a:lnT>
                    <a:lnB w="6350" cap="flat" cmpd="sng" algn="ctr">
                      <a:solidFill>
                        <a:srgbClr val="3877A6"/>
                      </a:solidFill>
                      <a:prstDash val="solid"/>
                      <a:round/>
                      <a:headEnd type="none" w="med" len="med"/>
                      <a:tailEnd type="none" w="med" len="med"/>
                    </a:lnB>
                    <a:solidFill>
                      <a:srgbClr val="FFFFFF"/>
                    </a:solidFill>
                  </a:tcPr>
                </a:tc>
                <a:extLst>
                  <a:ext uri="{0D108BD9-81ED-4DB2-BD59-A6C34878D82A}">
                    <a16:rowId xmlns:a16="http://schemas.microsoft.com/office/drawing/2014/main" val="3584522992"/>
                  </a:ext>
                </a:extLst>
              </a:tr>
              <a:tr h="317500">
                <a:tc>
                  <a:txBody>
                    <a:bodyPr/>
                    <a:lstStyle/>
                    <a:p>
                      <a:pPr algn="ctr" fontAlgn="b"/>
                      <a:r>
                        <a:rPr lang="en-GB" sz="1100" b="1" i="0" u="none" strike="noStrike">
                          <a:solidFill>
                            <a:srgbClr val="000000"/>
                          </a:solidFill>
                          <a:effectLst/>
                          <a:latin typeface="Calibri" panose="020F0502020204030204" pitchFamily="34" charset="0"/>
                        </a:rPr>
                        <a:t>Total</a:t>
                      </a:r>
                    </a:p>
                  </a:txBody>
                  <a:tcPr marL="6350" marR="6350" marT="6350" marB="0" anchor="b">
                    <a:lnL w="6350" cap="flat" cmpd="sng" algn="ctr">
                      <a:solidFill>
                        <a:srgbClr val="3877A6"/>
                      </a:solidFill>
                      <a:prstDash val="solid"/>
                      <a:round/>
                      <a:headEnd type="none" w="med" len="med"/>
                      <a:tailEnd type="none" w="med" len="med"/>
                    </a:lnL>
                    <a:lnR w="6350" cap="flat" cmpd="sng" algn="ctr">
                      <a:solidFill>
                        <a:srgbClr val="3877A6"/>
                      </a:solidFill>
                      <a:prstDash val="solid"/>
                      <a:round/>
                      <a:headEnd type="none" w="med" len="med"/>
                      <a:tailEnd type="none" w="med" len="med"/>
                    </a:lnR>
                    <a:lnT w="6350" cap="flat" cmpd="sng" algn="ctr">
                      <a:solidFill>
                        <a:srgbClr val="3877A6"/>
                      </a:solidFill>
                      <a:prstDash val="solid"/>
                      <a:round/>
                      <a:headEnd type="none" w="med" len="med"/>
                      <a:tailEnd type="none" w="med" len="med"/>
                    </a:lnT>
                    <a:lnB w="6350" cap="flat" cmpd="sng" algn="ctr">
                      <a:solidFill>
                        <a:srgbClr val="3877A6"/>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000000"/>
                          </a:solidFill>
                          <a:effectLst/>
                          <a:latin typeface="Calibri" panose="020F0502020204030204" pitchFamily="34" charset="0"/>
                        </a:rPr>
                        <a:t>12,588,595</a:t>
                      </a:r>
                    </a:p>
                  </a:txBody>
                  <a:tcPr marL="6350" marR="6350" marT="6350" marB="0" anchor="ctr">
                    <a:lnL w="6350" cap="flat" cmpd="sng" algn="ctr">
                      <a:solidFill>
                        <a:srgbClr val="3877A6"/>
                      </a:solidFill>
                      <a:prstDash val="solid"/>
                      <a:round/>
                      <a:headEnd type="none" w="med" len="med"/>
                      <a:tailEnd type="none" w="med" len="med"/>
                    </a:lnL>
                    <a:lnR w="6350" cap="flat" cmpd="sng" algn="ctr">
                      <a:solidFill>
                        <a:srgbClr val="3877A6"/>
                      </a:solidFill>
                      <a:prstDash val="solid"/>
                      <a:round/>
                      <a:headEnd type="none" w="med" len="med"/>
                      <a:tailEnd type="none" w="med" len="med"/>
                    </a:lnR>
                    <a:lnT w="6350" cap="flat" cmpd="sng" algn="ctr">
                      <a:solidFill>
                        <a:srgbClr val="3877A6"/>
                      </a:solidFill>
                      <a:prstDash val="solid"/>
                      <a:round/>
                      <a:headEnd type="none" w="med" len="med"/>
                      <a:tailEnd type="none" w="med" len="med"/>
                    </a:lnT>
                    <a:lnB w="6350" cap="flat" cmpd="sng" algn="ctr">
                      <a:solidFill>
                        <a:srgbClr val="3877A6"/>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000000"/>
                          </a:solidFill>
                          <a:effectLst/>
                          <a:latin typeface="Calibri" panose="020F0502020204030204" pitchFamily="34" charset="0"/>
                        </a:rPr>
                        <a:t>12,354,924</a:t>
                      </a:r>
                    </a:p>
                  </a:txBody>
                  <a:tcPr marL="6350" marR="6350" marT="6350" marB="0" anchor="ctr">
                    <a:lnL w="6350" cap="flat" cmpd="sng" algn="ctr">
                      <a:solidFill>
                        <a:srgbClr val="3877A6"/>
                      </a:solidFill>
                      <a:prstDash val="solid"/>
                      <a:round/>
                      <a:headEnd type="none" w="med" len="med"/>
                      <a:tailEnd type="none" w="med" len="med"/>
                    </a:lnL>
                    <a:lnR w="6350" cap="flat" cmpd="sng" algn="ctr">
                      <a:solidFill>
                        <a:srgbClr val="3877A6"/>
                      </a:solidFill>
                      <a:prstDash val="solid"/>
                      <a:round/>
                      <a:headEnd type="none" w="med" len="med"/>
                      <a:tailEnd type="none" w="med" len="med"/>
                    </a:lnR>
                    <a:lnT w="6350" cap="flat" cmpd="sng" algn="ctr">
                      <a:solidFill>
                        <a:srgbClr val="3877A6"/>
                      </a:solidFill>
                      <a:prstDash val="solid"/>
                      <a:round/>
                      <a:headEnd type="none" w="med" len="med"/>
                      <a:tailEnd type="none" w="med" len="med"/>
                    </a:lnT>
                    <a:lnB w="6350" cap="flat" cmpd="sng" algn="ctr">
                      <a:solidFill>
                        <a:srgbClr val="3877A6"/>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000000"/>
                          </a:solidFill>
                          <a:effectLst/>
                          <a:latin typeface="Calibri" panose="020F0502020204030204" pitchFamily="34" charset="0"/>
                        </a:rPr>
                        <a:t>24,943,520</a:t>
                      </a:r>
                    </a:p>
                  </a:txBody>
                  <a:tcPr marL="6350" marR="6350" marT="6350" marB="0" anchor="ctr">
                    <a:lnL w="6350" cap="flat" cmpd="sng" algn="ctr">
                      <a:solidFill>
                        <a:srgbClr val="3877A6"/>
                      </a:solidFill>
                      <a:prstDash val="solid"/>
                      <a:round/>
                      <a:headEnd type="none" w="med" len="med"/>
                      <a:tailEnd type="none" w="med" len="med"/>
                    </a:lnL>
                    <a:lnR w="6350" cap="flat" cmpd="sng" algn="ctr">
                      <a:solidFill>
                        <a:srgbClr val="3877A6"/>
                      </a:solidFill>
                      <a:prstDash val="solid"/>
                      <a:round/>
                      <a:headEnd type="none" w="med" len="med"/>
                      <a:tailEnd type="none" w="med" len="med"/>
                    </a:lnR>
                    <a:lnT w="6350" cap="flat" cmpd="sng" algn="ctr">
                      <a:solidFill>
                        <a:srgbClr val="3877A6"/>
                      </a:solidFill>
                      <a:prstDash val="solid"/>
                      <a:round/>
                      <a:headEnd type="none" w="med" len="med"/>
                      <a:tailEnd type="none" w="med" len="med"/>
                    </a:lnT>
                    <a:lnB w="6350" cap="flat" cmpd="sng" algn="ctr">
                      <a:solidFill>
                        <a:srgbClr val="3877A6"/>
                      </a:solidFill>
                      <a:prstDash val="solid"/>
                      <a:round/>
                      <a:headEnd type="none" w="med" len="med"/>
                      <a:tailEnd type="none" w="med" len="med"/>
                    </a:lnB>
                    <a:solidFill>
                      <a:srgbClr val="D9D9D9"/>
                    </a:solidFill>
                  </a:tcPr>
                </a:tc>
                <a:tc>
                  <a:txBody>
                    <a:bodyPr/>
                    <a:lstStyle/>
                    <a:p>
                      <a:pPr algn="ctr" fontAlgn="ctr"/>
                      <a:r>
                        <a:rPr lang="en-GB" sz="1100" b="0" i="0" u="none" strike="noStrike" dirty="0">
                          <a:solidFill>
                            <a:srgbClr val="000000"/>
                          </a:solidFill>
                          <a:effectLst/>
                          <a:latin typeface="Calibri" panose="020F0502020204030204" pitchFamily="34" charset="0"/>
                        </a:rPr>
                        <a:t>49.52%</a:t>
                      </a:r>
                    </a:p>
                  </a:txBody>
                  <a:tcPr marL="6350" marR="6350" marT="6350" marB="0" anchor="ctr">
                    <a:lnL w="6350" cap="flat" cmpd="sng" algn="ctr">
                      <a:solidFill>
                        <a:srgbClr val="3877A6"/>
                      </a:solidFill>
                      <a:prstDash val="solid"/>
                      <a:round/>
                      <a:headEnd type="none" w="med" len="med"/>
                      <a:tailEnd type="none" w="med" len="med"/>
                    </a:lnL>
                    <a:lnR w="6350" cap="flat" cmpd="sng" algn="ctr">
                      <a:solidFill>
                        <a:srgbClr val="3877A6"/>
                      </a:solidFill>
                      <a:prstDash val="solid"/>
                      <a:round/>
                      <a:headEnd type="none" w="med" len="med"/>
                      <a:tailEnd type="none" w="med" len="med"/>
                    </a:lnR>
                    <a:lnT w="6350" cap="flat" cmpd="sng" algn="ctr">
                      <a:solidFill>
                        <a:srgbClr val="3877A6"/>
                      </a:solidFill>
                      <a:prstDash val="solid"/>
                      <a:round/>
                      <a:headEnd type="none" w="med" len="med"/>
                      <a:tailEnd type="none" w="med" len="med"/>
                    </a:lnT>
                    <a:lnB w="6350" cap="flat" cmpd="sng" algn="ctr">
                      <a:solidFill>
                        <a:srgbClr val="3877A6"/>
                      </a:solidFill>
                      <a:prstDash val="solid"/>
                      <a:round/>
                      <a:headEnd type="none" w="med" len="med"/>
                      <a:tailEnd type="none" w="med" len="med"/>
                    </a:lnB>
                    <a:solidFill>
                      <a:srgbClr val="D9D9D9"/>
                    </a:solidFill>
                  </a:tcPr>
                </a:tc>
                <a:extLst>
                  <a:ext uri="{0D108BD9-81ED-4DB2-BD59-A6C34878D82A}">
                    <a16:rowId xmlns:a16="http://schemas.microsoft.com/office/drawing/2014/main" val="2103904718"/>
                  </a:ext>
                </a:extLst>
              </a:tr>
            </a:tbl>
          </a:graphicData>
        </a:graphic>
      </p:graphicFrame>
    </p:spTree>
    <p:extLst>
      <p:ext uri="{BB962C8B-B14F-4D97-AF65-F5344CB8AC3E}">
        <p14:creationId xmlns:p14="http://schemas.microsoft.com/office/powerpoint/2010/main" val="24310633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EF798-F5A7-4749-B1CC-AEB6D1EC7574}"/>
              </a:ext>
            </a:extLst>
          </p:cNvPr>
          <p:cNvSpPr>
            <a:spLocks noGrp="1"/>
          </p:cNvSpPr>
          <p:nvPr>
            <p:ph type="title"/>
          </p:nvPr>
        </p:nvSpPr>
        <p:spPr/>
        <p:txBody>
          <a:bodyPr/>
          <a:lstStyle/>
          <a:p>
            <a:r>
              <a:rPr lang="en-GB" dirty="0"/>
              <a:t>Customer Highlights</a:t>
            </a:r>
          </a:p>
        </p:txBody>
      </p:sp>
      <p:sp>
        <p:nvSpPr>
          <p:cNvPr id="3" name="Content Placeholder 2">
            <a:extLst>
              <a:ext uri="{FF2B5EF4-FFF2-40B4-BE49-F238E27FC236}">
                <a16:creationId xmlns:a16="http://schemas.microsoft.com/office/drawing/2014/main" id="{35D69674-856B-4213-A2CD-7484ECD06942}"/>
              </a:ext>
            </a:extLst>
          </p:cNvPr>
          <p:cNvSpPr>
            <a:spLocks noGrp="1"/>
          </p:cNvSpPr>
          <p:nvPr>
            <p:ph idx="1"/>
          </p:nvPr>
        </p:nvSpPr>
        <p:spPr/>
        <p:txBody>
          <a:bodyPr vert="horz" lIns="91440" tIns="45720" rIns="91440" bIns="45720" rtlCol="0" anchor="t">
            <a:normAutofit lnSpcReduction="10000"/>
          </a:bodyPr>
          <a:lstStyle/>
          <a:p>
            <a:r>
              <a:rPr lang="en-GB" sz="1800" dirty="0">
                <a:effectLst/>
                <a:ea typeface="Calibri" panose="020F0502020204030204" pitchFamily="34" charset="0"/>
              </a:rPr>
              <a:t>More Details on the Stories below can be found on the Xoserve Website:- </a:t>
            </a:r>
            <a:r>
              <a:rPr lang="en-GB" sz="1800" b="1" dirty="0">
                <a:solidFill>
                  <a:schemeClr val="tx2">
                    <a:lumMod val="60000"/>
                    <a:lumOff val="40000"/>
                  </a:schemeClr>
                </a:solidFill>
                <a:effectLst/>
                <a:ea typeface="Calibri" panose="020F0502020204030204" pitchFamily="34" charset="0"/>
                <a:hlinkClick r:id="rId2">
                  <a:extLst>
                    <a:ext uri="{A12FA001-AC4F-418D-AE19-62706E023703}">
                      <ahyp:hlinkClr xmlns:ahyp="http://schemas.microsoft.com/office/drawing/2018/hyperlinkcolor" val="tx"/>
                    </a:ext>
                  </a:extLst>
                </a:hlinkClick>
              </a:rPr>
              <a:t>https://www.xoserve.com/</a:t>
            </a:r>
            <a:endParaRPr lang="en-GB" sz="1800" b="1" dirty="0">
              <a:effectLst/>
              <a:ea typeface="Calibri" panose="020F0502020204030204" pitchFamily="34" charset="0"/>
            </a:endParaRPr>
          </a:p>
          <a:p>
            <a:endParaRPr lang="en-GB" sz="1800" b="1" dirty="0">
              <a:effectLst/>
              <a:ea typeface="Calibri" panose="020F0502020204030204" pitchFamily="34" charset="0"/>
            </a:endParaRPr>
          </a:p>
          <a:p>
            <a:r>
              <a:rPr lang="en-GB" sz="1800" b="1" dirty="0">
                <a:effectLst/>
                <a:ea typeface="Calibri" panose="020F0502020204030204" pitchFamily="34" charset="0"/>
              </a:rPr>
              <a:t>Contact Management System (CMS) Disaster Recovery Test 2022</a:t>
            </a:r>
            <a:endParaRPr lang="en-GB" sz="1800" dirty="0">
              <a:effectLst/>
              <a:ea typeface="Calibri" panose="020F0502020204030204" pitchFamily="34" charset="0"/>
            </a:endParaRPr>
          </a:p>
          <a:p>
            <a:pPr fontAlgn="base"/>
            <a:r>
              <a:rPr lang="en-GB" sz="1800" dirty="0">
                <a:effectLst/>
                <a:ea typeface="Calibri" panose="020F0502020204030204" pitchFamily="34" charset="0"/>
              </a:rPr>
              <a:t>Notification of the annual disaster recovery test on 30</a:t>
            </a:r>
            <a:r>
              <a:rPr lang="en-GB" sz="1800" baseline="30000" dirty="0">
                <a:effectLst/>
                <a:ea typeface="Calibri" panose="020F0502020204030204" pitchFamily="34" charset="0"/>
              </a:rPr>
              <a:t>th</a:t>
            </a:r>
            <a:r>
              <a:rPr lang="en-GB" sz="1800" dirty="0">
                <a:effectLst/>
                <a:ea typeface="Calibri" panose="020F0502020204030204" pitchFamily="34" charset="0"/>
              </a:rPr>
              <a:t> &amp; 31</a:t>
            </a:r>
            <a:r>
              <a:rPr lang="en-GB" sz="1800" baseline="30000" dirty="0">
                <a:effectLst/>
                <a:ea typeface="Calibri" panose="020F0502020204030204" pitchFamily="34" charset="0"/>
              </a:rPr>
              <a:t>st</a:t>
            </a:r>
            <a:r>
              <a:rPr lang="en-GB" sz="1800" dirty="0">
                <a:effectLst/>
                <a:ea typeface="Calibri" panose="020F0502020204030204" pitchFamily="34" charset="0"/>
              </a:rPr>
              <a:t> of July (published 25/7/22)</a:t>
            </a:r>
          </a:p>
          <a:p>
            <a:r>
              <a:rPr lang="en-GB" sz="1800" b="1" dirty="0">
                <a:effectLst/>
                <a:ea typeface="Calibri" panose="020F0502020204030204" pitchFamily="34" charset="0"/>
              </a:rPr>
              <a:t>Guest Blog – Hydrogen Guarantees of Origin</a:t>
            </a:r>
            <a:endParaRPr lang="en-GB" sz="1800" dirty="0">
              <a:effectLst/>
              <a:ea typeface="Calibri" panose="020F0502020204030204" pitchFamily="34" charset="0"/>
            </a:endParaRPr>
          </a:p>
          <a:p>
            <a:r>
              <a:rPr lang="en-GB" sz="1800" dirty="0">
                <a:effectLst/>
                <a:ea typeface="Calibri" panose="020F0502020204030204" pitchFamily="34" charset="0"/>
              </a:rPr>
              <a:t>Suki Ferris, Strategy Lead at National Grid explains the importance of hydrogen Guarantees of Origin (published 26/7/22)</a:t>
            </a:r>
          </a:p>
          <a:p>
            <a:r>
              <a:rPr lang="en-GB" sz="1800" b="1" dirty="0">
                <a:effectLst/>
                <a:ea typeface="Calibri" panose="020F0502020204030204" pitchFamily="34" charset="0"/>
              </a:rPr>
              <a:t>Xoserve Business Plan – Final Principles &amp; Approach 2023-2024</a:t>
            </a:r>
            <a:endParaRPr lang="en-GB" sz="1800" dirty="0">
              <a:effectLst/>
              <a:ea typeface="Calibri" panose="020F0502020204030204" pitchFamily="34" charset="0"/>
            </a:endParaRPr>
          </a:p>
          <a:p>
            <a:r>
              <a:rPr lang="en-GB" sz="1800" dirty="0">
                <a:effectLst/>
                <a:ea typeface="Calibri" panose="020F0502020204030204" pitchFamily="34" charset="0"/>
              </a:rPr>
              <a:t>Notification of the publication of the Final Principles &amp; Approach 2023-2024 of the Xoserve Business Plan (published 28/7/22)</a:t>
            </a:r>
          </a:p>
          <a:p>
            <a:endParaRPr lang="en-GB"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16037214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3ee84ff3-1fa2-4b0e-bbc1-9d3729ac2ba9">
      <UserInfo>
        <DisplayName>Steve M Deery</DisplayName>
        <AccountId>26</AccountId>
        <AccountType/>
      </UserInfo>
    </SharedWithUsers>
    <_Flow_SignoffStatus xmlns="efb0c983-77a3-4edc-9303-e1cb655c76c7" xsi:nil="true"/>
    <TaxCatchAll xmlns="3ee84ff3-1fa2-4b0e-bbc1-9d3729ac2ba9" xsi:nil="true"/>
    <lcf76f155ced4ddcb4097134ff3c332f xmlns="efb0c983-77a3-4edc-9303-e1cb655c76c7">
      <Terms xmlns="http://schemas.microsoft.com/office/infopath/2007/PartnerControls"/>
    </lcf76f155ced4ddcb4097134ff3c332f>
    <Sign_x002d_offBy xmlns="efb0c983-77a3-4edc-9303-e1cb655c76c7">
      <UserInfo>
        <DisplayName/>
        <AccountId xsi:nil="true"/>
        <AccountType/>
      </UserInfo>
    </Sign_x002d_offBy>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6" ma:contentTypeDescription="Create a new document." ma:contentTypeScope="" ma:versionID="ede32156e104b9db28a12065827d15ac">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1c2972ccccfaf548a4caf8c530352"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cb18e80-c0a1-4e4c-a24b-611b5f62a90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edf0d92-15e2-4a18-8841-dbc4ae997dea}" ma:internalName="TaxCatchAll" ma:showField="CatchAllData" ma:web="3ee84ff3-1fa2-4b0e-bbc1-9d3729ac2b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26CA555-216C-4261-AF87-A8E955167736}">
  <ds:schemaRefs>
    <ds:schemaRef ds:uri="http://www.w3.org/XML/1998/namespace"/>
    <ds:schemaRef ds:uri="http://purl.org/dc/dcmitype/"/>
    <ds:schemaRef ds:uri="103fba77-31dd-4780-83f9-c54f26c3a260"/>
    <ds:schemaRef ds:uri="http://schemas.microsoft.com/office/2006/metadata/properties"/>
    <ds:schemaRef ds:uri="http://schemas.microsoft.com/office/2006/documentManagement/types"/>
    <ds:schemaRef ds:uri="http://purl.org/dc/terms/"/>
    <ds:schemaRef ds:uri="http://purl.org/dc/elements/1.1/"/>
    <ds:schemaRef ds:uri="http://schemas.microsoft.com/office/infopath/2007/PartnerControls"/>
    <ds:schemaRef ds:uri="http://schemas.openxmlformats.org/package/2006/metadata/core-properties"/>
    <ds:schemaRef ds:uri="06f4956c-4c52-4651-8c4e-2a64183ace1b"/>
  </ds:schemaRefs>
</ds:datastoreItem>
</file>

<file path=customXml/itemProps2.xml><?xml version="1.0" encoding="utf-8"?>
<ds:datastoreItem xmlns:ds="http://schemas.openxmlformats.org/officeDocument/2006/customXml" ds:itemID="{8D7FF228-1E4C-4436-A7AF-77AB1022C9F6}"/>
</file>

<file path=customXml/itemProps3.xml><?xml version="1.0" encoding="utf-8"?>
<ds:datastoreItem xmlns:ds="http://schemas.openxmlformats.org/officeDocument/2006/customXml" ds:itemID="{EA728B58-601E-4027-AF0C-C2329912A91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3493</Words>
  <Application>Microsoft Office PowerPoint</Application>
  <PresentationFormat>On-screen Show (16:9)</PresentationFormat>
  <Paragraphs>686</Paragraphs>
  <Slides>28</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Poppins</vt:lpstr>
      <vt:lpstr>Poppins Medium</vt:lpstr>
      <vt:lpstr>Verdana</vt:lpstr>
      <vt:lpstr>Office Theme</vt:lpstr>
      <vt:lpstr>Contract Management Committee </vt:lpstr>
      <vt:lpstr>Contents</vt:lpstr>
      <vt:lpstr>KPM Reporting (July reporting period)</vt:lpstr>
      <vt:lpstr>Overall Summary</vt:lpstr>
      <vt:lpstr>DSC KPM (Credit and Risk) </vt:lpstr>
      <vt:lpstr>Monthly Contract Management reports and updates</vt:lpstr>
      <vt:lpstr>Performance monitoring (July 2022)</vt:lpstr>
      <vt:lpstr>Meter Count Report  (July 2022)</vt:lpstr>
      <vt:lpstr>Customer Highlights</vt:lpstr>
      <vt:lpstr>Xoserve Incident Summary</vt:lpstr>
      <vt:lpstr>Summary</vt:lpstr>
      <vt:lpstr>Customer Issue Dashboard</vt:lpstr>
      <vt:lpstr>Summary</vt:lpstr>
      <vt:lpstr>Open CSS UKLink Related Issues Impacting Customers</vt:lpstr>
      <vt:lpstr>APPENDIXES</vt:lpstr>
      <vt:lpstr>KPM Slides</vt:lpstr>
      <vt:lpstr>PowerPoint Presentation</vt:lpstr>
      <vt:lpstr>PowerPoint Presentation</vt:lpstr>
      <vt:lpstr>Xoserve Incident Summary</vt:lpstr>
      <vt:lpstr>PowerPoint Presentation</vt:lpstr>
      <vt:lpstr>What is happening Overall</vt:lpstr>
      <vt:lpstr>What is happening Overall?</vt:lpstr>
      <vt:lpstr>Customer Issue Dashboard</vt:lpstr>
      <vt:lpstr>AQ Defects – Open &amp; Closed over 12 Month Period</vt:lpstr>
      <vt:lpstr>Amendment Invoice Defects – Open &amp; Closed over 12 Month Period</vt:lpstr>
      <vt:lpstr>AQ &amp; Amendment Invoice Open Defects</vt:lpstr>
      <vt:lpstr>Amendment Invoice Dashboard –  Outstanding Exceptions</vt:lpstr>
      <vt:lpstr>Further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this template</dc:title>
  <dc:creator/>
  <cp:lastModifiedBy/>
  <cp:revision>114</cp:revision>
  <dcterms:created xsi:type="dcterms:W3CDTF">2020-08-12T15:25:03Z</dcterms:created>
  <dcterms:modified xsi:type="dcterms:W3CDTF">2022-08-12T08:31:58Z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0x010100CD78529C455A9849A187361FC3458725</vt:lpwstr>
  </property>
  <property fmtid="{D5CDD505-2E9C-101B-9397-08002B2CF9AE}" pid="3" name="ppcDepartment">
    <vt:lpwstr>53;#Communications|4eb75792-310c-4340-9b16-fa97df071d2d</vt:lpwstr>
  </property>
  <property fmtid="{D5CDD505-2E9C-101B-9397-08002B2CF9AE}" pid="4" name="DocumentType">
    <vt:lpwstr>70;#Template|aa851b79-e671-40ab-aebb-d6113815f54a</vt:lpwstr>
  </property>
</Properties>
</file>