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41" r:id="rId5"/>
    <p:sldId id="342" r:id="rId6"/>
    <p:sldId id="344"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Barlow" initials="JB" lastIdx="4" clrIdx="0">
    <p:extLst>
      <p:ext uri="{19B8F6BF-5375-455C-9EA6-DF929625EA0E}">
        <p15:presenceInfo xmlns:p15="http://schemas.microsoft.com/office/powerpoint/2012/main" userId="James Barlow" providerId="None"/>
      </p:ext>
    </p:extLst>
  </p:cmAuthor>
  <p:cmAuthor id="2" name="Addison, David" initials="AD" lastIdx="1" clrIdx="1">
    <p:extLst>
      <p:ext uri="{19B8F6BF-5375-455C-9EA6-DF929625EA0E}">
        <p15:presenceInfo xmlns:p15="http://schemas.microsoft.com/office/powerpoint/2012/main" userId="S-1-5-21-4145888014-839675345-3125187760-2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0"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16/06/2022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3520840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690A-206C-406B-9DE6-6011FA78898B}"/>
              </a:ext>
            </a:extLst>
          </p:cNvPr>
          <p:cNvSpPr>
            <a:spLocks noGrp="1"/>
          </p:cNvSpPr>
          <p:nvPr>
            <p:ph type="ctrTitle"/>
          </p:nvPr>
        </p:nvSpPr>
        <p:spPr>
          <a:xfrm>
            <a:off x="685800" y="1597819"/>
            <a:ext cx="7772400" cy="1549995"/>
          </a:xfrm>
        </p:spPr>
        <p:txBody>
          <a:bodyPr>
            <a:normAutofit fontScale="90000"/>
          </a:bodyPr>
          <a:lstStyle/>
          <a:p>
            <a:r>
              <a:rPr lang="en-US" dirty="0"/>
              <a:t>XRN5316 -</a:t>
            </a:r>
            <a:r>
              <a:rPr lang="en-US" sz="2800" dirty="0"/>
              <a:t> Rejecting a replacement read with a pre-Line in the Sand (LIS) read date</a:t>
            </a:r>
            <a:br>
              <a:rPr lang="en-US" dirty="0"/>
            </a:br>
            <a:br>
              <a:rPr lang="en-US" dirty="0"/>
            </a:br>
            <a:r>
              <a:rPr lang="en-US" dirty="0"/>
              <a:t>UNC Validation Rules Update</a:t>
            </a:r>
            <a:endParaRPr lang="en-GB" dirty="0"/>
          </a:p>
        </p:txBody>
      </p:sp>
    </p:spTree>
    <p:extLst>
      <p:ext uri="{BB962C8B-B14F-4D97-AF65-F5344CB8AC3E}">
        <p14:creationId xmlns:p14="http://schemas.microsoft.com/office/powerpoint/2010/main" val="164235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9521-FA1C-4E6C-B942-E3F14BDEA5B4}"/>
              </a:ext>
            </a:extLst>
          </p:cNvPr>
          <p:cNvSpPr>
            <a:spLocks noGrp="1"/>
          </p:cNvSpPr>
          <p:nvPr>
            <p:ph type="title"/>
          </p:nvPr>
        </p:nvSpPr>
        <p:spPr>
          <a:xfrm>
            <a:off x="477828" y="195486"/>
            <a:ext cx="8229600" cy="637580"/>
          </a:xfrm>
        </p:spPr>
        <p:txBody>
          <a:bodyPr>
            <a:noAutofit/>
          </a:bodyPr>
          <a:lstStyle/>
          <a:p>
            <a:r>
              <a:rPr lang="en-US" sz="2400" dirty="0"/>
              <a:t>XRN5316 – Change Overview</a:t>
            </a:r>
            <a:endParaRPr lang="en-GB" sz="2400" dirty="0"/>
          </a:p>
        </p:txBody>
      </p:sp>
      <p:sp>
        <p:nvSpPr>
          <p:cNvPr id="3" name="Content Placeholder 2">
            <a:extLst>
              <a:ext uri="{FF2B5EF4-FFF2-40B4-BE49-F238E27FC236}">
                <a16:creationId xmlns:a16="http://schemas.microsoft.com/office/drawing/2014/main" id="{958200FB-B4C2-4A0E-958A-999C98F5E261}"/>
              </a:ext>
            </a:extLst>
          </p:cNvPr>
          <p:cNvSpPr>
            <a:spLocks noGrp="1"/>
          </p:cNvSpPr>
          <p:nvPr>
            <p:ph idx="1"/>
          </p:nvPr>
        </p:nvSpPr>
        <p:spPr>
          <a:xfrm>
            <a:off x="457200" y="987574"/>
            <a:ext cx="8229600" cy="4104456"/>
          </a:xfrm>
        </p:spPr>
        <p:txBody>
          <a:bodyPr>
            <a:noAutofit/>
          </a:bodyPr>
          <a:lstStyle/>
          <a:p>
            <a:pPr algn="just"/>
            <a:r>
              <a:rPr lang="en-GB" sz="1400" dirty="0"/>
              <a:t>XRN5316 was raised to address the validation of replacement Meter Readings received earlier than the Code Cut Off Date (commonly known as Line in the Sand (LIS))</a:t>
            </a:r>
          </a:p>
          <a:p>
            <a:pPr algn="just"/>
            <a:endParaRPr lang="en-GB" sz="1400" dirty="0"/>
          </a:p>
          <a:p>
            <a:pPr algn="just"/>
            <a:r>
              <a:rPr lang="en-GB" sz="1400" dirty="0"/>
              <a:t>UNC Section M Paragraph 5.16.1 states that Updated Meter Readings must have a Read date that “</a:t>
            </a:r>
            <a:r>
              <a:rPr lang="en-US" sz="1400" dirty="0"/>
              <a:t>is on or after the Code Cut Off Date”</a:t>
            </a:r>
            <a:endParaRPr lang="en-GB" sz="1400" dirty="0"/>
          </a:p>
          <a:p>
            <a:pPr algn="just"/>
            <a:endParaRPr lang="en-GB" sz="1400" dirty="0"/>
          </a:p>
          <a:p>
            <a:pPr algn="just"/>
            <a:r>
              <a:rPr lang="en-GB" sz="1400" dirty="0"/>
              <a:t>Currently there is not a specific CDSP validation routine that validates this condition. This change will introduce that validation and utilise an existing rejection code should the criteria not be met</a:t>
            </a:r>
            <a:br>
              <a:rPr lang="en-GB" sz="1400" dirty="0"/>
            </a:br>
            <a:endParaRPr lang="en-GB" sz="1400" dirty="0"/>
          </a:p>
          <a:p>
            <a:pPr lvl="0" algn="just"/>
            <a:r>
              <a:rPr lang="en-GB" sz="1400" dirty="0"/>
              <a:t>The change proposes an exception to this rule so that, where a Meter Reading does not exist on LIS, the latest Meter Reading prior to the LIS date can be replaced</a:t>
            </a:r>
          </a:p>
          <a:p>
            <a:pPr lvl="1" algn="just"/>
            <a:r>
              <a:rPr lang="en-GB" sz="1200" dirty="0"/>
              <a:t>This exception is proposed for two reasons</a:t>
            </a:r>
          </a:p>
          <a:p>
            <a:pPr lvl="2" algn="just">
              <a:buFont typeface="+mj-lt"/>
              <a:buAutoNum type="arabicPeriod"/>
            </a:pPr>
            <a:r>
              <a:rPr lang="en-GB" sz="1100" dirty="0"/>
              <a:t>The Meter Reading may require Update to allow later Meter Readings to be accepted</a:t>
            </a:r>
          </a:p>
          <a:p>
            <a:pPr lvl="2" algn="just">
              <a:buFont typeface="+mj-lt"/>
              <a:buAutoNum type="arabicPeriod"/>
            </a:pPr>
            <a:r>
              <a:rPr lang="en-GB" sz="1100" dirty="0"/>
              <a:t>The portion of energy post LIS is still available for reconciliation and, therefore, this allows Valid Meter Readings to be used by the Shipper User to correct their position</a:t>
            </a:r>
          </a:p>
        </p:txBody>
      </p:sp>
    </p:spTree>
    <p:extLst>
      <p:ext uri="{BB962C8B-B14F-4D97-AF65-F5344CB8AC3E}">
        <p14:creationId xmlns:p14="http://schemas.microsoft.com/office/powerpoint/2010/main" val="10985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F01B-2A43-4853-BE4B-9F97011E21F4}"/>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83E9A039-9FD4-4F8A-A65D-B96C8DB15C48}"/>
              </a:ext>
            </a:extLst>
          </p:cNvPr>
          <p:cNvSpPr>
            <a:spLocks noGrp="1"/>
          </p:cNvSpPr>
          <p:nvPr>
            <p:ph idx="1"/>
          </p:nvPr>
        </p:nvSpPr>
        <p:spPr>
          <a:xfrm>
            <a:off x="457200" y="987574"/>
            <a:ext cx="8229600" cy="4104456"/>
          </a:xfrm>
        </p:spPr>
        <p:txBody>
          <a:bodyPr>
            <a:noAutofit/>
          </a:bodyPr>
          <a:lstStyle/>
          <a:p>
            <a:pPr algn="just"/>
            <a:r>
              <a:rPr lang="en-GB" sz="1600" dirty="0"/>
              <a:t>The detail design change pack is currently available for industry representation (closing 27</a:t>
            </a:r>
            <a:r>
              <a:rPr lang="en-GB" sz="1600" baseline="30000" dirty="0"/>
              <a:t>th</a:t>
            </a:r>
            <a:r>
              <a:rPr lang="en-GB" sz="1600" dirty="0"/>
              <a:t> June) </a:t>
            </a:r>
          </a:p>
          <a:p>
            <a:pPr lvl="1" algn="just"/>
            <a:r>
              <a:rPr lang="en-GB" sz="1400" dirty="0"/>
              <a:t>The aim is to seek approval of the design at Change Management Committee (ChMC) on 14</a:t>
            </a:r>
            <a:r>
              <a:rPr lang="en-GB" sz="1400" baseline="30000" dirty="0"/>
              <a:t>th</a:t>
            </a:r>
            <a:r>
              <a:rPr lang="en-GB" sz="1400" dirty="0"/>
              <a:t> July 2022</a:t>
            </a:r>
          </a:p>
          <a:p>
            <a:pPr algn="just"/>
            <a:endParaRPr lang="en-GB" sz="1800" dirty="0"/>
          </a:p>
          <a:p>
            <a:pPr algn="just"/>
            <a:r>
              <a:rPr lang="en-GB" sz="1600" dirty="0"/>
              <a:t>It is proposed that the change will be implemented, within a standard maintenance window, once development is complete and post ChMC approval</a:t>
            </a:r>
          </a:p>
          <a:p>
            <a:pPr lvl="1" algn="just"/>
            <a:r>
              <a:rPr lang="en-GB" sz="1400" dirty="0"/>
              <a:t>To note, no additional funding is being sought</a:t>
            </a:r>
          </a:p>
          <a:p>
            <a:pPr algn="just"/>
            <a:endParaRPr lang="en-GB" sz="1600" dirty="0"/>
          </a:p>
          <a:p>
            <a:pPr algn="just"/>
            <a:r>
              <a:rPr lang="en-GB" sz="1600" dirty="0"/>
              <a:t>Given that the conditions for replacement readings are already defined within the UNCVR it is recommended that this condition is added</a:t>
            </a:r>
          </a:p>
          <a:p>
            <a:pPr lvl="1" algn="just"/>
            <a:r>
              <a:rPr lang="en-GB" sz="1400" dirty="0"/>
              <a:t>If agreed then the update will be drafted and submitted to UNCC</a:t>
            </a:r>
          </a:p>
          <a:p>
            <a:pPr lvl="1" algn="just"/>
            <a:r>
              <a:rPr lang="en-GB" sz="1400" dirty="0"/>
              <a:t>The version of the UNCVR with the update discussed here would then, normally, have it’s publication aligned to the change delivery date. If the group prefer, this update could be included in the next major update to the document e.g. for CSS</a:t>
            </a:r>
          </a:p>
        </p:txBody>
      </p:sp>
    </p:spTree>
    <p:extLst>
      <p:ext uri="{BB962C8B-B14F-4D97-AF65-F5344CB8AC3E}">
        <p14:creationId xmlns:p14="http://schemas.microsoft.com/office/powerpoint/2010/main" val="178109940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lcf76f155ced4ddcb4097134ff3c332f xmlns="5844fa40-a696-4ac9-bd38-c0330d295109">
      <Terms xmlns="http://schemas.microsoft.com/office/infopath/2007/PartnerControls"/>
    </lcf76f155ced4ddcb4097134ff3c332f>
    <TaxCatchAll xmlns="c78a4dae-5fc0-4ed3-ad80-da51122ab11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9" ma:contentTypeDescription="Create a new document." ma:contentTypeScope="" ma:versionID="4a465c647fca91cbeb9e7e04b51edf67">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ba6b772822e6608a1419af8bdffb8e12"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c6a340b-be33-4024-b1a4-a1d895e160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6f4ebbf-2f03-4fc3-a03b-a5d54a7760b0}" ma:internalName="TaxCatchAll" ma:showField="CatchAllData" ma:web="c78a4dae-5fc0-4ed3-ad80-da51122ab1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schemas.microsoft.com/office/2006/documentManagement/types"/>
    <ds:schemaRef ds:uri="http://www.w3.org/XML/1998/namespace"/>
    <ds:schemaRef ds:uri="5844fa40-a696-4ac9-bd38-c0330d295109"/>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c78a4dae-5fc0-4ed3-ad80-da51122ab114"/>
    <ds:schemaRef ds:uri="http://purl.org/dc/terms/"/>
  </ds:schemaRefs>
</ds:datastoreItem>
</file>

<file path=customXml/itemProps2.xml><?xml version="1.0" encoding="utf-8"?>
<ds:datastoreItem xmlns:ds="http://schemas.openxmlformats.org/officeDocument/2006/customXml" ds:itemID="{D45934E6-4289-4701-B6C5-410F14DF4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3359</TotalTime>
  <Words>356</Words>
  <Application>Microsoft Office PowerPoint</Application>
  <PresentationFormat>On-screen Show (16:9)</PresentationFormat>
  <Paragraphs>22</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XRN5316 - Rejecting a replacement read with a pre-Line in the Sand (LIS) read date  UNC Validation Rules Update</vt:lpstr>
      <vt:lpstr>XRN5316 – Change Overview</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Mike Berrisford</cp:lastModifiedBy>
  <cp:revision>83</cp:revision>
  <dcterms:created xsi:type="dcterms:W3CDTF">2018-09-02T17:12:15Z</dcterms:created>
  <dcterms:modified xsi:type="dcterms:W3CDTF">2022-06-16T09:14:55Z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