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349" r:id="rId5"/>
    <p:sldId id="311" r:id="rId6"/>
    <p:sldId id="347" r:id="rId7"/>
    <p:sldId id="345" r:id="rId8"/>
    <p:sldId id="340" r:id="rId9"/>
  </p:sldIdLst>
  <p:sldSz cx="9144000" cy="5143500" type="screen16x9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1" userDrawn="1">
          <p15:clr>
            <a:srgbClr val="A4A3A4"/>
          </p15:clr>
        </p15:guide>
        <p15:guide id="3" pos="975" userDrawn="1">
          <p15:clr>
            <a:srgbClr val="A4A3A4"/>
          </p15:clr>
        </p15:guide>
        <p15:guide id="4" pos="5624" userDrawn="1">
          <p15:clr>
            <a:srgbClr val="A4A3A4"/>
          </p15:clr>
        </p15:guide>
        <p15:guide id="5" pos="1247" userDrawn="1">
          <p15:clr>
            <a:srgbClr val="A4A3A4"/>
          </p15:clr>
        </p15:guide>
        <p15:guide id="6" pos="2109" userDrawn="1">
          <p15:clr>
            <a:srgbClr val="A4A3A4"/>
          </p15:clr>
        </p15:guide>
        <p15:guide id="7" pos="2517" userDrawn="1">
          <p15:clr>
            <a:srgbClr val="A4A3A4"/>
          </p15:clr>
        </p15:guide>
        <p15:guide id="8" pos="340" userDrawn="1">
          <p15:clr>
            <a:srgbClr val="A4A3A4"/>
          </p15:clr>
        </p15:guide>
        <p15:guide id="9" orient="horz" pos="1393" userDrawn="1">
          <p15:clr>
            <a:srgbClr val="A4A3A4"/>
          </p15:clr>
        </p15:guide>
        <p15:guide id="10" pos="25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Neil Laird" initials="NL" lastIdx="2" clrIdx="6">
    <p:extLst>
      <p:ext uri="{19B8F6BF-5375-455C-9EA6-DF929625EA0E}">
        <p15:presenceInfo xmlns:p15="http://schemas.microsoft.com/office/powerpoint/2012/main" userId="S-1-5-21-4145888014-839675345-3125187760-5173" providerId="AD"/>
      </p:ext>
    </p:extLst>
  </p:cmAuthor>
  <p:cmAuthor id="1" name="Foster, Lee" initials="FL" lastIdx="10" clrIdx="0">
    <p:extLst>
      <p:ext uri="{19B8F6BF-5375-455C-9EA6-DF929625EA0E}">
        <p15:presenceInfo xmlns:p15="http://schemas.microsoft.com/office/powerpoint/2012/main" userId="S-1-5-21-4145888014-839675345-3125187760-3207" providerId="AD"/>
      </p:ext>
    </p:extLst>
  </p:cmAuthor>
  <p:cmAuthor id="8" name="Phil Wood" initials="PW" lastIdx="63" clrIdx="7">
    <p:extLst>
      <p:ext uri="{19B8F6BF-5375-455C-9EA6-DF929625EA0E}">
        <p15:presenceInfo xmlns:p15="http://schemas.microsoft.com/office/powerpoint/2012/main" userId="S-1-5-21-4145888014-839675345-3125187760-5972" providerId="AD"/>
      </p:ext>
    </p:extLst>
  </p:cmAuthor>
  <p:cmAuthor id="2" name="Wilkes, Andrew" initials="WA" lastIdx="56" clrIdx="1">
    <p:extLst>
      <p:ext uri="{19B8F6BF-5375-455C-9EA6-DF929625EA0E}">
        <p15:presenceInfo xmlns:p15="http://schemas.microsoft.com/office/powerpoint/2012/main" userId="S-1-5-21-4145888014-839675345-3125187760-3489" providerId="AD"/>
      </p:ext>
    </p:extLst>
  </p:cmAuthor>
  <p:cmAuthor id="9" name="Trefor Price" initials="TP" lastIdx="7" clrIdx="8">
    <p:extLst>
      <p:ext uri="{19B8F6BF-5375-455C-9EA6-DF929625EA0E}">
        <p15:presenceInfo xmlns:p15="http://schemas.microsoft.com/office/powerpoint/2012/main" userId="S-1-5-21-4145888014-839675345-3125187760-5899" providerId="AD"/>
      </p:ext>
    </p:extLst>
  </p:cmAuthor>
  <p:cmAuthor id="3" name="Wilkes, Andrew" initials="WA [2]" lastIdx="1" clrIdx="2">
    <p:extLst>
      <p:ext uri="{19B8F6BF-5375-455C-9EA6-DF929625EA0E}">
        <p15:presenceInfo xmlns:p15="http://schemas.microsoft.com/office/powerpoint/2012/main" userId="S::andrew.wilkes@xoserve.com::8c737259-034c-4913-8a34-8fa457fa1904" providerId="AD"/>
      </p:ext>
    </p:extLst>
  </p:cmAuthor>
  <p:cmAuthor id="10" name="Richard Genever" initials="RG [2]" lastIdx="1" clrIdx="9">
    <p:extLst>
      <p:ext uri="{19B8F6BF-5375-455C-9EA6-DF929625EA0E}">
        <p15:presenceInfo xmlns:p15="http://schemas.microsoft.com/office/powerpoint/2012/main" userId="S::richard.genever@xoserve.com::7611d2ec-2fae-4a77-b83d-c3e3c800d8c6" providerId="AD"/>
      </p:ext>
    </p:extLst>
  </p:cmAuthor>
  <p:cmAuthor id="4" name="Wilkes, Andrew" initials="AW" lastIdx="3" clrIdx="3">
    <p:extLst>
      <p:ext uri="{19B8F6BF-5375-455C-9EA6-DF929625EA0E}">
        <p15:presenceInfo xmlns:p15="http://schemas.microsoft.com/office/powerpoint/2012/main" userId="Wilkes, Andrew" providerId="None"/>
      </p:ext>
    </p:extLst>
  </p:cmAuthor>
  <p:cmAuthor id="11" name="Mark Tullett" initials="MT" lastIdx="11" clrIdx="10">
    <p:extLst>
      <p:ext uri="{19B8F6BF-5375-455C-9EA6-DF929625EA0E}">
        <p15:presenceInfo xmlns:p15="http://schemas.microsoft.com/office/powerpoint/2012/main" userId="S::mark.tullett@xoserve.com::f965f65e-16f8-4095-af3c-810f925e31fa" providerId="AD"/>
      </p:ext>
    </p:extLst>
  </p:cmAuthor>
  <p:cmAuthor id="5" name="KumarBS, Vijay" initials="KV" lastIdx="3" clrIdx="4">
    <p:extLst>
      <p:ext uri="{19B8F6BF-5375-455C-9EA6-DF929625EA0E}">
        <p15:presenceInfo xmlns:p15="http://schemas.microsoft.com/office/powerpoint/2012/main" userId="S-1-5-21-4145888014-839675345-3125187760-1645" providerId="AD"/>
      </p:ext>
    </p:extLst>
  </p:cmAuthor>
  <p:cmAuthor id="12" name="Mark Tullett" initials="MT [2]" lastIdx="8" clrIdx="11">
    <p:extLst>
      <p:ext uri="{19B8F6BF-5375-455C-9EA6-DF929625EA0E}">
        <p15:presenceInfo xmlns:p15="http://schemas.microsoft.com/office/powerpoint/2012/main" userId="S-1-5-21-4145888014-839675345-3125187760-3231" providerId="AD"/>
      </p:ext>
    </p:extLst>
  </p:cmAuthor>
  <p:cmAuthor id="6" name="Richard Genever" initials="RG" lastIdx="41" clrIdx="5">
    <p:extLst>
      <p:ext uri="{19B8F6BF-5375-455C-9EA6-DF929625EA0E}">
        <p15:presenceInfo xmlns:p15="http://schemas.microsoft.com/office/powerpoint/2012/main" userId="S-1-5-21-4145888014-839675345-3125187760-44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5733"/>
    <a:srgbClr val="0070C0"/>
    <a:srgbClr val="9CCB3B"/>
    <a:srgbClr val="B1D6E8"/>
    <a:srgbClr val="FFFFFF"/>
    <a:srgbClr val="40D1F5"/>
    <a:srgbClr val="9C4877"/>
    <a:srgbClr val="F2F2F2"/>
    <a:srgbClr val="7F7F7F"/>
    <a:srgbClr val="84B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42B9A3-8390-46EC-93B9-EC45C1A19EF6}" v="32" dt="2022-04-06T09:48:06.8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81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272" y="114"/>
      </p:cViewPr>
      <p:guideLst>
        <p:guide orient="horz" pos="441"/>
        <p:guide pos="975"/>
        <p:guide pos="5624"/>
        <p:guide pos="1247"/>
        <p:guide pos="2109"/>
        <p:guide pos="2517"/>
        <p:guide pos="340"/>
        <p:guide orient="horz" pos="1393"/>
        <p:guide pos="25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.sharepoint.com/sites/XIO/Service%20Management/4.0%20Reporting/4.1.1%20Monthly%20Service%20Reports/Trend%20for%20Avoidable_Accountable%20%2021_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Major Incident Causality Chart - Year to Date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223504033393406E-2"/>
          <c:y val="0.15477699013456198"/>
          <c:w val="0.68392187475176558"/>
          <c:h val="0.78807047312517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'IM Graphs'!$C$2</c:f>
              <c:strCache>
                <c:ptCount val="1"/>
                <c:pt idx="0">
                  <c:v>Correla Identified/Correla Avoidable or Controllable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name>Trend for Correla Triggered/Avoidable</c:name>
            <c:spPr>
              <a:ln w="25400" cap="rnd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cat>
            <c:strRef>
              <c:f>'IM Graphs'!$B$27:$B$38</c:f>
              <c:strCache>
                <c:ptCount val="12"/>
                <c:pt idx="0">
                  <c:v>A</c:v>
                </c:pt>
                <c:pt idx="1">
                  <c:v>M</c:v>
                </c:pt>
                <c:pt idx="2">
                  <c:v>J</c:v>
                </c:pt>
                <c:pt idx="3">
                  <c:v>J</c:v>
                </c:pt>
                <c:pt idx="4">
                  <c:v>A</c:v>
                </c:pt>
                <c:pt idx="5">
                  <c:v>S</c:v>
                </c:pt>
                <c:pt idx="6">
                  <c:v>O</c:v>
                </c:pt>
                <c:pt idx="7">
                  <c:v>N</c:v>
                </c:pt>
                <c:pt idx="8">
                  <c:v>D</c:v>
                </c:pt>
                <c:pt idx="9">
                  <c:v>J</c:v>
                </c:pt>
                <c:pt idx="10">
                  <c:v>F</c:v>
                </c:pt>
                <c:pt idx="11">
                  <c:v>M</c:v>
                </c:pt>
              </c:strCache>
            </c:strRef>
          </c:cat>
          <c:val>
            <c:numRef>
              <c:f>'IM Graphs'!$C$27:$C$38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0D-4C54-AEBC-E95311DFF532}"/>
            </c:ext>
          </c:extLst>
        </c:ser>
        <c:ser>
          <c:idx val="1"/>
          <c:order val="1"/>
          <c:tx>
            <c:strRef>
              <c:f>'IM Graphs'!$D$2</c:f>
              <c:strCache>
                <c:ptCount val="1"/>
                <c:pt idx="0">
                  <c:v>Non Correla identified/Correla Avoidable or Controllable</c:v>
                </c:pt>
              </c:strCache>
            </c:strRef>
          </c:tx>
          <c:spPr>
            <a:solidFill>
              <a:srgbClr val="D75733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31750" cap="rnd">
                <a:solidFill>
                  <a:schemeClr val="accent2"/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cat>
            <c:strRef>
              <c:f>'IM Graphs'!$B$27:$B$38</c:f>
              <c:strCache>
                <c:ptCount val="12"/>
                <c:pt idx="0">
                  <c:v>A</c:v>
                </c:pt>
                <c:pt idx="1">
                  <c:v>M</c:v>
                </c:pt>
                <c:pt idx="2">
                  <c:v>J</c:v>
                </c:pt>
                <c:pt idx="3">
                  <c:v>J</c:v>
                </c:pt>
                <c:pt idx="4">
                  <c:v>A</c:v>
                </c:pt>
                <c:pt idx="5">
                  <c:v>S</c:v>
                </c:pt>
                <c:pt idx="6">
                  <c:v>O</c:v>
                </c:pt>
                <c:pt idx="7">
                  <c:v>N</c:v>
                </c:pt>
                <c:pt idx="8">
                  <c:v>D</c:v>
                </c:pt>
                <c:pt idx="9">
                  <c:v>J</c:v>
                </c:pt>
                <c:pt idx="10">
                  <c:v>F</c:v>
                </c:pt>
                <c:pt idx="11">
                  <c:v>M</c:v>
                </c:pt>
              </c:strCache>
            </c:strRef>
          </c:cat>
          <c:val>
            <c:numRef>
              <c:f>'IM Graphs'!$D$27:$D$38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0D-4C54-AEBC-E95311DFF532}"/>
            </c:ext>
          </c:extLst>
        </c:ser>
        <c:ser>
          <c:idx val="2"/>
          <c:order val="2"/>
          <c:tx>
            <c:strRef>
              <c:f>'IM Graphs'!$E$2</c:f>
              <c:strCache>
                <c:ptCount val="1"/>
                <c:pt idx="0">
                  <c:v>Correla Indentified/ Uncontrollable by Correla</c:v>
                </c:pt>
              </c:strCache>
            </c:strRef>
          </c:tx>
          <c:spPr>
            <a:solidFill>
              <a:srgbClr val="9CCB3B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'IM Graphs'!$B$27:$B$38</c:f>
              <c:strCache>
                <c:ptCount val="12"/>
                <c:pt idx="0">
                  <c:v>A</c:v>
                </c:pt>
                <c:pt idx="1">
                  <c:v>M</c:v>
                </c:pt>
                <c:pt idx="2">
                  <c:v>J</c:v>
                </c:pt>
                <c:pt idx="3">
                  <c:v>J</c:v>
                </c:pt>
                <c:pt idx="4">
                  <c:v>A</c:v>
                </c:pt>
                <c:pt idx="5">
                  <c:v>S</c:v>
                </c:pt>
                <c:pt idx="6">
                  <c:v>O</c:v>
                </c:pt>
                <c:pt idx="7">
                  <c:v>N</c:v>
                </c:pt>
                <c:pt idx="8">
                  <c:v>D</c:v>
                </c:pt>
                <c:pt idx="9">
                  <c:v>J</c:v>
                </c:pt>
                <c:pt idx="10">
                  <c:v>F</c:v>
                </c:pt>
                <c:pt idx="11">
                  <c:v>M</c:v>
                </c:pt>
              </c:strCache>
            </c:strRef>
          </c:cat>
          <c:val>
            <c:numRef>
              <c:f>'IM Graphs'!$E$27:$E$38</c:f>
              <c:numCache>
                <c:formatCode>General</c:formatCode>
                <c:ptCount val="12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0D-4C54-AEBC-E95311DFF532}"/>
            </c:ext>
          </c:extLst>
        </c:ser>
        <c:ser>
          <c:idx val="3"/>
          <c:order val="3"/>
          <c:tx>
            <c:strRef>
              <c:f>'IM Graphs'!$F$2</c:f>
              <c:strCache>
                <c:ptCount val="1"/>
                <c:pt idx="0">
                  <c:v>Non Correla Indentified/Uncontrollable by Correla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'IM Graphs'!$B$27:$B$38</c:f>
              <c:strCache>
                <c:ptCount val="12"/>
                <c:pt idx="0">
                  <c:v>A</c:v>
                </c:pt>
                <c:pt idx="1">
                  <c:v>M</c:v>
                </c:pt>
                <c:pt idx="2">
                  <c:v>J</c:v>
                </c:pt>
                <c:pt idx="3">
                  <c:v>J</c:v>
                </c:pt>
                <c:pt idx="4">
                  <c:v>A</c:v>
                </c:pt>
                <c:pt idx="5">
                  <c:v>S</c:v>
                </c:pt>
                <c:pt idx="6">
                  <c:v>O</c:v>
                </c:pt>
                <c:pt idx="7">
                  <c:v>N</c:v>
                </c:pt>
                <c:pt idx="8">
                  <c:v>D</c:v>
                </c:pt>
                <c:pt idx="9">
                  <c:v>J</c:v>
                </c:pt>
                <c:pt idx="10">
                  <c:v>F</c:v>
                </c:pt>
                <c:pt idx="11">
                  <c:v>M</c:v>
                </c:pt>
              </c:strCache>
            </c:strRef>
          </c:cat>
          <c:val>
            <c:numRef>
              <c:f>'IM Graphs'!$F$27:$F$38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0D-4C54-AEBC-E95311DFF532}"/>
            </c:ext>
          </c:extLst>
        </c:ser>
        <c:ser>
          <c:idx val="4"/>
          <c:order val="4"/>
          <c:tx>
            <c:strRef>
              <c:f>'IM Graphs'!$G$2</c:f>
              <c:strCache>
                <c:ptCount val="1"/>
                <c:pt idx="0">
                  <c:v>Correla Internal/No customer impacts</c:v>
                </c:pt>
              </c:strCache>
            </c:strRef>
          </c:tx>
          <c:spPr>
            <a:solidFill>
              <a:srgbClr val="40D1F5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'IM Graphs'!$B$27:$B$38</c:f>
              <c:strCache>
                <c:ptCount val="12"/>
                <c:pt idx="0">
                  <c:v>A</c:v>
                </c:pt>
                <c:pt idx="1">
                  <c:v>M</c:v>
                </c:pt>
                <c:pt idx="2">
                  <c:v>J</c:v>
                </c:pt>
                <c:pt idx="3">
                  <c:v>J</c:v>
                </c:pt>
                <c:pt idx="4">
                  <c:v>A</c:v>
                </c:pt>
                <c:pt idx="5">
                  <c:v>S</c:v>
                </c:pt>
                <c:pt idx="6">
                  <c:v>O</c:v>
                </c:pt>
                <c:pt idx="7">
                  <c:v>N</c:v>
                </c:pt>
                <c:pt idx="8">
                  <c:v>D</c:v>
                </c:pt>
                <c:pt idx="9">
                  <c:v>J</c:v>
                </c:pt>
                <c:pt idx="10">
                  <c:v>F</c:v>
                </c:pt>
                <c:pt idx="11">
                  <c:v>M</c:v>
                </c:pt>
              </c:strCache>
            </c:strRef>
          </c:cat>
          <c:val>
            <c:numRef>
              <c:f>'IM Graphs'!$G$27:$G$38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60D-4C54-AEBC-E95311DFF53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9672096"/>
        <c:axId val="299674272"/>
      </c:barChart>
      <c:catAx>
        <c:axId val="29967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674272"/>
        <c:crosses val="autoZero"/>
        <c:auto val="1"/>
        <c:lblAlgn val="ctr"/>
        <c:lblOffset val="100"/>
        <c:noMultiLvlLbl val="0"/>
      </c:catAx>
      <c:valAx>
        <c:axId val="299674272"/>
        <c:scaling>
          <c:orientation val="minMax"/>
          <c:max val="9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Incidents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672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8013700745673009"/>
          <c:y val="0.61133271390153554"/>
          <c:w val="0.21543897726985076"/>
          <c:h val="0.338652412909140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4015" cy="488712"/>
          </a:xfrm>
          <a:prstGeom prst="rect">
            <a:avLst/>
          </a:prstGeom>
        </p:spPr>
        <p:txBody>
          <a:bodyPr vert="horz" lIns="91700" tIns="45849" rIns="91700" bIns="4584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81" y="0"/>
            <a:ext cx="2914015" cy="488712"/>
          </a:xfrm>
          <a:prstGeom prst="rect">
            <a:avLst/>
          </a:prstGeom>
        </p:spPr>
        <p:txBody>
          <a:bodyPr vert="horz" lIns="91700" tIns="45849" rIns="91700" bIns="45849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pPr/>
              <a:t>06/04/2022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0" tIns="45849" rIns="91700" bIns="4584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7" y="4642763"/>
            <a:ext cx="5379720" cy="4398407"/>
          </a:xfrm>
          <a:prstGeom prst="rect">
            <a:avLst/>
          </a:prstGeom>
        </p:spPr>
        <p:txBody>
          <a:bodyPr vert="horz" lIns="91700" tIns="45849" rIns="91700" bIns="458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283830"/>
            <a:ext cx="2914015" cy="488712"/>
          </a:xfrm>
          <a:prstGeom prst="rect">
            <a:avLst/>
          </a:prstGeom>
        </p:spPr>
        <p:txBody>
          <a:bodyPr vert="horz" lIns="91700" tIns="45849" rIns="91700" bIns="4584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81" y="9283830"/>
            <a:ext cx="2914015" cy="488712"/>
          </a:xfrm>
          <a:prstGeom prst="rect">
            <a:avLst/>
          </a:prstGeom>
        </p:spPr>
        <p:txBody>
          <a:bodyPr vert="horz" lIns="91700" tIns="45849" rIns="91700" bIns="45849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524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205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421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2CB94A-D0DF-4B15-8B8F-D8C2B29575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GB" dirty="0">
                <a:latin typeface="Arial"/>
                <a:cs typeface="Arial"/>
              </a:rPr>
              <a:t>Xoserve Incident Summary:</a:t>
            </a:r>
            <a:br>
              <a:rPr lang="en-GB" dirty="0">
                <a:latin typeface="Arial"/>
                <a:cs typeface="Arial"/>
              </a:rPr>
            </a:br>
            <a:r>
              <a:rPr lang="en-GB" dirty="0">
                <a:latin typeface="Arial"/>
                <a:cs typeface="Arial"/>
              </a:rPr>
              <a:t>March 2022</a:t>
            </a:r>
            <a:br>
              <a:rPr lang="en-GB" sz="2400" dirty="0"/>
            </a:br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EFEB3A-38B9-477E-8B8D-7C9EB192A4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000" dirty="0"/>
              <a:t>1</a:t>
            </a:r>
            <a:r>
              <a:rPr lang="en-GB" sz="2000" baseline="30000" dirty="0"/>
              <a:t>st</a:t>
            </a:r>
            <a:r>
              <a:rPr lang="en-GB" sz="2000" dirty="0"/>
              <a:t> April 2022</a:t>
            </a:r>
          </a:p>
        </p:txBody>
      </p:sp>
    </p:spTree>
    <p:extLst>
      <p:ext uri="{BB962C8B-B14F-4D97-AF65-F5344CB8AC3E}">
        <p14:creationId xmlns:p14="http://schemas.microsoft.com/office/powerpoint/2010/main" val="3519591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200"/>
              <a:t>What is this presentation covering?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6211"/>
            <a:ext cx="8229600" cy="4258964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+mj-lt"/>
              </a:rPr>
              <a:t>This presentation provides an overview of </a:t>
            </a:r>
            <a:r>
              <a:rPr lang="en-US" sz="1600" b="1" dirty="0">
                <a:latin typeface="+mj-lt"/>
              </a:rPr>
              <a:t>P1/2 incidents </a:t>
            </a:r>
            <a:r>
              <a:rPr lang="en-US" sz="1600" dirty="0">
                <a:latin typeface="+mj-lt"/>
              </a:rPr>
              <a:t>experienced in the </a:t>
            </a:r>
            <a:r>
              <a:rPr lang="en-US" sz="1600" b="1" dirty="0">
                <a:latin typeface="+mj-lt"/>
              </a:rPr>
              <a:t>previous calendar month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+mj-lt"/>
              </a:rPr>
              <a:t>It will describe </a:t>
            </a:r>
            <a:r>
              <a:rPr lang="en-US" sz="1600" b="1" dirty="0">
                <a:latin typeface="+mj-lt"/>
              </a:rPr>
              <a:t>high level impacts and causes</a:t>
            </a:r>
            <a:r>
              <a:rPr lang="en-US" sz="1600" dirty="0">
                <a:latin typeface="+mj-lt"/>
              </a:rPr>
              <a:t>, and the </a:t>
            </a:r>
            <a:r>
              <a:rPr lang="en-US" sz="1600" b="1" dirty="0">
                <a:latin typeface="+mj-lt"/>
              </a:rPr>
              <a:t>resolution Correla undertook</a:t>
            </a:r>
            <a:r>
              <a:rPr lang="en-US" sz="1600" dirty="0">
                <a:latin typeface="+mj-lt"/>
              </a:rPr>
              <a:t> (or is undertaking) to resolve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+mj-lt"/>
              </a:rPr>
              <a:t>This information is provided to </a:t>
            </a:r>
            <a:r>
              <a:rPr lang="en-US" sz="1600" b="1" dirty="0">
                <a:latin typeface="+mj-lt"/>
              </a:rPr>
              <a:t>enable customers to have a greater insight </a:t>
            </a:r>
            <a:r>
              <a:rPr lang="en-US" sz="1600" dirty="0">
                <a:latin typeface="+mj-lt"/>
              </a:rPr>
              <a:t>of the activities within Correla’s platforms that support your critical business process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+mj-lt"/>
              </a:rPr>
              <a:t>It is also shared with the intention to provide customers with an </a:t>
            </a:r>
            <a:r>
              <a:rPr lang="en-US" sz="1600" b="1" dirty="0">
                <a:latin typeface="+mj-lt"/>
              </a:rPr>
              <a:t>understanding of what Correla are doing to maintain and improve service</a:t>
            </a:r>
            <a:r>
              <a:rPr lang="en-US" sz="1600" dirty="0">
                <a:latin typeface="+mj-lt"/>
              </a:rPr>
              <a:t>, and;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+mj-lt"/>
              </a:rPr>
              <a:t>It is provided to </a:t>
            </a:r>
            <a:r>
              <a:rPr lang="en-US" sz="1600" b="1" dirty="0">
                <a:latin typeface="+mj-lt"/>
              </a:rPr>
              <a:t>enable customers to provide feedback </a:t>
            </a:r>
            <a:r>
              <a:rPr lang="en-US" sz="1600" dirty="0">
                <a:latin typeface="+mj-lt"/>
              </a:rPr>
              <a:t>if they believe improvements can be made</a:t>
            </a:r>
            <a:endParaRPr lang="en-GB" sz="1000" dirty="0"/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endParaRPr lang="en-GB" sz="1600" dirty="0">
              <a:latin typeface="+mj-lt"/>
            </a:endParaRPr>
          </a:p>
        </p:txBody>
      </p:sp>
      <p:sp>
        <p:nvSpPr>
          <p:cNvPr id="4" name="AutoShape 2" descr="Image result for questionmark flat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8485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455979D-F174-4297-8FB1-F304AACE26BF}"/>
              </a:ext>
            </a:extLst>
          </p:cNvPr>
          <p:cNvSpPr txBox="1">
            <a:spLocks/>
          </p:cNvSpPr>
          <p:nvPr/>
        </p:nvSpPr>
        <p:spPr>
          <a:xfrm>
            <a:off x="457200" y="24737"/>
            <a:ext cx="8229600" cy="527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dirty="0"/>
              <a:t>High-level summary of P1/2 incidents: February 2022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5CC32B7-8184-4AD4-AE62-FC1083FED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473445"/>
              </p:ext>
            </p:extLst>
          </p:nvPr>
        </p:nvGraphicFramePr>
        <p:xfrm>
          <a:off x="188335" y="545522"/>
          <a:ext cx="885495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447">
                  <a:extLst>
                    <a:ext uri="{9D8B030D-6E8A-4147-A177-3AD203B41FA5}">
                      <a16:colId xmlns:a16="http://schemas.microsoft.com/office/drawing/2014/main" val="2587669911"/>
                    </a:ext>
                  </a:extLst>
                </a:gridCol>
                <a:gridCol w="1647118">
                  <a:extLst>
                    <a:ext uri="{9D8B030D-6E8A-4147-A177-3AD203B41FA5}">
                      <a16:colId xmlns:a16="http://schemas.microsoft.com/office/drawing/2014/main" val="1507563775"/>
                    </a:ext>
                  </a:extLst>
                </a:gridCol>
                <a:gridCol w="1502157">
                  <a:extLst>
                    <a:ext uri="{9D8B030D-6E8A-4147-A177-3AD203B41FA5}">
                      <a16:colId xmlns:a16="http://schemas.microsoft.com/office/drawing/2014/main" val="1411364557"/>
                    </a:ext>
                  </a:extLst>
                </a:gridCol>
                <a:gridCol w="1878268">
                  <a:extLst>
                    <a:ext uri="{9D8B030D-6E8A-4147-A177-3AD203B41FA5}">
                      <a16:colId xmlns:a16="http://schemas.microsoft.com/office/drawing/2014/main" val="3634109742"/>
                    </a:ext>
                  </a:extLst>
                </a:gridCol>
                <a:gridCol w="2010519">
                  <a:extLst>
                    <a:ext uri="{9D8B030D-6E8A-4147-A177-3AD203B41FA5}">
                      <a16:colId xmlns:a16="http://schemas.microsoft.com/office/drawing/2014/main" val="4185426182"/>
                    </a:ext>
                  </a:extLst>
                </a:gridCol>
                <a:gridCol w="573422">
                  <a:extLst>
                    <a:ext uri="{9D8B030D-6E8A-4147-A177-3AD203B41FA5}">
                      <a16:colId xmlns:a16="http://schemas.microsoft.com/office/drawing/2014/main" val="469149563"/>
                    </a:ext>
                  </a:extLst>
                </a:gridCol>
                <a:gridCol w="558021">
                  <a:extLst>
                    <a:ext uri="{9D8B030D-6E8A-4147-A177-3AD203B41FA5}">
                      <a16:colId xmlns:a16="http://schemas.microsoft.com/office/drawing/2014/main" val="1846687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50">
                          <a:latin typeface="+mn-lt"/>
                        </a:rPr>
                        <a:t> Ref.</a:t>
                      </a:r>
                      <a:endParaRPr lang="en-GB" sz="65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50">
                          <a:latin typeface="+mn-lt"/>
                        </a:rPr>
                        <a:t>What happened?</a:t>
                      </a:r>
                      <a:endParaRPr lang="en-GB" sz="65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50">
                          <a:latin typeface="+mn-lt"/>
                        </a:rPr>
                        <a:t>Why did it happen?</a:t>
                      </a:r>
                      <a:endParaRPr lang="en-GB" sz="65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50" dirty="0">
                          <a:latin typeface="+mn-lt"/>
                        </a:rPr>
                        <a:t>What do we understand our customers experienced?</a:t>
                      </a:r>
                      <a:endParaRPr lang="en-GB" sz="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50" dirty="0">
                          <a:latin typeface="+mn-lt"/>
                        </a:rPr>
                        <a:t>What did we do to resolve the issue?</a:t>
                      </a:r>
                      <a:endParaRPr lang="en-GB" sz="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650">
                          <a:effectLst/>
                          <a:latin typeface="+mn-lt"/>
                        </a:rPr>
                        <a:t>Incident Date</a:t>
                      </a:r>
                      <a:endParaRPr lang="en-GB" sz="65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6877" marR="46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650">
                          <a:effectLst/>
                          <a:latin typeface="+mn-lt"/>
                        </a:rPr>
                        <a:t>Resolved Date</a:t>
                      </a:r>
                      <a:endParaRPr lang="en-GB" sz="65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6877" marR="46877" marT="0" marB="0" anchor="ctr"/>
                </a:tc>
                <a:extLst>
                  <a:ext uri="{0D108BD9-81ED-4DB2-BD59-A6C34878D82A}">
                    <a16:rowId xmlns:a16="http://schemas.microsoft.com/office/drawing/2014/main" val="2666710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65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6877" marR="46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6877" marR="46877" marT="0" marB="0" anchor="ctr"/>
                </a:tc>
                <a:extLst>
                  <a:ext uri="{0D108BD9-81ED-4DB2-BD59-A6C34878D82A}">
                    <a16:rowId xmlns:a16="http://schemas.microsoft.com/office/drawing/2014/main" val="167415236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5D039E4-AC91-431A-98C4-F60A343BDE37}"/>
              </a:ext>
            </a:extLst>
          </p:cNvPr>
          <p:cNvSpPr txBox="1"/>
          <p:nvPr/>
        </p:nvSpPr>
        <p:spPr>
          <a:xfrm>
            <a:off x="2235942" y="1623321"/>
            <a:ext cx="405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No P1/P2 incidents occurred in March</a:t>
            </a:r>
          </a:p>
        </p:txBody>
      </p:sp>
    </p:spTree>
    <p:extLst>
      <p:ext uri="{BB962C8B-B14F-4D97-AF65-F5344CB8AC3E}">
        <p14:creationId xmlns:p14="http://schemas.microsoft.com/office/powerpoint/2010/main" val="543957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75D87-9DA6-4683-A5BA-130C8FFF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5000"/>
          </a:xfrm>
        </p:spPr>
        <p:txBody>
          <a:bodyPr/>
          <a:lstStyle/>
          <a:p>
            <a:r>
              <a:rPr lang="en-GB"/>
              <a:t>What is happening Overall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0BAC9-8E38-462A-A44F-CE455DBC13E7}"/>
              </a:ext>
            </a:extLst>
          </p:cNvPr>
          <p:cNvSpPr txBox="1"/>
          <p:nvPr/>
        </p:nvSpPr>
        <p:spPr>
          <a:xfrm>
            <a:off x="7046741" y="2571591"/>
            <a:ext cx="1844168" cy="584775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t">
            <a:spAutoFit/>
          </a:bodyPr>
          <a:lstStyle/>
          <a:p>
            <a:r>
              <a:rPr lang="en-GB" sz="800">
                <a:solidFill>
                  <a:schemeClr val="bg1"/>
                </a:solidFill>
              </a:rPr>
              <a:t>A fault that has developed that only impacts Correla colleagues or an incident on core services that has had no customer impact</a:t>
            </a:r>
          </a:p>
        </p:txBody>
      </p:sp>
      <p:sp>
        <p:nvSpPr>
          <p:cNvPr id="7" name="AutoShape 3" descr="data:image/png;base64,iVBORw0KGgoAAAANSUhEUgAAA48AAAG6CAYAAACoQXM4AAAgAElEQVR4XuzdDZwVdd3//w+g7rLIjWxys6uiqJCFGxVrKoUp3mDFJRoZ3lFBhMi/uC7QLi4SKzF+pEJRfyQugvrhHZU3dFGXCJJ2A5qLhatGgKKorEAtcbuwIPB7fGad4+ww58yZnZk935nzOo8HD9ez35n5fp/f75kz7/3OTRvhhQACCCCAAAIIIIAAAggggICPQBv9/Ztvvnl0//79YCGAAAIIIIAAAggggAACCCDgJfC0FR7Xr19/tE+fPhAhgAACCCCAAAIIIIAAAgggcIzAhg0bhPDIwEAAAQQQQAABBBBAAAEEEMgpQHhkgCCAAAIIIIAAAggggAACCPgKEB59iSiAAAIIIIAAAggggAACCCBAeGQMIIAAAggggAACCCCAAAII+AoQHn2JKIAAAggggAACCCCAAAIIIEB4ZAwggAACCCCAAAIIIIAAAgj4ChAefYkogAACCCCAAAIIIIAAAgggQHhkDCCAAAIIIIAAAggggAACCPgKEB59iSiAAAIIIIAAAggggAACCCBAeGQMIIAAAggggAACCCCAAAII+AoQHn2JKIAAAggggAACCCCAAAIIIEB4ZAwggAACCCCAAAIIIIAAAgj4ChAefYkogAACCCCAAAIIIIAAAgggQHhkDCCAQFEILFu2TB5//HGZMmWK9OrVK3Ftrq2tlRkzZsjkyZOlqqoqa/21nU899ZRMnTpVOnfunLh2FrrCmzdvlunTp8v48eMtZ/v/r776ahkyZEjBqueuV8EqwoYRQAABBIpagPBY1N1P4xEovEBjY6PMnj1b1q5dKxUVFTlDjwajRYsWSceOHQOHwNYIj3ZbysvLZfTo0ZHiJjk8LliwQFauXJnxaEn/RYqZY2WFCo/Oz4FdPefnIQnh0a7jeeedd8z4z3f8tlY/h93Orl27ZNq0aVJXV9dsVSaP7bBtZnkEEEBABQiPjAMEECiogH3QvG3bNtm7d29mxsddKftgraysTLSsiTOIcYbHfDsp7plHDQFz5szJy9/us27dusmECROkpKTEaoaGjIULF8rEiRONmx3NJ6TlUybf/rI9dLbTHbrUWvtT7bZu3dpsRjTI+oOUDds2/UPB888/32x82J8LrYdzHASpV9iyQcZtPtuyx/all17abEba/gPX4MGDA/8BKax9PvWmDAIIIBBWgPAYVpDlEUAglIB9YKmhsKGhwVqX1wGmffB35ZVXyhNPPJFXeAlVsRYsTHhsjqZBYt26dYk6hTafA/h8yuQ7fPINVlFuM1fdwm7Ha/bRhFnH1gqPamu3d+TIkYFOdQ5rn++YoxwCCCAQRoDwGEaPZRFAILSAM3BVVlZ6XpfoLFNdXe058+U+NdJ94Jbt4NG9XP/+/ZuFV3uGQddXU1NjnX7pLmMjeIVHPSD80Y9+JN/4xjesaxHt0ze9Zibcp8L5nbboPtVR16mGXtc8utvpvnZSZ0zU6Mtf/rLcfffdmdPx7HJep1Vqu7PNsAS5VtDdbvepf9kCltfBtv3enj17rG5xjwN7ZsjuM3f93et0zzC5HXU9Oh50PTNnzjzmmtRsM1T29vMNVs562eMwm7/bwH06eLYx3aVLF3nmmWeafaazjfVcH3zn7GOPHj2s09KdfxRyj6Vsp3r6fabtMTts2DDLXvvcPa7zGbduL62r37XFufo123jNNfayjSv7D2nuOrakX0LvrFkBAgggwGmrjAEEECi0gDNwDR8+3LqOyH0qmPPAWevrPG3SXl5vZmLfSMY+SHMeALrDo73c9u3bMzNjXu85g43fTEK28KinJDoPbL2Clb2dc845J3O6m9ZZg4JeP+kONV4HqPYBqDMseLXJa2bENnMu63WdaL4zOPleY+o+hTVXvzgDiP7sF/R0XfPnz5ehQ4daN0lSHw3X9o1vvBz81um1XX3Pq//0fT+vfGdnneHBHtde48h5qqueJux16nCuMR3F7JezXjqenDd68qqP+/Oa72faa8xm259l6wevMZDPzKHfHwXc478lY8/9BwZ7/+P1GSn0fpztI4BA8Qgw81g8fU1LETBSwB24vA6m9b36+nprRnD9+vW+19x5Hdi5Dx6zHUxmCw/u6/a8MHOFR/fdOp1t0oN8v2sV3fXKNZPqPFU0Vznb1N6++260+ThmG1T5hkev5bMFfb/w6JzlzeeOurn6y77bqpdBtoDl1Yfufna3N2h49BtHXp7uemW7FjVbMG7JjsNul35unP3mZZTP6d5e/eD1R6Ig4THXdv36LWh4dNcrn7Gny2SrYxQhvyX9yjIIIIAA4ZExgAACBRVwHxy5T+NzH6T5zeRoY7LN4jlnLLMdtLuX9TtIdOLle0Coyzi3X1paesypfe5OcR8sZgub7vfDlMvHMa7w6Jytyve0Vbu+Osubzw2VvNbb0plHZ/CyA14+YydoeLRDre2ez/LuIJ+rXlGFEq+ZUnvcO/9o4WyH1/v2773Got8fXJxj02u/kevUar8/fvj1rd/y+Yw9577MfTaG3/YLulNn4wggkGoBwmOqu5fGIWC+gDtwuQ+qnn766WbX8HkdBOZzXZN7uWwzC+76BDlICxsecz3iw31Qny00uA+ova6lskeF+xRV97WSrRUeva450zq6r7fU99x3bXU+k9F5sG0/QsF9qnG+15a1ZObRPXbzmSXPJ/w5g2k+4dH+A4zz0++8rjBoePT6fOVzN1H3Zyzb59Sup/M6vnw+01GFR7ep1sfvj1R++4Vss9DOR9bodpxtzucaXvce3e9UevO/AaghAggkTYDwmLQeo74IpEzAK3DZf7WfNGmSLFmyRJyhyn1Ql+uaLvf1g8w8ds46erwOdsOEx3yuG7MP0nWW0XkQ7J59znfm0d04OyhqCO3bt681u+t1jaszlIaZedT1OGecNIznmk2zy+uzS/1u0JJtRtAdPr1O5SzEzKO2zesPNH6ngzr/AOA8VTxJM4/u8aptasnYc1q4Zx5T9jVAcxBAIEEChMcEdRZVRSCNArlm67p37y6vvvpqswNrr2sXnac4Og+4coXHoNc85nPw1tKZx86dOzc7jVX/3/3K55rHbDfHyee5jFGHx2yBzyvguR/n4XUHUq/Q4XenUufskI4FnaV0XjOYz6mDQa551LbZ/XTRRRfJX/7yl2Nu/uRuf7Yb7fj1v/37fE5/Nik85jNb6NWvcYTHuK55dNff6/TYfMae9nE+14Om8XuBNiGAgLkChEdz+4aaIVAUAtkOjuxZI/ct6d2hz31g5jzdzXlqXZAZS68Zj7jDo90O54PinXfOdD8k3mvGNdfdVnUwOU/51IP4LVu2ZO7smm94zHWdWLbAc+aZZx5zuqn9+BINjs4b9WS7Vs59QO48NdOetXO3ybmM3kBH7+Tr/IOC1xjLZ+bRL/DZ6832CAq3k11P96mg+r7OSk6dOlV27txphV+/01bdM5H2uvM9bdWvbUF2Sl6BP9v6nXcjzfcznU8Qteubbdxmm6n1mw3OdtqqvT5nX3q12WvsZbPJFqZnzZolo0aNsu4kzAsBBBBoLQHCY2tJsx0EEPAUyBYes5326DVj6L7G69prrxXdueU63dX5V/21a9dm6uY+gPe7tsnZqDAzj7oe97V/fs95tOvmvL5Pl7EDh3MG032tn7ud+YZHrad9gKw/+1375nXtmjtUOeumv7v++uvloYce8gxK9jVj+kcF+5mUesqr/ZgWdzudp4O6fbXu+nKeWppPeNRlnGPO6w8cOhvuZ+McO+6+1N/59b+WcYdFt7euQx9Vop72TYT8xnSutgXZjfldV+z83Hk9l1UN7ZfXZzpIeMw1bt37j3xCv1d/ufvMaZXP2Ms1rtzL51PHIH1FWQQQQCBfAcJjvlKUQwCBRAv43QAj0Y2j8kYJ+J1Oa1RlqQwCCCCAAAIBBAiPAbAoigACyRUIOkuR3JZS80IL5HsH1ULXk+0jgAACCCAQVIDwGFSM8gggkCgBr2vjEtUAKpsogSDXhCaqYVQWAQQQQAABEeuyoDYqsX79+qN9+vQBBQEEEEAAAQQQQAABBBBAAIFjBAiPDAoEEEAAAQQQQAABBBBAAAFfAcKjLxEFEEAAAQQQQAABBBBAAAEECI+MAQQQQAABBBBAAAEEEEAAAV8BwqMvEQUQQAABBBBAAAEEEEAAAQQIj4wBBBBAAAEEEEAAAQQQQAABXwHCoy8RBRBAAAEEEEAAAQQQQAABBAiPjAEEEEAAAQQQQAABBBBAAAFfAcKjLxEFEEAAAQQQQAABBBBAAAEECI+MAQQQQAABBBBAAAEEEEAAAV8BwqMvEQUQQAABBBBAAAEEEEAAAQQIj4wBBBBAAAEEEEAAAQQQQAABXwHCoy8RBRBAAAEEEEAAAQQQQAABBAiPjAEEEEAAAQQQQAABBBBAAAFfAcKjLxEFEEAAAQQQQAABBBBAAAEECI+MAQQQQAABBBBAAAEEEEAAAV8BwqMvEQUQQAABBBBAAAEEEEAAAQQIj4wBBBBAAAEEEEAAAQQQQAABX4FUhsfNmzfL9OnTZc+ePdK/f3+ZMGGClJSU+GJQAAEEEEAAAQQQQAABBBBAwFsgdeFx165dMmvWLBk1apT06tVLFixYIJWVlTJkyBDGAAIIIIAAAggggAACCCCAQAsFUhceddZx6dKlMmbMGGu2sba2VpYtW8bsYwsHCIshgAACCCCAAAIIIIAAAiqQuvDonnl0h0m6HQEEEEAAAQQQQAABBBBAILhA6sKjEuhM46JFizIaXPcYfGCwBAIIIIAAAggggAACCCDgFEhleHQ2UE9brampkdGjR9PzCCCAAAIIIIAAAggggAACLRRIdXjUU1inTZsmI0eOlKqqqryJ6uvrRf/xQgABBNIkUFZWJg0NDWlqEm1BAAEEpLy83PrHCwEE4hdIXXhsbGyU2bNny9q1ay29yZMnBwqO8ZOzBQQQQAABBBBAAAEEEEAgeQKpC4/J6wJqjAACCCCAAAIIIIAAAgiYL0B4NL+PqCECCCCAAAIIIIAAAgggUHABwmPBu4AKIIAAAggggAACCCCAAALmCxAeze8jaogAAggggAACCCCAAAIIFFyA8FjwLqACCCCAAAIIIIAAAggggID5AoRH8/uIGiKAAAIIIIAAAggggAACBRcgPBa8C6gAAggggAACCCCAAAIIIGC+AOHR/D6ihggggAACCCCAAAIIIIBAwQUIjwXvAiqAAAIIIIAAAggggAACCJgvQHg0v4+oIQIIIIAAAggggAACCCBQcAHCY8G7gAoggAACCCCAAAIIIIAAAuYLEB7N7yNqiAACCCCAAAIIIIAAAggUXIDwWPAuoAIIIIAAAggggAACCCCAgPkChEfz+4gaIoAAAggggAACCCCAAAIFFyA8FrwLqAACCCCAAAIIIIAAAgggYL4A4dH8PqKGCCCAAAIIIIAAAggggEDBBQiPBe8CKoAAAggggAACCCCAAAIImC9AeDS/j6ghAggggAACCCCAAAIIIFBwAcJjwbuACiCAAAIIIIAAAggggAAC5gsQHs3vI2qIAAIIIIAAAggggAACCBRcgPBY8C6gAggggAACCCCAAAIIIICA+QKER/P7iBoigAACCCCAAAIIIIAAAgUXIDwWvAuoAAIIIIAAAggggAACCCBgvgDh0fw+ooYIIIAAAggggAACCCCAQMEFCI8F7wIqgAACCCCAAAIIIIAAAgiYL0B4NL+PqCECCCCAAAIIIIAAAgggUHABwmPBu4AKIIAAAggggAACCCCAAALmCxAeze8jaogAAggggAACCCCAAAIIFFyA8FjwLqACCCCAAAIIIIAAAggggID5AoRH8/uIGiKAAAIIIIAAAggggAACBRcgPBa8C6gAAggggAACCCCAAAIIIGC+QCrDY21trcyYMcPS79ixo0yZMkV69eplfm9QQwQQQAABBBBAAAEEEEDAUIHUhcfGxkaZP3++DB061AqMGiRrampk9OjRhnYB1UIAAQQQQAABBBBAAAEEzBcoivBYV1cnQ4YMMb83qCECCCCAAAIIIIAAAgggYKhA6sKjOm/evFmmT58ue/bskcGDBzPraOjgo1oIIIAAAggggAACCCCQHIFUhkc9VXXRokXWqavz5s2TyZMnS1VVVXJ6hZoigAACCCCAAAIIIIAAAoYJpC486qzjwoULZeLEidK5c2drFnLp0qUyZswYKSkpyYu/vr5e9B8vBAop0HfuOzk3v35cz0JWj20nUKCsrEwaGhoSWHOqjAACCGQXKC8vF/3HCwEE4hdIfXjUWchly5bJhAkT8g6P8bOzBQT8Bdr8x+9zFjr6g4v8V0IJBBBAAAEEEEAAAQQiEkhdeFQXDYt62qq+eFRHRCOF1bS6AOGx1cnZIAIIIIAAAggggEAOgVSGR3ocgTQIEB7T0Iu0AQEEEEAAAQQQSI8A4TE9fUlLUiZAeExZh9IcBBBAAAEEEEAg4QKEx4R3INVPrwDhMb19S8sQQAABBBBAAIEkChAek9hr1LkoBAiPRdHNNBIBBBBAAAEEEEiMAOExMV1FRYtNgPBYbD1OexFAAAEEEEAAAbMFCI9m9w+1K2IBwmMRdz5NRwABBBBAAAEEDBQgPBrYKVQJARUgPDIOEEAAAQQQQAABBEwSIDya1BvUBQGHAOGR4YAAAggggAACCCBgkgDh0aTeoC4IEB4ZAwgggAACCCCAAAKGChAeDe0YqoUAM4+MAQQQQAABBBBAAAGTBAiPJvUGdUGAmUfGAAIIIIAAAggggIChAoRHQzuGaiHAzCNjAAEEEEAAAQQQQMAkAcKjSb1BXRBg5pExgAACCCCAAAIIIGCoAOHR0I6hWggw88gYQAABBBBAAAEEEDBJgPBoUm9QFwSYeWQMIIAAAggggAACCBgqQHg0tGOoFgLMPDIGEEAAAQQQQAABBEwSIDya1BvUBQFm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SB14XHz5s0yffp02bNnT8a5f//+MmHCBCkpKTHJnrogkFOA8MgAQQABBBBAAAEEEDBJIHXh0Y27bNky660hQ4aY5E5dEPAVIDz6ElEAAQQQQAABBBBAoBUFUh0eGxsbZf78+TJ06FDp1atXK7KyKQTCCxAewxuyBgQQQAABBBBAAIHoBFIdHmtra6WmpkZGjx4dnRhrQqCVBAiPrQTNZhBAAAEEEEAAAQTyEkh1eFywYIFUV1dLVVVVXhgUQsAkAcKjSb1BXRBAAAEEEEAAAQRSGx71xjlLly6VMWPGcKMcxnkiBQiPiew2Ko0AAggggAACCKRWILXhUWcdKysrW3SjnPr6etF/vBAopEDfue/k3Pz6cT0LWT22nUCBsrIyaWhoSGDNqTICCCCQXaC8vFz0Hy8EEIhfIJXhcdeuXTJr1iwZNWoUN8qJfwyxhZgEmHmMCZbVIoAAAggggAACCLRIIJXhsUUSLISAYQKER8M6hOoggAACCCCAAAJFLkB4LPIBQPPNFSA8mts31AwBBBBAAAEEEChGAcJjMfY6bU6EAOExEd1EJRFAAAEEEEAAgaIRIDwWTVfT0KQJEB6T1mPUFwEEEEAAAQQQSLcA4THd/UvrEixAeExw51F1BBBAAAEEEEAghQKExxR2Kk1KhwDhMR39SCsQQAABBBBAAIG0CBAe09KTtCN1AoTH1HUpDUIAAQQQQAABBBItQHhMdPdR+TQLEB7T3Lu0DQEEEEAAAQQQSJ4A4TF5fUaNi0SA8FgkHU0zEUAAAQQQQACBhAgQHhPSUVSz+AQIj8XX57QYAQQQQAABBBAwWYDwaHLvULeiFiA8FnX303gEEEAAAQQQQMA4AcKjcV1ChRBoEiA8MhIQQAABBBBAAAEETBIgPJrUG9QFAYcA4ZHhgAACCCCAAAIIIGCSAOHRpN6gLggQ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YDwaFJvUBcEmHlkDCCAAAIIIIAAAggYKkB4NLRjqBYCzDwyBhBAAAEEEEAAAQRMEiA8mtQb1AUBZh4ZAwgggAACCCCAAAKGChAeDe0YqoUAM4+MAQQQQAABBBBAAAGTBFIbHhcsWCArV660rEeOHClDhgwxyZ26IOArQHj0JaIAAggggAACCCCAQCsKpDI8Llu2TLZs2SKjR49uRUo2hUC0AoTHaD1ZGwIIIIAAAggggEA4gdSFx8bGRpk/f74MHTpUevXqFU6HpREooADhsYD4bBoBBBBAAAEEEEDgGIHUhcddu3bJtGnTpK6uLtPYyZMnS1VVFd2PQKIECI+J6i4qiwACCCCAAAIIpF4gleFx3rx5MnbsWOncubPU1taKnsY6YcIEKSkpSX2H0sD0CBAe09OXtAQBBBBAAAEEEEiDQOrDo85EOsNkPp1WX18v+o8XAoUU6Dv3nZybXz+uZyGrx7YTKFBWViYNDQ0JrDlVRgABBLILlJeXi/7jhQAC8QukLjzqNY+zZ8+27q6qp6py85z4BxFbiEeAmcd4XFkrAggggAACCCCAQMsEUhcelWHz5s0yffp02bNnj1RUVMjUqVOtU1h5IZAkAcJjknqLuiKAAAIIIIAAAukXSGV4TH+30cJiECA8FkMv00YEEEAAAQQQQCA5AoTH5PQVNS0yAcJjkXU4zUUAAQQQQAABBAwXIDwa3kFUr3gFCI/F2/e0HAEEEEAAAQQQMFGA8Ghir1AnBESE8MgwQAABBBBAAAEEEDBJgPBoUm9QFwQcAoRHhgMCCCCAAAIIIICASQKER5N6g7ogQHhkDCCAAAIIIIAAAggYKkB4NLRjqBYCzDwyBhBAAAEEEEAAAQRMEiA8mtQb1AUBZh4ZAwgggAACCCCAAAKGChAeDe0YqoUAM4+MAQQQQAABBBBAAAGTBAiPJvUGdUGAmUfGAAIIIIAAAggggIChAoRHQzuGaiHAzCNjAAEEEEAAAQQQQMAkAcKjSb1BXRBg5pExgAACCCCAAAIIIGCoAOHR0I6hWggw88gYQAABBBBAAAEEEDBJgPBoUm9QFwSYeWQMIIAAAggggAACCBgqQHg0tGOoFgLMPDIGEEAAAQQQQAABBEwSIDya1BvUBQFm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YDwaFJvUBcEmHlkDCCAAAIIIIAAAggYKpDK8LhgwQJZuXKlRd6xY0eZMmWK9OrVy9AuoFoIeAsw88jIQAABBBBAAAEEEDBJILXhsbq6Wqqqqkyypi4IBBIgPAbiojACCCCAAAIIIIBAzALGhsfGxkZ54IEHZPjw4VJaWiqzZ8+WtWvXysiRI2XIkCE5WXTmkfAY88hh9bELEB5jJ2YDCCCAAAIIIIAAAgEEjA2Pu3btkkceeURuvPFGWb9+vdTU1FhBct68eTJ27Fjp3Llz1mY6T1vt37+/TJgwQUpKSgKwUBSBwgsQHgvfB9QAAQQQQAABBBBA4H0Bo8OjHRR/+9vfysCBA6VHjx6Z2chc4dHZwRok9TV69Gj6HYFECRAeE9VdVBYBBBBAAAEEEEi9gLHhUeWXLVsmixYtksGDB1vhb/PmzbJ06VIZM2ZM3jOJtbW11qwl4TH1Yzl1DSQ8pq5LaRACCCCAAAIIIJBoAaPDYxSyOvNYWVnpe52kc1v19fWi/9yvvnPfyVml9eN6RlFl1oGAJcB4YyBELVBWViYNDQ1Rr5b1IYAAAgUVKC8vF/3HCwEE4hdIXXjU2cnp06fLnj17LD171jIKSmaColBkHfkKMN7ylaIcAhY4LNsAACAASURBVAgggAACCCCAQGsIGBsenTfMsW92o+/lc8OcuOA4mI9LlvV6CTDeGBcIIIAAAggggAACJgkQHgP0RpQH80/WbJcVNdvl6kEVMrBf1wC1oGixCEQ53orFjHYigAACCCCAAAIIxCdgZHh0PmrD3fQoT0MNyhrlwfykOS9J7abdUtW7k8wcf27QqlC+CASiHG9FwEUTEUAAAQQQQAABBGIWMDI8apu9TluN2cJ39VEezK96eYc89vstMvKK0+QjZ2V/ZqVvpSiQWoEox1tqkWgYAggggAACCCCAQKsJGBseVUAfszFjxoxmGBUVFTJ16lTJ9zmPUUpyMB+lJuvyE2C8+QnxewQQQAABBBBAAIHWFDA2POrM46xZs2TUqFHSq1ev1jTJuq24Dua37miUFWu2S++KDlz/aERPm1GJuMabGa2jFggggAACCCCAAAJJEzA6PD7yyCNy4403in231ULjxnUwv+jJN+X+5W9Jh9J2suR75xe6mWzfEIG4xpshzaMaCCCAAAIIIIAAAgkTMDY8quOyZcssziFDhhjBGtfBvF7/eM/DG+Ty6u5yy7AzjGgrlSi8QFzjrfAtowYIIIAAAggggAACSRQwNjzqaavTpk2Turq6Zq5c85jEYUadWyJAeGyJGssggAACCCCAAAIIxCVgbHiMq8Fh1ttaB/M8AzJML6Vn2dYab+kRoyUIIIAAAggggAACcQoQHgPottbBPM+ADNApKS7aWuMtxYQ0DQEEEEAAAQQQQCBCgUSER62k3nG10DfOaa2DeZ4BGeEIT/CqWmu8JZiIqiOAAAIIIIAAAgi0ooDR4XHBggWycuVK6dixo0yZMsViWbp0qYwZM6YgQZKD+VYcmWxKGG8MAgQQQAABBBBAAAGTBIwNj3rDHPtRHY8++qgMHDhQevToIQ888IAMHz5cOnfu3OqOhTiYf/HVXdZjPK4eVMEzIFu9xwu7wUKMt8K2mK0jgAACCCCAAAIImCxgbHhsbGyU+fPny9ChQ2XVqlVWeCzGmUeufzT54xNv3QiP8fqydgQQQAABBBBAAIFgAsaGR22G+3Ed9umrev1jIV6FOJi3r3+8/LzuckV1t0I0m20WSKAQ461ATWWzCCCAAAIIIIAAAgkQMDo8muZnwsG8nsb62B/r5PLq7pzGatoAibg+Joy3iJvE6hBAAAEEEEAAAQQSLEB4DNB5JhzMf3vhOln9yg7pXdFB5k3qH6D2FE2agAnjLWlm1BcBBBBAAAEEEEAgPgGjwqNe5zh79mxZu3Zt1hZXVFTI1KlTi+aGOW4IPY110ZNvWrOOI684Lb6RwZoLLkB4LHgXUAEEEEAAAQQQQAABh4BR4dHdM/qojurqaqmqqrJ+VVtbK3V1dTJkyJCCdCIH8wVhL9qNMt6KtutpOAIIIIAAAgggYKSAseHR+aiOkpISC09nJovtUR1+o+a+Ja/L8pptctt1fbgG0g8rYb8nPCasw6guAggggAACCCCQcgFjw6N9CqvOMjpnHpctWyYTJkwQO1C2Zv+YeDA/7FvPyb4Dh+XqT1XILcPOaE0OthWzgInjLeYms3oEEEAAAQQQQAABgwWMDY9qxqM6/EeOXgOpd2DVx3icWdnBfwFKJEaA8JiYrqKiCCCAAAIIIIBAUQgYHR5N64GkHMzv3X9YTmzfzjQ+6hNQICnjLWCzKI4AAggggAACCCCQUAHCY4COS8LBvH0a673j+slHzuocoHUUNU0gCePNNDPqgwACCCCAAAIIIBCfgHHhUe+oqtc1fvnLX5a7777buruq81Xsj+rINRR0xvHq25+zitw64mzrVFZeyRUgPCa376g5AggggAACCCCQRgHjwqMTWR/VUVlZmXk0h4bKLVu2yOjRowvSF0k4mNdrIPfuf1cG9ivn1NWCjJLoNpqE8RZda1kTAggggAACCCCAgOkCxoZHvVnOvHnzZOzYsdK5c9Ppl17vtSZwEg/m71m80QqTt43oQ5hszcESwbaSON4iaDarQAABBBBAAAEEEDBUwOjw+Mgjj8iNN96YeSwHz3kMNor0Lqy3zn3ZWohrIIPZmVCa8GhCL1AHBBBAAAEEEEAAAVvA2PCoFfQ6bVWvieQ5j/kP4Lsf3ij7dObxOmYe81czoyTh0Yx+oBYIIIAAAggggAACTQJGh0edaZw9e7asXbvWqmwhb5aj20/Dwbx9Guu4q3pLj64lfA4MFkjDeDOYl6ohgAACCCCAAAIIBBQwOjwGbMsxxXXmct26dTJ16tTMdZNh1pn0g/mtOxrlpu+tsQi4G2uYkdA6yyZ9vLWOEltBAAEEEEAAAQQQaC2B1IZH+5EfCum86U4Y2DQczNunsY4bxsxjmLHQGsvqeLvk7C6y6IZzpLLzCdYm/7a1QT78/Rrr56M/uKg1qsE2EEAAAQQQQAABBBCwBIwOjxoAZ8yY0ayr8jl11b4r64gRI2Tx4sWExxyDXWcj9cUprObtETQ8/vSLfeWC0ztZgVGD5Pwv9pUHX9gmdzzxBuHRvC6jRggggAACCCCAQKoFjA2PGgBnzZolo0aNkl69egXqBH0epIZMXc79uI9AK3IVTsPMo7NJztNYfzKxv5xZ2SEMD8tGLOAVHn98zdkyY+Wbcv+abYTHiL1ZHQIIIIAAAggggEBuAaPDo/tRHfl05ubNm2Xp0qUyZswYOXDgAOExBxrhMZ8RVbgy9h8rXvnPavlQjzI5ePiofH/lm9aso744bbVwfcOWEUAAAQQQQACBYhQwNjxqZ+gMor6GDBmSd9+09FRX5wbq6+tF/7lffee+k7Me68f1zLuephR8+5/vWlU55QPHWf9taDwq+w8elfKObU2pYtHWQ8ebfc3j5h0HpFfXUsti5IPr5Hcbd0oSx1vRdqYhDS8rK5OGhgZDakM1EEAAgWgEysvLRf/xQgCB+AWMDY962uq0adOkrq6umUI+1zzaC9jXPnLDnPwG0t79h+Xq25+zCnMaa35mcZbSmUeddXxn90G5dO6L1qb0/599Y7d89RfrmXmME591I4AAAggggAACCBwjYGx4jKKvCI/BFJ2nsX7nK+fIwH5dg62A0pEKuMOjPQu5bN0OwmOk0qwMAQQQQAABBBBAIB+BVIfHfACClEnbDXO82v7aln2y9V+NmeD4ZM12WVGzXW66/FT5yFmdg3BRNqSAjrebBnSXOcPPlo4l7ay18aiOkKgsjgACCCCAAAIIINBiAePCY7bTVe0WBjlttcUqWRYshvDobvqkOS9J7abdUtW7k8wcf27UpKwvh0AxjjcGBAIIIIAAAggggIC5AsaFR3OpRIrxYF5nHpc/v01GXnEaM4+tPDiLcby1MjGbQwABBBBAAAEEEAggQHgMgFXsB/N6Q517Fm+QE9sfJ7eNODuAHEVbIlDs460lZiyDAAIIIIAAAgggEJ8A4TGAbbEfzL/46i65de7Llti94/oxExlg7LSkaLGPt5aYsQwCCCCAAAIIIIBAfAKExwC2xX4wb808PrxBOrQ/Tr553fszj/r+ie2bbujCKzqBYh9v0UmyJgQQQAABBBBAAIEoBAiPARQ5mD8Wa9i3npN9Bw4zExlgHOVblPGWrxTlEEAAAQQQQAABBFpDgPAYQJmD+eZYOuN49e3PWW/eOuJsuaK6WwBNivoJMN78hPg9AggggAACCCCAQGsKEB4DaHMwfyyWXgfZ9FzIcuvUVf3/+5e/JVcPqsg8KzIAMUUdAow3hgMCCCCAAAIIIICASQKExwC9wcG8PxbPhfQ3yrcE4y1fKcohgAACCCCAAAIItIYA4TGAMgfz/lirXt4hj/1+i1x+XndOY/XnylmC8RYSkMURQAABBBBAAAEEIhUgPAbg5GA+ANZ7Re3TWC/s11WuGVQRfAVFvATjrYg7n6YjgAACCCCAAAIGChAeA3QKB/MBsN4revfDG2XFmu3S7aQSefD2AcFXUMRLMN6KuPNpOgIIIIAAAgggYKAA4TFAp3AwHwDLMfO46Mk3ZeC55ZmZx3sWb5S9+9+VcVf1lh5dS4KvtEiWYLwVSUfTTAQQQAABBBBAICEChMcAHcXBfACsLEW37miUm763xvotj/fI7cl4Cz/eWAMCCCCAAAIIIIBAdAKExwCWHMwHwMpRVE9l3aczj8OYecwlyniLZryxFgQQQAABBBBAAIFoBAiPARw5mA+AFaDot3+2zno+5G3X9eHZkA43xluAQURRBBBAAAEEEEAAgdgFCI8BiDmYD4AVoOiwbz0n+w4clpsuP1VGXnFagCXTXZTxlu7+pXUIIIAAAggggEDSBAiPAXqMg/kAWAGK6rMhX9uyV64ZVCkntm8nr23ZJ3N//boU++M9GG8BBhFFEUAAAQQQQAABBGIXIDwGIOZgPgBWiKJ6d9b7l79lrWHFzIEh1pTsRRlvye4/ao8AAggggAACCKRNgPAYoEc5mA+AFaKozjzet2RTs8d76Ezk1h0HiurxHoy3EIOIRRFAAAEEEEAAAQQiFyA8BiDlYD4AVsRFL5u0ylpjMV0XyXiLeBCxOgQQQAABBBBAAIFQAoTHAHwczAfAirjofUtel20681hEj/dgvEU8iFgdAggggAACCCCAQCgBwmMAPg7mA2DFXFTD5PKabal+vAfjLeZBxOoRQAABBBBAAAGHwK5du2TevHkyduxY6dy5MzYeAoTHAMOCg/kAWDEXtR/vcfWnKuSWYWdYW9u6o9H6b4+uJTFvvXVWz3hrHWe2ggACCCCAQNIFNm/eLAsXLpSJEydaocfUELRs2TKLesiQIQUnr62tlZqaGhk9enSmLs73FixYIOvWrZOpU6dapo2NjTJ//nwZOnSo9OrVq+D1L1QFCI8B5DmYD4AVc1F9vMeLr+6SK6q7yZmVHazgeNP31lhb/cnE/tZ7SX8x3pLeg9QfAQQQQACB1hNwBjMNPpWVlUaENKdAPuGxtYKvV3hUt+rqaqmqqhL9WUP5hRdeaDm2dnhs7e3lO1IJj/lKiQgH8wGwWrko4bGVwdkcAggggAACRSpwcW2DES1/uqqsWT00dM2aNUsuueQSeemll2TMmDFSUlJizUJOmzZN6urqpGPHjjJlyhRr5kzD04wZM6x1jBw50gpIGpamT58ue/bskYqKCmvWrbS01Jpx09fq1avlK1/5iqxfvz6zfvds3cqVK5utM1t41HCmL7v85MmTrXrZdbXrdcEFF3jW37m81l/rq+F0+/btVlsHDx5szSo626Tr1O1oOHSHR3do1fWfddZZ8rvf/U5GjRolPXr0aDbz6PTr37+/TJgwwfJ2t3fRokXWW1qfSy+9VJYuXZqxc4Zp5/quv/56+dvf/iZr167NLKtt0fLO9el7dsi0+0f7ePz48VY5dbD7Vn+vbXL3j27XduvWrZtnO5xtIjwG+PgTHgNgFaCoPuJDXzrrqD/r4z2qzuwkI684rQC1Cb9Jxlt4Q9aAAAIIIIBA1AKmhkdtpx0u7ICkwWL27NlWMLQDk5a5+eab5Ve/+pUMHz48c22fln3ggQcy79nh6sYbb7TWUV5eboUx94yYPVun29ewkmuWzj07Wl9fb4UVDaP6O/35wIEDza47fOihh2TgwIFWsNQgaIcvrau9vIY2re+cOXOscNylSxcrSGvoc55i6lxet+k8bdUdJu12aZu2bNki6mCftqptdZ4m7DXT6z6VWJdxbl/rbHtcfPHFzey1rNvZDnlqpC+7X/v27dusf3Sdjz/+uOXgrKdu26t/NDTbbvmcjkt4DLBH4WA+AFaBiy568k25f/lbVi1WzBxY4Nq0bPOMt5a5sRQCCCCAAAJxCiQhPNqzTRoMHnnkESv4aFhxBpKnnnqq2TV9zhlK209n1DRo6iyW81o/O/TorKB9g5lnn302MytmL2+HWPv/3eHRPkXUOeunZe116qynhiR7Bk5/Z8+Iarvs5fX9bOHPPgXVnnGzZwnd4dF5yqquz/5/DVQaRG+44QZZvny55aD1tYOYVyi06+Mskys8auD2u8ZS7bTt2h5ne52h1p5RtkOx0zVb/+i63Nd+5vr8EB4D7F04mA+AVeCiOvOoAfIjZ3WWawZVWLVJ2h1aGW8FHkRsHgEEEEAAAQ8BU8OjPdP1+c9/Xh599FHr5jk7d+5sdpqkezbLDox6OuU555zTrKzddK9r7+wZtPPOO886RVZnJN3hy2vwBA2PziDpvvupe3vZwqMzHGWbefS6ztK5fq33q6++ajVJw6PeSEdf9o1/3DOK+juv6zuzzTza63H2h85GOm/Qk629+YZHd9i2+8fr2s+iC4/5nIPckr0hB/MtUTNnGa87tDpPdTWnpk01YbyZ1iPUBwEEEEAAARFTw6Pz1En7Zw0gXqetOq/P00CzatUq0dDpLJsrPNqB8vXXX5cvfelLzU6J9br2z15X0PCogTHbzX9aEh6dp346Zx79bp5jhzq9FtR9Omi2OnqdtuqeYdXrOzW4O+8+6+wPZ3jMddqqu5zXzKOu1z412HltZtGHRx3MTzzxhFx55ZXW9Hw+fwXJd0fIwXy+UmaWc9+hVYPjzbOaLkS+/1sDjHvEB+PNzHFErRBAAAEEilvAxPDontGyb56j1/zpy74Jjn3DHL0m0OsmOu6by+jpr+4ZMGcQ1FNf7UdZ6PvOG7LYp5c6ZwzzCY92GNPTTHX7zhvm6DbsG+HkGx6dN+Hp2bOnnHHGGdYNa5zh0SsvuN9zXkuo63TevCbfG+Y4b3qjfXHuuedaN+XJdlMgexvONtun39rveV0b6RUena7qaPeP9jmnrb43qqO+xS0H8+n6svAKj6tf3iHdTyox4lEfjLd0jTdagwACCCCQDgETw2M6ZAvTCvd1oYWpRXK2msprHr1uPRxFl3AwH4WiWevQR3zoq0fXEtGZye/8rOkcdhNmIhlvZo0VaoMAAggggAAC6RPQ3OC+sU36Whldi1IZHp08UT4klYP56AaeiWtyzkQ+ftf5cmL7dvLiq7vksT/WyeXV3WVgv66tWm3GW6tyszEEEEAAAQQQQAABH4HUh8egF4Hm8uJgPv2fJ52JPLH9cVZw1NekOS9J7abd0ruig8yb1L9VARhvrcrNxhBAAAEEEEAAAQSKLTzqectPP/20DBs2zGp6S2Ye9YGj+s/96jv3nZyc68f1ZMAlWOCPu5suKne+3t7ST16uvVR6914jo6ubfr/o6d2y/+BRGX5hRynv2Da2FjPeYqMt2hWXlZVJQ0ND0bbfbviRO67PadD2zoeK3ggABJIkoA+v13+8EEAgfoFUzjw67/SU7e5HLaFlJqglaslZZsGaT+as7OgBfxKdmbzpe2uscreOOFuuqO4WWwMZb7HRsuIiF/j7iAE5BT64uOkzzgsBBBBAAAEEmgukMjzG1ckczMcla8Z68wmPWtO7H94o+/a/K+OG9bZutKPXRd6//C25sF9XuWZQRWSNYbxFRsmKEGgmQHhkQCCAQNoE7OcQ6qMtqqqq0tY82mOQAOExQGdwMB8AK4FF8w2P7qZpmFyxZrt0O6lEHrw994xGEBbGWxAtyiKQvwDhMX8rSiKAAAK5BJwPvXc+zxG19AoQHgP0LQfzAbASWLSl4VFnHhc9+aYMPLc8M/N488y18lrdPrl3XD/5yFmdW6TBeGsRGwsh4CtAePQlogACCCRMwPlsc636L37xC9m3b59s3LhR9BKuT3/60/LDH/5Q9MH0U6ZMEX3I/UMPPSSVlZXWf/fs2SM6azlkyBDRh8ZPnz7dek9fkydPtmYz7dlNfayFrufrX/+6/PznP7cec6EvXd75sPsoLx1LWHekurqExwDdy8F8AKwEFm1pePRq6mWTVllvj7vqDCtQPlmzXVbUbJebLj817zDJeEvgIKLKiRAgPCaim6gkAggEEHCHRw1/48ePl759+8rs2bOtNU2YMMG6qeSWLVtk9OjR1k0l9QaR+v7WrVtl4cKFMnHiRHHOIGqQXLp0qYwZM0YeeOABK2xqwLRf7pnHZcuWSUVFBafOBui7pBUlPAboMQ7mA2AlsGiU4VFnI3XmUZ8PqY/9sB/5UdW7k8wcf25eOoy3vJgohEBgAcJjYDIWQAABwwXc4dEOfCUlJVZIrK6utgKd8xF2zvedy+uspPvmkzfffLP86le/kuHDhzcLl+7wqOufMWNGZrbScDaq1wIBwmMANA7mA2AlsGiU4dHdfJ15XP78Nhl5xWnWzOPe/YflnsUbrGdK3jbibE8txlsCBxFVToQA4TER3UQlEUAggECU4VEDYU1NjTU7ac88XnvttdYpqmPHjs0ZHu0qO2c1NcDySo8A4TFAX3IwHwArgUXjDI9uDp2ZvHXuy9bb9nWR+hiQ2td2SdWZna27uDLeEjiIqHIiBAiPiegmKokAAgEEWhoevU5b1cBoh0edSdRTUfXU1nxOW7WrrPXR8u6ZygBNoqihAoTHAB3DwXwArAQWbc3waM08PrxBOrQ/Tr55XdPM47cXrpPVr+yQCz/cVb476hzCYwLHEFVOhgDhMRn9RC0RQCB/gZaGR93CypUrrQ153RinZ8+ecsYZZ1jXPB44cECmTZtm3SDHeeMd+xRXvWGOXk9pr8++AU/+raBkEgQIjwF6ifAYACuBRVszPHrx2I/8uGxANytQtv+PP0ifNm3kgIhsOHrkmEWO/uCiBCpTZQQKL0B4LHwfUAMEECi8gPOax8LXhhokRYDwGKCnCI8BsBJYtNDhUcn01FU9ZVVfZ078g/Ru0876+akj71r/7ShtpGebNvIvEdk+61MJVKbKCBRegPBY+D6gBgggUHgBwmPh+yCJNSA8Bug1wmMArAQWNSE8Otl05rFvmzay3zHz2KdNWzmtTVs5dPSoPDPrkwlUpsoIFF6A8Fj4PqAGCCCAAALJFCA8Bug3wmMArAQWNS08eo23k9u0lQ+3aSN1R4/K+vdmHuf++nXZuuOAjLuqd2bWMoH8VBmBVhMgPLYaNRtCAAEEEEiZAOExQIcSHgNgJbBoEsKjk9W+5vGySaust2+6/FTrUSD6em3LPuu/Z1Z2SGBPUGUE4hUgPMbry9oRQAABBNIrQHgM0Ld2eHzlP6vlQz3KrCUPHj4q31/5ptzxxBvCDUwCYBpYNKnh8b4lr8s2nXkc1jTzqMHx5llrLeH7vzWA2UgDxxpVKqwA4bGw/mwdAQQQQCC5AoTHAH3nDI/PvrFbvvqL9c2WJjwGwDSwaFLDo5vSKzzqcyXvX/6WXNivq1wzqMJAfaqEQOsJEB5bz5otIYAAAgikS4DwGKA/CY8BsBJYNC3hUen1rq36su/caj8GpNtJJfLg7QMS2DtUGYHoBAiP0VmyJgQQQACB4hIgPAbob6/TVrfsOigjH1wnv9u4k9NWA1iaWDRN4dHtqzOPi558UwaeW56Zebx55lp5rW6f3Duun3zkrM4mdgl1QiAWAcJjLKysFAEEEECgCAQIjwE62euGOXr9o74+/P0awmMASxOLpjk8ennbN9oZd9UZmUB5z+KNsnf/u3LbiD5yYvumZ0zyQiBtAoTHtPUo7UEAAQQQaC0BwmMAaa/w+NMv9pULTu9EeAzgaGrRYguPOhupM4+XV3e3gqL+/61zX7a6x56N3Lv/sKx+uV66n1TC7KSpA5d6BRYgPAYmYwEEEEAAAQQsAcJjgIGQbebxnd0H5dK5LzLzGMDSxKLFFh69+kCvjdynM4/XNc08PlmzXe5dvNEq+vhd5zMbaeLApU6BBQiPgclYAAEEEEAAAcJj0DGg4fHOK0+X/xx8mpzQro21+N+2NlizjvribqtBRc0qT3g8tj/s2cgOpe1kyffOtwpooFxRs12uHlQhA/t1NasTqQ0CeQgQHvNAoggCCCCAAAIeAsw8BhgWXjOPzsUJjwEwDSxKePTuFD111Xn946Q5L0ntpt1S1buTzBx/rnVn17m/3iQ9upaKXj/JCwHTBQiPpvcQ9UMAAQQQMFWA8BigZwiPAbASWJTwmF+nrXp5hzz2+y0y8orTrOsg9S6u+gxJfa2YOdD6rz5rcu6vX+e5kvmRUqqVBQiPrQzO5hBAAAEEUiNAeAzQlYTHAFgJLEp4bFmnWTOPSzZJ966lcsuwpplHr0Cpp8AuX7NdLh/QjZvvtIyapSISIDxGBMlqEEAAAQSKToDwGKDLCY8BsBJYlPAYXafpzON9SzY1e66k+3TX6LbGmhAIJkB4DOZFaQQQQAABBGwBwmOAsUB4DICVwKKEx3g77bE/1Mmjf6iTzw+qsJ4rqTORerrrZdXd5IrqbvFunLUj4BAgPDIcEEAAAQQQaJkA4TGAG+ExAFYCixIeW7fTvGYi7Tu53nT5qZza2rrdUVRbIzwWVXfTWAQQQACBCAUIjwEwCY8BsBJYlPDYup2mM496beTl53XPzDx6BUqdsVz98g4hULZu/6R5a4THNPcubUMAAQQQiFOA8BhAl/AYACuBRQmPhe80nXlc/vy2zJ1ctUY33LVGtv+rUS4b0E2+ed3ZViXtQKmPBjmzskPhK04NEiVAeExUd1FZBBBAAAGDBAiPATqD8BgAK4FFCY9mdpoGxVUv1TcLlJdNWmVVVmcj9ZEhvBAIIkB4DKJFWQQQQAABBN4XIDwGGA2ExwBYCSxKeExOp9mB8pZhva2Zx/uWvC6P/7GOMJmcLixoTQmPBeVn4wgggAACCRZIZXisra2VGTNmWN3Sv39/mTBhgpSUlITuJsJjaEKjV0B4NLp7clbOvlbywg93le+OOscq++2frbPu6HrbdX1kYL+uyW0cNY9cgPAYOSkrRAABBBAoEoHUhcfGxkZ54IEHZPjw4VJaWiqzZ8+WIUOGSFVVVeguJTyGJjR6BYRHo7snZ+W27miU5TXb5PLq7tKja9MfioZ96znZd+Bws9nIexZvlL3735VxV/XOlEtuq6l5SwUIjy2VYzkEEEAAgWIXSF14dHfoggULpLKy0gqQbJtOxwAAIABJREFUYV+Ex7CCZi9PeDS7f4LWbtXLO+S1LXvlmkGVcmL7dtYs5K1zX7ZWc+uIs607vO7df1juWbzBeu+2EX2scrzSL0B4TH8f00IEEEAAgXgEUh0edRZy/vz5MnToUOnVq1doQcJjaEKjV0B4NLp7Iqnc3Q9vlH3737VOZXUHynvH9bOeLWkHyhPbHye3jWi6uyuvdAkQHtPVn7QGAQQQQKD1BFIdHpctW2ZJRjHrqOshPLbewCzElgiPhVAv7DY1KN63ZJNVCfsxIM4ZSjtQ6mmxc3+9SQiUhe2vqLZOeIxKkvUggIApAnrMu2jRombVqaiokKlTp0rnzp0jq6ae0VddXX3M5WD6/sqVK2Xw4MEyevToQNvbvHmzLFy4UCZOnGjVddeuXTJv3jwZO3as9f/utk2ePDmzfed9TkaOHBnZMX+gBhRZ4dSGRx1MOthacrOc+vp60X/uV9+57+QcHuvH9Yx1+Iw9cErO9c8rfTvQ9uNuz9wvPpuzPuN+cUGg+voVDtueP+4elXMTn+q0MOfvk9Y/fp5R/77Q/ZNvexoaj8r9T++W9iVtZeTFHa3FntvQaL2nrzuvL5fyjm2lfs8R671TPnCcDL/wxHxXnymXa7z5jbXAG3tvgbKyMmloaGjp4qlZ7sgd1+dsS9s7H0pNW6NoSNT7trB1CruvDrv9tC8fdl9dCJ/y8nLRf7xENIgtXbpUxowZE8nNIt2mXuHRHfZa0g/OCR/nJWf6vh7T28fz2r4f/ehH8o1vfEO6dOkis2bNklGjRllnGC5ZskQuvvjiSMNyS9qS9mVSGR7dAy2qTiz0zOPFtbkP+p6uKgvU1Ljb8x8f/b856/ODv34pUH39CodtT9iZx6T1j59n1L8vdP+EaY8187hkk3Rof1xmhnLRk2/K/cvfsla7YuZA6786a7n6lR1SdWZn3zu85hpvowf8KUx1WdZHgJnHYEMk6n1bsK0fWzrsvjrs9tO+fNh9ddp9TG+fMzxqXfXyLX2tXr1adMZOZ/KmT58ue/bsEXtmUm8w6SzXsWNHmTJlSuaSL3tWUct369at2Y0oNThOmzZN6urqrO3oNvTl9dQDXY++dIbSPUuo69EgeMkll8hLL71khd8DBw40C4e2vR00L7jgAs/fm95HSa9f6sKjexBrB0X1uI5C71Cj/gKPuz2Ex+a7B9PCfWvvvMKON9MOGO1Aqc+ZHHnFaRanXlO5Ys126VDaTpZ87/xMoHzsj3XWnWCdjwwhPLb2CHx/e4THYPZRf/cE2zrhMaxX0OXD7quDbo/y0Qq4w6M+dUBnZfVUUucTCTRE6oxeTU2N3HjjjdbTCexyGs62bNliLeM8k2/r1q1W8Bw/fnyz01adM487d+5sdgqqcxZRf9Yz+7KdFWifnmqfluo+ndWWsuut9bOXacnpstHKF8/aUhce4+y6Qu9Qo/4Cj7s9hEfCo1Mg7HgzLTx67WuerNluzVBeM6giEyi/vXCdNRvZu6KDzJvUPxMo7370f6TPB1fJKZVNd4B1vph5jHNPLkJ4DOYb9XdPsK0THsN6BV0+7L466PYoH62A18yjfePIbBMsN998s3W9pF3OuY6nn37amqG0H3nnd9qqLquzkPb9Rpzr0kfpeV0vaQvYQdCelcwnPNrLar3WrVsX+TWe0fZOOtZGeAzQj4XeoUb9BR53ewiPhMdiC49euxN9ZIie4qqzjvYM5aQ5L0ntpt1y8smbZPCl8zKLHTzYXk44Yb8QHgPsmFtQlPAYDC3q755gWyc8hvUKunzcxwZB62Naef0j4Yqa7XL1oIrM2ST2TdV6dC2VcVedkamy17OF41jeaZQrPGa7HtL9dIJcgc8vPD77bNP9LoKGRzsofv7zn5dHH33UunmOvpzXNDpDpnMbzgAZ1eP5TBt3JtWH8BigNwq9Q436Czzu9hAeCY+ER+8djAbKOb/5rfQ+8wU544w1VqFHH/mOHDrUXi65ZJ7812eb7pj32B/qZPXLO+Smy0+1HiPCKxoBwmMwx6i/e4JtnfAY1ivo8nEfGwStj2nl7T/+VfXuJDPHn2tVz+saeA2UN32vaf9uP1tYf45jeadRrvCoIVFPT9VgZ88k6rK5wuP69eutU1v1FFFdd9jTVrPNPLpPb7VDoH2dpH0HV+cNc7Tuq1atkuuvv95qg1fbTBs/aagP4TFALxZ6hxr1F3jc7SE8Eh4Jj9l3MM7TcHXG8bFHv2MV/sT5v5K7vvBD6+cb7loj2//VKJcN6Ja5UY8ekOirR9eSAHsvijoFCI/BxkPU3z3Btk54DOsVdPm4jw2C1se08vrHv8d+v8U6k8T+o559DXz3rqVyy7D3Zx7tZwuPG9Y7s8+OY/l8w6OWswOg3jBHX3qKqN6h1PlcdK/rJteuXWvdQ0Tv2j1o0KCs1zy6H63hvO9Itsd8uGdE7Zvn2HdRtW/Yo/XNdjMf/R3XPbbOp4XwGMC50DvUqL/A424P4ZHwSHjMLzxqqe3besu+hq5SWfmKjLtwhbWgzjyueqk+c5Di/Ev2Tyb2F71Zj75e27LP+q/9/wF2a0VZlPAYrNuj/u4JtnXCY1ivoMvHfWwQtD6URwABswQIjwH6o9A71Ki/wONuD+GR8Eh4zD88Oktmu+bRKzxqcLx51lpr8fu/NSDz12093bX7SSUESo8uIDwG+OITkai/e4JtnfAY1ivo8nEfGwStD+URQMAsAcJjgP4o9A416i/wuNtDeCQ8Eh6jDY+6Nvcso1d41NOivvOzdccESvvmDbeN6CMntm8XYO+XrqKEx2D9GfV3T7CtEx7DegVdPu5jg6D1oTwCCJglQHgM0B+F3qFG/QUed3sIj4RHwmP04dFrje7rIJ2B8vG7zreC4ouv7pJb5zY9FuTecf2sa3X27j8sq1+ut2Yoi+mGPITHAF98zDwGw0pB6biPDVJARBMQKGoBwmOA7i/0DpXwmLuzwvZP2OcIJq1/Agz9SIoWun8iaUSEK8k13qJ4VIcGyhPbH9dshtG+ecNt1zXNPOot4+9dvNFqlR0y7VvO67K3jTg7whabsyrCY7C+iHrfFmzrx5YOu68Ou/20Lx92X512H9qHQLELEB4DjIBC71Cj/gKPuz3MPDYfXE9XlQUYbSJx90+gykRQOGx70nbAGHd4zKfL7NnIDqXtZMn3zrcWcQZK+xrKbM8wy2cbJpYhPAbrlai/e4JtnfAY1ivo8mH31UG3R3kEEEiWAOExQH8Veoca9Rd43O0hPBIenQJhxxvhMcDOKkBRPXXVef2jfcv5Du2PyzwexOsZZnpq7Nxfvy4X9usq1wyqCLDFwhclPAbrg6i/e4JtnfAY1ivo8mH31UG3R3kEbIFsj/JAyCwBwmOA/ij0DjXqL/C420N4JDwSHrPvYEyYecx39+f1DDOvQKkzmfcvf8v4QEl4zLfnm8pF/d0TbOuEx7BeQZeP+9ggaH0on5/AsmXLZNGiRc0KV1RUyNSpU0WfvaivxsZGmT17tvWMxiFDhuS34hhK6XMc582bJ2PHjs3Uzf1ebW2tzJkzR6ZMmSK9evUKXItcbXU/V9K9cl3W+dxL5+8JuCKExwDDsdA71Ki/wONuT1LD4+f73S9dSpse8lu3e408seHfrZ/9rkNLWv8EGPqRFA073ph5jKQbIluJzjzet2STDDy3PDPzqNdUrlizXbqdVCIP3j7AuiHPPYs3WNdemnT9pB0ee3ztdulyyTDL5N0d26Vuzh3S8Moa+eDiNZE5pWFFUe/bwpqkbV8Q1iPq5cPuq6OuD+sLJuAXjIKtLZ7SXuFRw2JNTY2MHj3a2qiGNPtlvxdVbfyMCI+5pQmPAUZioXeoUX+Bx92eJIbHj1V8VcrLzpIVr06Ws8qvkOpTbpaat38ir9Y/SXgM8FnxKhp2vKXtgDFJM4/5dr3OPOqMpB0ove7wmu2GPO47xua7zZaU0/BY9uEBcvIXx8k/fjHXCoy97/2lNGyola3/fRfh0YUa9XdPS/rMuUza9gVhPaJePuy+Our6sL5gAs5gpEvqDJq+Vq9eLZMnT7YCWnV1tTX76J6tHDx4sNx4443W7OTatU3PD9aXLqezf9OmTZO6ujrp2LFjZkbQDnkrV66UkSNHygUXXOBZTgOjvXz//v2t9TpnHp0zena4HDFihCxevNgqV1pa2mw20BlAtc0zZsyw1qnrnjBhgpSUlFgB1G6rlpk+fbrs2bNHLrzwQqvsmDFj5IEHHhCtu3NZ2+2UU06RX/7ylxkDNcu2Tvcsb7BeS1ZpwmOA/ir0DjXqL/C425PE8OgcDhokzyq/XP74xgx5Z89fCI8BPiteRcOOt7QdMKYxPLr73Zp5fHiDOK+fzHZDnpu+1zTbZ9+kR3+2n0s57qre0qNrScgR+P7i7tNWNUj2/NrtsutPy+Sfv/oJ4dElHfV3T9iOTNu+IKxH1MuH3VdHXR/WF0zAHR41CJaXlzeb0dNApWHQPnVUt2D/rMvbM4DO2cCHHnpIBg4caC3n3IaGr/r6+kxgy1WusrLSOl1WQ+tTTz2VOaXW65RVuw7OsKbL6UvXYdft0ksvlYULF8rEiROtU2C1vL0de9m+fftagViXswOgs862sLu87abb0m1rKNX2qp+uU38ePny4tV33zGmwXktWacJjgP4q9A416i/wuNuT1PBon7Z65OghefGdB+UvdT+1RgmnrQb4sHgUDTve0nbAWAzh0WvEeN2QR99zh0fne7eOOFuuqO5mrc4OlLeNaHrcSEteXqetNrz8vLx51y3W6jhttblq1N89Lekz5zJp2xeE9Yh6+bD76qjrw/qCCXjNPA4dOjRz3aAdkIKER6/ZSHum7ZFHHsnM7tnXGTpnLbXcN7/5TVm6dGkmaOUKi9paZ2B0hjJ3aNUQpy+dDbWv4fQqo23Vemo7dEbSWWbr1q2ZGUldl86yajB0XvPorK/dXudMrN1DzlnPYL2WrNKExwD9VegdatRf4HG3J6nh0R4SetrqJ079uqzbvsQKkITHAB8WwqMvVrGGx2wwGhb37X9XzqzskCliP5dy3LCmmUev02Bbcl2l1w1z9LTVd3f+0wqQhEfCo+8HOMUF4j42SDGdEU3LNzzas3F20NNTTjWAOU/vtE9P7dKlyzE3uLEb63W6qfN0VC3nDovu/3evwz691d6GHVTtU1cHDRpkzQTqdp599lmrWK7wqDODGl71NFVneNQ2602G7HDtnHn0C4/udRrR+a1UCcJjAOhC71AJj7k7K2z/eB3M6yzktr2vyJ/emEF4DPBZ8SoaR/84t+MX7kNWP/LFCY8tI7UD5W3XNc08Brmu0t6iV3jUm+eU9amSTbdeS3h0dU3U3z0t6/n3l2LmMaxgvN+l8daOtfsJ5BseNfysWrVKrr/++mar1FCmYU1P73S+nKeDut+3ryvU9/Mp5zxtVZdx3nnVffqnPZtpn3Kqy+r1mzrzpzfS0fbmc9qqMwxqHfW01ZtvvjkTHnv06JE5tdUO1vZdabOdtuo8FdavX9L0e8JjgN4Me/AbYFOeRaP+Ao+7PUmcefzk6ZMtew2LzDyGHbHNlw873tJ2wEh4jGZ8Bbmucu6vN0mPrqVy8cNfkE6f+oycdOk1svqub1sV+dT/+QEzj1m6JOrvnrA9n7Z9QViPqJcPu6+Ouj6sL5hAvuHRfdqlPcuos4L2zWd0y/apmAcOHMjc8Ebf15vraHhzP7rCeWMcZznnjObnPvc5efvtt62ZQ+c1lnb4dIZRfU8D45YtWzJhUW98M378+EzAdd74J9sNczQA2u269tprre3rTOTTTz+decTJWWedZZ1aa1/P2L59e/nNb35zzA2CvG7Co/W0Z2+D9VjyShMeA/RZoXeoUX+Bx92eJIZHDYwX9pokx7cts0YGj+oI8AHxKRp2vKXtgJHwGN3Ycq/J67pK53Mpf7xlgrXIqTMflw6Vp1o/H9zxT9k653brzqtLhz0se/e/K2Guq4yvda2/5qi/e8K2IG37grAeUS8fdl8ddX1YXzwC7hk++2Y0GtLscJTrkRVR1cp5g52o1sl64hUgPAbwLfQONeov8Ljbk8TwmGs4+J0WmbT+CTD0Iykadryl7YCR8BjJsMp7JXag7N61VC5Z/AVruS3HV8qMbt+0fv7O1jul/HC9bDzhLPnRyV+33rt3XD/5yFmdjX1eZd6ND1kw6n1byOpI2vYFYT2iXj7svjrq+rC+eATcN7exryvcuXNnsxvI2DOMcdRCZymdN7KJYxusM3oBwmMA00LvUKP+Ao+7PYTH5oPr6aqm2cx8X3H3T771iKpc2Pak7YCR8BjVyAq+Huc1j/Xtyq0VaHC0X/9z1cPWzXvCXFcZvFbmLhH1d0/YlqZtXxDWI+rlw+6ro64P60MAAbMECI8B+qPQO9Sov8Djbg/hkfDoFAg73tJ2wEh4DLDzjbio1w1znJtw3221JddVjrvqjMwq43peZcQsWVcX9XdP2HqnbV8Q1iPq5cPuq6OuD+tDAAGzBAiPAfqj0DvUqL/A424P4ZHwSHjMvoMhPAbY+UZcNGh49Nq833WVK2YOtBaL83mVEbMQHlsL1PDtxH1sYHjzqR4CCPgIEB4DDJFC71AJj7k7K2z/hP1rdtL6J8DQj6RoofsnkkZEuBLCY4SYAVcVRXjMFSj1uspbhr0/8xjX8yoDNrvFxaPet7W4Iu8tGHZfHXb7aV8+7L467T60D4FiFyA8BhgBhd6hRv0FHnd7mHlsPri45vH3OT9tR39wUc7fp+2AkfAYYOcbcdG4wmOQaoZ5XuXcX78ur23ZJ7eOOFt6dC0JstkWlY36u6dFlXAslLZ9QViPqJeP+9gg6vqyPgQQaF0BwmMA70LvUKP+Ao+7PYRHwqNTIOx4S9sBI+ExwM434qImhEd3k/K9rlKXu2zSKmvxmy4/VUZecZr1c5zXVUb93RO2O9O2LwjrEfXyYffVUdeH9SGAgFkChMcA/VHoHWrUX+Bxt4fwSHgkPGbfwRAeA+x8Iy5qYnj0aqLXdZVaTp9ZqTOP44b1tmYeg15XqUH1xPbt8laN+rsn7w1nKUh4DCuYe/m4jw3irT1rRwCBuAUIjwGEC71DjfoLPO72EB4Jj4RHwmOAXWyrFU1KeAwCks91lbq+Yd96TvYdOJx5hqW+99gf6mT1yzusmUx9rqX7FfV3T5B2eZUlPIYVJDzGK8jaEUi3AOExQP/GHbb8qhL1F3jc7SE8Eh4Jj4RHv/1aIX6fxvDo5ei+rlJnHK++/TmrqF4veUV1N+tn+zTYywZ0k29ed7b1nn1dpT5y5Kv1bXJ2U9DrucP2OeExrCDhMV5B1o5AugVSGx5ra2tlzpw5MmXKFOnVq1ckvRh32PKrJOEx3i+8sAckSesfv/EW9e/Dfn7C9k/U7Qm7Pk5bDSvY8uWLJTx6Cb346i7Z+q9GGdivPHPqqs48rnqpXm4Z1lvOrOzQLFDqbOTPen7Aeq/t7zZJm6175MinTpejpzbNULZ5a5d8bHO9XFbdLRNGW94z+S2Ztn1Bfq1uvVJh99WtV1O2hAAChRBIZXhcsGCB7N+/3/IcOnRo6sLjbaecIJ/pepzVvn8eOirT32qUv+49IkH/+mt/Qfz0i31l9Pk9rPVt2XVQRj64Tn63caf43f3Sb8DaM4//+ehV0qN3F6v4hj+/I3NvXm79/IO/fslvFYF+b7fnlf+slg/1KLOWXblhp1w690XrZ7/2hD0gscPjz/q2l9NLmv5S/5e9R2TSpgPWzy3tn2wIfu0JhNcKhbV/Ljm7iyy64Ryp7HyCtcUFz22Vr/5ifd7907Pjx+TTvadK2fEnW8us/+dv5E9vzLB+Hj3gT63Qiug2oePtYxVflY/0vEHatjleDh1pkNWbZ8qr9U8mri3RqbTOmoo5POYr7Lyu8rq3D1uL/bx7G+nVvX2zfVu7JzZIm+37pKp3J5k5/lzrd0/WbJcVNdubnQar12guX7Ndqs7sLAP7dc23Gp7l9LOTpn1BKIwYFtZ99Z1Xni7/Ofg0OaFdG9nTeFjGP7JR7l+zLa99dQxVYpUIIGCQQCrDo/o2NjbK/PnzUxceP3piW/lGZYk8tP2gFRynnFoiz+85LPe8fbBF4UQP5n98zdkyY+WbsmVXo3Vgv2zdDuuAPmw40fB45bj+8qFPnSIzr/+N9fPAL3xQlsx8Xtb8dlMs4VG/8D77oXL5+MwXrC+/cQMrZOKS16wvPb/2RBEev9L9eDm/UzsZu/GA6M9XfeB4mVPXKCv+dbhF/ZNrX+HXHoP2M1ZV9IBE/1BxetdSK9Drz0PO6Zr3Hyu0fz55+mTpeEIPeWLDv1s/n9r5E/LMpmnyzp6/JC5waXuGfWiBvLnzWflL3U/l8/3ul4aD9VbbkhaETRtrfvUhPPoJNf+9/mHM2reVioz79ZvypUtPlau6n2Dt255at0s+unGbXHNRZSYUTprzktRu2t0sUN635HV5/I910qG0nSz53vnWBjRQ6umxF/brKtcMqsi7UmnbF+Td8FYqqPvqFyZ9XH77t3q544k3RP8g+87ug3n/IbaVqslmEECgQAKExwDwhT6Vw+u0SJ3l2nHoqDW7FcXMlvNLImw4cV/zOOCzvWXYpPNk1a/+Lk/MXRtLeHR2500DususYWfK3FV11hegX3uiCI/O7V92UjsZX1Eiv/7nIfnZtkOR9I9z/X7tCTC0W6Wo+/MTNtzrrN053YbJn9/6cSJn69zj7co+P5SyE8rl0ZdvIjzGPCIJj8GA3d89fvs2nXlc/vw26zEi9g14Vr28Q+55eINcXt1dbhl2hlUBnd28f/lb1s8rZg60/qun1ep7zkCp12our9kmZ1Z0sNbn/uwkfV8QrDfiL+3eVz817iPSs9MJ8uHv11gbT9p3T/xibAGB4hIgPAbob9PCo85C3npKiTz1r3cjCSc6Czn/i33lwRe25RW2/Ojc4VFnHj/+md7yiztXy8aarbGHRw0nN3y8u4z5xfq8TsONOjzqX+ovPek4ufftcKcVZ3NO2he4+/OjM48XnN4p7wMSd//ozGP3Ez9shS19JW22zt0enXnctvcV6zTcpLXFb19g2u8Jj8F6xB0ew+7b7K3rzON9SzbJwHPLMzOPepOfFWu2S7eTSuTB2wdYRfWaTJ2htEOmfnb27esqf3nhs3LCCQdk0ogzE70vCNYb8Zd276v1j8rPvrE770sM4q8hW0AAgUIKEB4D6JsWHmf2LrVqH9U1dfrXRX3le42gH50zPJ5d3UO+eMeF8sL/brJmHfUV1zWPum53ENb3/MJWlOHRHex1+1HMDDvN/drj1z+t/Xvn50dnhf/P53rLf/1mU97X0Tj756zyK6T6lJul5u2fWLOOSQ+PSQ/CrT2Wwm6P8BhM0Bkeo9i35dq6zjzqjKQzUOp7t859WXpXdJB5k/pbM4+vvz5A/vzcF+TSj58s44eXywtb7pMX36yxAuUnzrxc9C6x9uuexRtl7/53ZdxVTc/F5JVbwLmvdv+RL5/vUnwRQCDdAoRHj/6tr68X/ed+9Z37Ts7RsH5cz5y//+PuUTl///KYMTl/v/b/fiHze71pznkd22VulqO/mFf6dqDR6myP+/ozXdG6dyblXN+qW5vCa7aXsz1605zd/9ifuVmOLjPuFxcEqq9fYWd73Ndo6LJh++dTnRbmrMLYA6dkfu88ndh+M0z/eG047vb4eQf9vd0/9k1z7Gtr7fXkO97sG2W8tevPmZvl6DqC9I9X3aPun3zb4z7lLp+2BLW3y5eVlUlDQ8Mxi8e9b/Prm5a2J9tyfu3x65u2dz6Us0pzv/hszt9HvW/z8zlyx/Wh9tV+/RP1vs2vPX6/1+9SnXncv/1r8rUrPy3bDzxj7QteeulSeeXly6zF54xtuqlW/Z4jcsdDTd/nN13cSc7v0xQeFz29W/YfPCo3fbqTlL13gzO/7bZ0vCV1X+2+tCDffXWuz09cn53y8nLRf7wQQCB+gVSGR73b6sqVKzN6/fv3lwkTJkhJSbi/OIadefSb2co3POqM42klbZoFR21sS2e2dMbxg93LMjcuyfcLIp/wqDOON9z1Kdn2+q5mwVG3EcfMox1M/r6tITODarfHb6bOr3/8TiXUv87rX+X1JkZvNjZdh+p8tbR/su0G4m5P1Lsf/fzojOOc4WfLL//6j8wpUEHGm844Xthrkmza8btmwVHXkU//5GpT1P3jF1D086Mzjr27XpK5y6pdP7+2xNE3udaZxLGWqz1+ffPBxWtyErf2M2z9+ttvJtVvX+033qLet/m1x+/3uq/22hc0ncr6OTmv92WZ6yp1XfbzLscNa5p5tGcy9Xf3jutnXUep11Xes3iDnNj+OLltRNOzLvWlp8yufnmHNZNpP8bEXb+4jw38+sfPK+jv7ZubXfvRk5vdZTXffXWuz49pn52gNpRHAAGRVIbHuDo27i+IfMKj3qjg3ytLpKzt+620H9cx673TWPNtv/NgvmNJu8xi9uM65vxhdM5V+R2QaHv0VNXzr37/i1hXaD+uI47w6HzsiF15+3EdcR8A6wGW8zEq9vbtx3VEHU7ibk++4yjfcjre9A8Vg/s0PbbFftmP6/A7oNfxpjeVqejUdB2U/bIf1+F3gNXaz+H0a8+m717Y7LEj2h77cR0XnTE1X9ZIysW9b/Prm0ga4ViJX3v8+obw2LxHot63he1vDY9h9gW6fTtQ3nZdH+t5l16BUstdNmmVVV193qXeAEhfev3l1h0HMqfB6ng7SdpI7zZtpU6OyjtHjzRrYtL21YPvezHzSKWjB/ZIm9KOzR7XYX9+2rYTOdL0FJdmr74/f9paxutFeAw7+lkegcILEB4D9IHfAUnYL4h8wmOu6kYdTvwOsPIJj7nqG0d4zLW9sP3jdwDc2uEk7vYE+GjkVdTv8xN2vJnWP2Ha49eWvMADFPLrm2Iba4THY8NjlN89AYYSQXcoAAAgAElEQVSmZ9GwZ4l4rdSaeXx4g3Rof5x887rmM4+rXqqXW4b1zsw8Drv1Kdl3tH0mUOrn5+Nt2spJbdrKIdknvz/SdJZTzzZtpULayIJbzpWqU9pmDVSLnh0oh45vejaw+3X8oaMy8oKmAOt82aHOa5mgv3v39TVy6I0X5PjTPy7HnTHAeqySvuaUPigjjl8jbx45ST66747MptZvnyQnnXZY2h3fRhr+JbL3H+//NbvkxKPSueKotCk9UTpeN8tan/NFeAw7+lkegcILEB4D9EHcB1iExwCd4VE07v7xO6AnPObuP7/+CRO2dMum9U+Y9vi1Jdwn5dil/fqG8NjczLQD4NY4bTXXmAv6h0t7XUFDji6nyyx8+UrP6mjQ0hDm9fnJtq2gddj32B3SuPY3svu4D0jp/7fUOg1WPz+92hyQ/y27W3q0/ZfMO/gpmdJ4TSZQDq/cKF/Y+SMrUD171mT5n7cq5KYrTrOei2mvr75NR/lpnwukT98/WW3TtlzyzH4p2y9Sev51UvaZ2zJtPrjuadn78CTPgGavr22XntJl4m8zy2g7d903Qo7sfOeY9f1r+iA5emCvtb6TpvwhEx7rO/5HZvmrGsbLnw6fZf3/azsnSpdTj1o/Hz4kUv/6++GxU/cjUtq5abH2n/6atL/kZsJj1Dts1odAgQUIjwE6IO4DLMJjgM4gPMZ+99hwvRE8oIQJW4THcL0V977NtDDsN9aSNvO44YYBnqcP2qcVep0lYgctr8+OO1DZfxjrcGiv7Dv+xGMGm4ZHrxCm7zX+dalVvuSjQ5vNvO2c9VkryJT0/5x0uObOzDp1FmzPwxOtMHPidTPlhHMuzvyu4X/vkQPPPSwN7UV+9+n2zWbrrljRYAWtN09pJ/2/1vQ8Qn3lsz4NWp1vWZxX/Xbc8bHMujt95b8zM3WfbPeq/LpsjvW7t46cJP333fHezKPI41W/lQ6bllu/W3nCv8l//+syufDDXeW7o84R5/ruPPANOffan1rljt/YXT63runxJG0795Quk36buS7zMzvmydm7/mD9zh3QvOpnO+z+2dearU//R/voX9MvyrTppCm/l7b/9Rfr/+2ZR7s9dqGmmccj0u54yT7zWHKidLyemcdwe2aWRsBMAcJjgH6J+wCL8BigMzyKxt0/fgfAzDzm7j+//vE7oPc7Tdq0/gnTHr+2hPukHLu0X98U+8yjOxg5Zx5Lj2+UA4ea34xNT8kPOqNl90qQGbLD76yX3T8bYwWt3VvbyIHd75/6WHbSUTnx5KNy5PBReWpImexr//7vLn5mv3TZfVTqureVP3+iNDNT51xfh6u/IyUf/TerWrpv+9yrv5SvrP2R7Du+g9x62c9le9n7dxdf8qdRcnjrBjn+g5+2AoP9ssOe/n/ZlZOk9IIbrF9poLODjP5/1zubwoq+9v/uJ7L/mf+2fnYHy50zPytHdjXd9fxPF5bIPz7QdK3+yf88LJ9c3ZhZR0vWZwdBv/plZvbeC3RaXj8/ndvsl9+X3SOnOmYe7Qo1fu1I00xhyYmy+YLvyuNv9LCea6k36rHXt0M6yfy+52dmHl9cPUzGb18mJ7fdkZkptK/LrG5XK7eWzrfWd2jo92XOC10yN/qx17fv+JPlp6f8MHNdpjXzOGeE5ec1k3lo3dNy/DkXW2HduT/Qdu062r7ZToNrHqPeA7M+BJIlQHgM0F9xH2ARHgN0hkfRuPvH74Ce8Ji7//z6J0zY0i2b1j9h2uPXlnCflGOX9uubuMNj1EGry8Rlxxzw2q3Wg+Hn6m5vhqAzdGVdj4j+d199Wzn7/vfvtrrnoYly6O/PSLsefazZKX1peOxStlvGDHpQSo8/KMtfGSR/3vTRzDpnLDxJ9j3+Hes0wE5fmS/tevbN/M5rffrLIzvrrNMKNQg6g5b+rvGv/+O5PmfQOtggsvPt908f7HLKETmhrGmzf/noCbL51OOsnzvsPyqXr9ifqc/j/1aW+ew413fc6R+TTqOaZsF033bnM+Plw/980fr//796ijzd6zPWz90a3pG5//v+Y6ScwS1beNTl7CDoOfP40EQ52phr5rGN/O7Tpa6ZRz3F86j3zKPP+nRmr/N418zje0HVXT+tu3u8+oUt/fzkGuNe1zxu39ZbXnrpMjm78kX57k33WtbO6zJvu7qHNVP6ZM12uXfxRuv3939rgHUarW7r8m/VWu/ZN/rR4Hn/8rfkyv5lMvjC3pn1La/ZJmdWdLCCrP3y2x/47du42+qx+1jeQSBNAoTHAL3pt0MNe4BFeAzQGR5F4+4fvwN6wmPu/vPrH78DEmYew30+ci2dLWzZsw5e+zbnwbD7BibOUyJ1u/Znx+sAOurrt+z17TpaKiP3j85cp6X1sE/DO3zoqNS//v4dpu1ZOi2jNwA55cfvz4Q5TwPsMvE30rZLhRUeP3Lq3+Tf+q+wWDfXV8ii1e8HqO9+/Y/y7htN68h1WqG9Pi1nB0T92Rnc9P93L/yq5/qsmcKFY6yglW3m8ehhkRVD2jebebzkmQPSefcRqevRVv58nmvm8b31ZZt5bDiug0y6PNvM40XS8fofZIaa9rcGUsvhkpuPuWFMS/5oUOhrHr0+R377trDHBrm+e7buaJS5SzYdc6Of+5a8Ltv0jrDvPZ5k0pyXpHbTbqnq3Ulmjj/XaoY+hkTvHKuvFTMHWv/V9V1x1/OiD5ra4LprrN12v3014TG+fTVrRsAEAcJjgF6I+wuC8BigMwiPXPPoGgOmhXu/Ayw7DLuDlh22WnJgrctmW+7dN14QvbZLw4/9cl4PdtP+UfK/7zYdVOpresljMvaEP1p3WvzI7UtyXg9mh0c9ffATNY1y/CGR584rkXd6NAU07Rt7Fsp9fZl9mp0VMFw32Ah6/Zauw7m+uxsvl+8ffP/mKs4bgOx8q40c3N90Kmeu8Ljnof+QQ3//vefM49cGPSgluWYeS06UTqPcM4/Hrk/rYM08zhlhBcGsM48e69NlTb3mMdwePfvScdxtNUxd4z428Nu35VN3nXlc9OSbcvl53eWK6m7WIvZpsL0rOsi8Sf2t97SMzlDq66kj71r/7ShtpE+btvIPOSpvHj0i9r7tgZOul4Y27eWmnQ9L+yMNmWoQHvPpEcogkFwBwmOAvov7C4LwGKAzPIrG3T9+X+DMPObuP7/+yTdsZdtKlP2TT3Dzao/z+iBne7yeh/bKmBPkk6sPWEHLeVqhtu+GQ+Ok4YmZ1mmPeqqkM/DpqY1e15dlu15N12cHIP3ZOdvlPE1x8aEBMv5A0zVp+lrb4U7r+i19+V0PZh/Mf/DvB+WcDU0HnHrjkhc+1nQtoPaN83o15/oyM48eN9jwur5M1+d3/ZZeX7b7aKnclHXmsfkdIrV/Tuhw1DptVa8b7PPg+6et2ttzPrfOlGse7b5K6t1WW7rHJzy2VM5/OZ15HHLX86InNtszj73b6DMsm/4QpIFS920bTzhLfnTy1633vvGPH8vZB1+V/W3L5P4u10nPQZfKbSOaP9/Z3rJpdyr2F0lWiQULFkh1dbVUVVVFXvHNmzfL0qVLZcyYMbJ161aZPn26XH311TJkyBBrW7W1tVJTUyOjR+d+RrhfxbQNlZWVmfUuW7bMWsTejt/y/D5+AcJjAGO/g9+wp6YQHgN0hkfRuPsnynCST0sL3Z586hikjF978gmPXrN0dh1G9XvC8zlqdhD0Cvdn7Nwor3dpOsixHzeQ7foyLeO8Xq3LxnGZ5p/Wdoc8U3aPdG5zQL7VOEx+cvCizF/nSzsdlU49mm5csuvttnKosWm2q/5zbTNB6x/lbeVPA0sz6/tC7Qczpyk6Tx/U2amdsz6XKZftxiDu0x6zBTdr5vG968GyzTzqnRar3DOPruvBms08Pt8ox7+bY+bR4/qyfMK611jLtlzQax7d607a3VYJj8170G9fHWS/lU9Zv31b2GODQrenaeaxjfxD/yjkmHm8v8sNsr+tzjw+ZM08OgPlveP6NbuOkvCYz0gKXybO8KghrqKi4v+1dzbQVVVXHt8BAiHykRqBgIx8FEkZYUQUEFAQoYJW6nTJUPkQaShCxUqHdpSyDDMtDsU1lanWtCKKioFqDcu2WK1AwKJAgerQikNR1IyFiB9YIJIPQsisfdJ9c97Nfe/cm3tf7n0v/7sWa4X3zj0fv3Pueed/9z77KGHKQpLLysjIoMWLF1PXrl0DE48nT56k1atX0/z58+nEiRO0du1aqwz/hJBDEAQgHj1QTPYPBMSjh86AeIyU26qbxb/9+bFH8TNZ6qqvzaCLjtSpMP0vf/nvkUA8nIe2bOSP6EC3xqAmP3jlThr86X4VPXL2TS9b4jHe/jIecrob5WWnC+mDc+erkTg9cy89nPUL9ffOuv701cpvW+JRD1xy+lOi0581BDVRlsed1UpoxbU8duikAnk4Wx5j95fp+990wcllsSCu2raa2vYcGLMnTR6jMPc8+nvqne82zdWmFxUQj7Fcg/aq8NvnsDz6JZj4/uY+Pw2WxxmUd/UEuns6LI/J7SXn3J3EI4ux5cuXU3l5OXXu3JmWLl1Kffr0UWJv5cqVVkZDhw6lRYsWUYcOsdGj1W9ITQ2tWbOGpkyZou4VK2Tv3r3p+PHjytqoWx45/YMPPkj79+9X+S9ZskSJTk7DIvTjjz9W9ZkwYYKjpZLTHD16VN2rW1L583Xr1qnP5V69LBa3hYWFSswyi9LSUpV29uzZynKpl9+9e3fKycmhK6+8UtVNbyPfw5bViooKJZglzzD6NIplQjx66BXThOr37SLEo4fOcEia7P4xvf0NeoGVzPawBW/2qJ2OwN0IQf1Gt+e1dXi0MRKkvp/umsp/U5ExZUGf26+O2mZmUPVJolMfNd7TfeA5q9h4YfrlPDRJqO9/++Wgb9CzlzS602wsucrK73sTn6C1Yy9V/7csj4b9anbLI4fp75LA8siBS04cybAsjy295zHR05XMscblmp4df09+07tN7YF4jGVm6p+g5za//Q3x6Jdg4vuT+fzAbTW5fWcXjyKsWDjp4m3BggVKhLEYzMvLixGGTjXUrYEszEQ8Tps2jYqKiqigoIA4jbit6q6nnFash/w3p2cBy8Jt1apV6l4WpPolgpcFnghaEX78f75YnIorKwtR3a2V08pnuijkfKV8EdBSZ2kTC83nnnuOpk6dGqhFNbk937K5Qzx64G2aUCEeY2GaxDCfhRbklez+aekFlslSp483J8EnCyy7q+eA92ppyIHaQPbTeTmvrdOrE6zu1vfT3VS5UEXE5AV9+471lPMP9Va6j99uFI+NlscMevnLjeeOcfs4eiSH6Xc6v0zOV1t2ZazlsWD/T+grh0vorQsupWXXFFmWRy7cjYD2u+cxUfRY01gL8rnhvMJ+dlq6PRCPEI9Bjjk8P7E0W0PAHN5CoHuE6AS8nNUq9wWVn108slgqKSmhWbNmKYuiCKlJkybRyy+/7Fo86vsdOR/9/9u3b1dWQrYQshDjsoqLiy3xxW2UevHf+r7IeG62Ih45vVj9dLdZ/lwsnRMnTmyy/1K3UApjtn7ay9dF8e7du9X3o0aNsiy1cm8iq2yQc0mq5AXx6KGngvyBuKrvEro4dxL96cP19EZ5w1lautj6+rLRNPzGL1LpE2/SSz9vMPvvf6oxFLxTtWXPltsmmdqjL7Dybr+Xuo79Ch3/9VP06XMNodf1xa+pPU51ag3i8bzaz+l0ZifVfL1/vIqTBe1/T//Z4VfExw+wpY7dJUU8xgugsrF0tArI0rH3cOow/T6qos9p44Fblatkt+MNVrwg99OZzmtzsjzyfrpxNsvjBQPbURs6Q+0uHkflv33VGjo83oLY8/iNHpk0vXsmbfnbWfqvI2es/Jv7/Pzw+r50z4SL6Ol9H9E3nz1k5SfPzwX/soByb7qNTu74LR179L6Y9sR7VsMUj499PZ9uHd6D7i/9gJa9VKaq6OXFmNNcELX2BCke79l4E3Xs1J7W3/sqvbPvmOIV9NxmmtP1PY/9f/xLapPdicqLllHlWw2Bf/S5+ubBT1P7tp3olfeW04cVDceJmPoHlsfEPSC/pddenEPrZg6ik1Vn6ZL791k3uX1+enYeRtf0L6QzdQ1ztVym/jGND6/fu10bxJvb3IrH6781lCZ8Ywjte+FdevaHu0J5dryy4fTym9uu7+UqmrJciYKWVe9ebwyCFkR+djFmF326FW7r1q2WW2c891FpWyLxWF1drSyIl112mXJhZYud7FlkKyVfXsWjWC5ZlErwHHvb7AF6WDBym1hssmB2ChzkFNSH8x0yZAjt3btXiWm+JDCQkwtvc8ZMut0D8eihR00TqtsfCP7xbpvR4FN++PjmJuKRFyOZ7Rsim73+4nuhi0dejGRktlf1Ofna75qIR1N74iEOeoEVVP/Eq6+XgCx8cPaPt8yh82pP0xND76IXBkzzFZDlN9k/pTFt31NVu7N6Ov2idoRa0CcKoLKzeAQN6z2PskbNoOrPDlPNF7qoBYlleQxoPx3XyasY5nuc9jzyYuT8G6ZTzbt/prY5Pei9702zuiOIcx4f6J9FF3XIoDP1RPs/r/MtHrd+61L6Uo9sqjl7jra/c6KJeLzo3p9R+159qb72DJ1+64+RF49v3TOcsjIbrL3rX//Is3iMNxeEtfiN154gxOMVX+lPU79/JZUf/ht1ye2oFr9hiscuV99AeQX3UM1fD1O7rrn04aP3xYjHAbmTaHSf79Jnle9SdmYuvVq2EuLRw+9/oqT828Mvkb4zrje9WX6acjq28yweh/X6Jg3Om6b6p0O7TpEXj4nmNjfi8VuPXEc9+nWls2fq1HOTKuKxuUHL9L30Qby0jZefW7fVOXPmKIEkFknToxDPbZUjr7LAEkufiNBEbqsmy6Pu5qoHzOHPuRy726oeWXbDhg00ZswY5UIraXUB6CQe+bOnnnqK+vXrpyLJ8iUuscmIWmtinQrfQzx66KUgxQm/Yby67xJH8chVunh4HrH1MQrikeuTfckV1PP2ex3FI39vao8T5jDFoxc3zwa3yCrKrqL4bpFZnUgPyDL+/16kO/etUM22u0U2JyCLWB75+AG21DlbHmMDqCjL498DslQX/Adl5w2xFiRB7nl0+wiZnh+7pTt74D8FLh6lrk/kd6T/Pe1fPEp+LFJ2l51ytDxyGn4BU/n2nyMvHrmubD1Z8/X8ZonHeHNBWOIxXnuCEI/S92w9ufyG/qGLR6kPv4DpetXkJuJRvmeRMiD3OohHtxOXi3T63MaW+1F9u3gWj1IMW+57dLok8uJR6us0t7kRj3I/vywv+9MnKSMeud7yG575JfdByyzLo8NL2yDz04PEcF3ZVZOtfxL8RQLm8D5HPaCNpM3Pz1efs2jS9xDGC5gj4lHcTAcNGqQC4OhBeiRv2XNpEo92ASzBczhfvX0iVJ2C6HCZeloJesMC1H6ciNSV3V+lzZxOmHFeEnDHxXTQKpJAPHroZtPi163l0Y3Ygnh03zEiBE170KR/4gV4+c3vRjkecM4Hn1+1q0ZVyG1AFrY8PrB5DmWfTWB59BCQhcu2W+q87HkcefH3U2pBwm7SEI/unwG/KfVnB+KRyEu0VYjHWJd8v2PRzf1RDpgD8Zj4+bEHzElF8Wgao83Z85goz6Dz47LsbqhuzmjEeYumnm8930M8euhriMfkWx7duD/qXabv9+uy7ybrqyFtjtKvsx9W5+7pbp6JArywm6fTAefNDcjClQlqz6PTMPXysiLV3mZDPL7mYWbynxTiMZYhxGMsD+x5TPyMwfIY61WR7pZH/zNuNHLQLXP6ER7xamcXnNFoBWoRBgGIRw/UIR69icfDd8ym6tqm5wUx8qzMGvrR3ttj6OsHsHe94xnrO95jwCKxvvpzyr7+u5Q1aqb6zr73ILfiv6177mn/Et3dYbP6v5y7Z1kebQecy03K8uhwwLl872XPo9Owam5AlnhDFOIxlozJNVJfAMNtNZYdxCPEY6KfQohHiEedgO723RrdVj0sG5EUBNKSAMSjh26FeHQWj2yZu+D8y2P2cF7+Ro060P1EZWf6aWmBRZlF47yx6yknu6LJ/kFOVPfxe3Ty4amUs/gFKwy2nLvH37frO4y6FDREp+Wr0fI4jrrs+2frc7Y8/ib7YXXunm55lARe9jzKPV7ECcRjUwKm5wd7HhuZmcaah2nLVVKIR4hHiEdXj4pjIlgeYXls/ujBnSCQegQgHj30mWnx69YSxBEJc7L6WSVX1n6iwqZvueVy9RnvAcjrn9MokD6uVGHgn7vz6oS1DcqyJXvrZDHPbxYzL+hGdcfeprZ5A6muskqFgd9y/QGatKWSes4tobbd+8e052zxvXT2/YZQ5U/vupnKjvdWf/fNPUK3jt6o/rbvH6ws/RllDZ9KZ48eoPaDrrXyU5bHoluovibW8mgXgm73PMaD6HcfTdBv54MYbxwc49KeM6lNRqbV7EOfvkCvla00huf38Gi4SmpqD483Cf2e0a6xvie2/UoFmgkq2uqwTo1nR1aeI/rJ0Rra8re6mKNU3DSI28PRVicMbHxWK2rqaGHJO/T0Hz9S51ZyRMLswSMax3LVaTq29n469eqLCdsTlnjkwD//mJdt1ffoyTM0e/1BKr3j0oRI5NmJN7fdkP+QG6SBpZGxFq89RTvmJizLjduqRFvtcF7jWH17z4f08wWbQzmqQ6Kttul4XuNcfGAvfXDfHWqsSbTVzDaN/Vt+6o/00tvfMc4FQc9tfjva71ztt3z7/RJtlY/sad82w/r68T8cU0G03KwNUm2uTjS3uXFb5WirA0f2tFjVnK6lkh/9gWbel3idE3TfIT8QAAHvBCAePTAzLX7d/EAkKk4/59EpXZDnPLLlrc33G874kuuqtofp19lF6r+3VhXQA3990vout18dtc3MoLraejr+fsMxIm/PybQCyfD/n/9q46JELI8nKzvTQzbL4+1j11PXOJZHOldH1KYhf/uVaD8kp012/5gW9EEvsMJuj4dHw1VSU3tMETCDEI+JKhrUyxcpw097TGPNFXAPiUx943dui1p7TH3jRjwmwht0JGlTV+rnPDqljdqzY2qP6fsoisdEdcbz00jHHjDHzq2lnx3TWMP3IAACTQlAPHoYFcleYCVDPDoJrqptj1DVK4/GHDjPGPR9gs/UXkHXvt8gLlnLXfDFhkPl+fr03TZK4/GCZNIWPsKinj7o3ZZeHxa7v9HrnkcPXeGYNNn9Y1oAQzwm7kFT/5gW9FFbACezPaax5vdZsd9vagsWv7HEorYAhniM7R88P/5mCNN8YJqr3Vge49UQ4tFf36XD3fajOtKhTenWBohHDz1qmlD9LrD8iEc+GuLZK78Y05pTa+fR2bLXlaupHoBGP2dQ9gPyjWx5fLrj42qfoN3y2KnbOerQiajmc6LPP2lw+5PFPO95rM1sdNWRSpjaE/SPRLL7x7QggXiEeNQJmBZYicSwaax5mLZcJQ372XFVSQ+JTO0x9Q0sj7Gwg57bPHSlY1JYHv0STO5cDfGY3P6Jl7ucV8hnEtoPtw/qmA0+71E/B1LOQ+RorVOmTKE9e/bQokWLqEMH52CJet25vqtXr6b58+ersyj5ks+mT59Ojz32GBUUFFCfPn3Ifs5kOITjl8p8t27dSoWFhVZbvNSRj0pZt26d4/0mMR3vmJVkMoN49NC7pgVJssXjO49dr2p7OrOTVWs+CuLnL95M59WebhKA5rNlw6x0egAaOaz2r+e+QF+tulMdOK9f9j2P8RCZLEEQj7HkgnaL9DveoiZQTAt603gztSfoBbBpPvDTHlNbPExbrpKa2tLaxhrEI8Sjqwfn74nw/MTSgnj0MnpaJq0f8ZjoDEg/+TqJR70s/W8u5+jRozR3buL96i1DM7YUEWn86YABA2jy5MmBVgPiMVCcLZ9Zsn8gRGzlZJ+iE5VdYhqYn/cuTRv+gvrs38f9lA50u0z9PfiT/6Ef/P7b6m97AJqKDf9KtX/5fZMIpZzWac+jnaifxS/nBfEI8agTMD0/fsebSXBBPMafM019A/EYyw5uq/7mNr+/3rA8+iWY+H7TfGCaqyEek9s/8XK3W5pYcLE1i62CQ4YMsYSNWAsrKiqoV69eytqVlZVFa9asUVnv2rVL3bN06VJlCVy5cmWTIpcsWULl5eUqf/0aOnSosjxWV1fT8uXLVRr9DEmxjvLnnJYv3fKoCyWxco4cOVJZNCWdfL5//351P9eFLa32vBPVg8vhq7S0lGbMmEFlZWXKcspWTl3U7t6922rjhAkTHMWrnH953XXX0ebNm2nevHl07Ngx2rRpk/qbrbB2ISzcJE/7GZpyBif3T/fu3ZUgZevsihUriPtNbzfnvWPHDqqsrCRmIn3AabhPpV0yHvjzeG1xO3JheXRLKgkBWc6rqqfTHRvdPVlsTbrkFRrR/09UXdteHXEh5ySOG7ibxubvVbX97YCptHbod9TfbHl8YPMc6lZ1jDpeczt1vHaB6xb5/YEwWYIgHv0tsEz909oW9KbxBvHo+tFvkhBjLRYJLI+xPIJ+8dL8kdpwJ8SjX4KJ7zfNBxCPyeXf3Nx18ch5rF27lhYvXqyyYyE3ceJEGj9+PBUXF9PUqVOVGBFRM2vWLOWOmpubqwSSbumzWx51gadbHnUBtHHjRhozZowSY/rnXPaFF16oxJDd1TOeJZLFK7viikWPy5c8OG9pJws9Flu6y+6GDRvi1uP48eOWi63eDmkv89q5c6cSl2reefxxGj58eFyXYGYrYi0vLy9GuMm9nA+XxcKWL2YuwlDE5qFDh6w0LEJZMC5cuDCmXJ0ppy8qKlJin8uVPPPz8606cFlu2uJ27EE8uiUVsHgc/0oV5Zyqp09y29BrY7JULVhs3TVhrYpEytcv991Ih4417GNky+ONo7arv+8fs9KyPMWi62sAAA68SURBVOrVD9ot0vQDYVrMQzzGDq6g+wfiMZYvxKOHycyW1LRYbG1jDeIxdoBAPPoTW3h+GvlFzWrf/Fkzenfq4pGFGFv3RHCJOBo1apRlEZQWsKVqwYIFysImViq7ONm3b59ldTOJRxZ6jzzyiLKCycWi7u6771bWOBGudrHo5B7Ln7F4FEsZt1EXv7qo4785rVgi7RZK/l4srSUlJTFC0C5wWSRKfnpP6yKWP3ey9vLnIo75b2YuezvtAlcXqiIet2/fHiOCdd5ikeR8xcLI4lHvH+lrXcw6WZDtbfEyoiEePdAKaoHFFsfrtlRZJcsRFyy2xMLIR1w8umOmZXnkxEEe1cH5mdoD8RhtcdLaFiSmlxUQjx4mM4jHhLAgHiEevTxNpt/S1jZXw23Vy+gJLq0uZA4ePKgytovHQYMGxbhTSul2EeRHPE6bNo2efPLJGHdULscuFu3/t1v2+PtVq1bRzTffTGzJ5OA5OTk5TYLs2O/j/7NVcc6cOY710AWnWCml/WPHjlVWP3aRZaGnM3TqKd0FWL4XUSeuqyNGjKA333xTiW97XZ3EI4tj3cKpWy1FJCbqHyfxaB8PfkcdxKMHgkH+QFy1s5q6HT9H5XltaM+IRstjoupAPCburCD7x6mkqImT1rYggXj0MFl5TBr2s+OxusbkpvaYXoxBPEI8GgeZlsA03lrbXA3x6GX0BJfW7rYqlizZfyhuq+LWqLt3BikeeZ+f7p6qt9ButZQIpZzGHnlVd53V/47ntioRW3XrJFsYxcU1Xj3kcy6D93uyqy0LPd0lVvK295Y9YJAIXha64rr6/vvv02233abcTlksunFb1UWiuK1y2fK5ng9bHiVSK+9djee2Ku698driZSRCPHqglewfCJObJ8QjxKNOoLUtSCAePUxWHpMme24zvXjxWF1jclN7IB5jEZr6B26r0f7tMT4QHhMk8/mB26rHzvCQ3C4A9aArw4YNo/PPP19ZIu3WMnZf1F0c7fsURXxyoBbeV8eCTyxj8fY86gFzuAl6YBgJ+nLjjTfSkSNHlJWP66S7XtqtkuKCyvXn+kkwHs5b3FR1l05xydSD6Oj1cNq/KFz0/YV6kBk98A/nFe8oDF3cOh3hodfTKWAO580CUILfZGdnE1tE9Xb37NmT+vXrpwLysHg8cOAAvfHGG8pVWXfxjRcwx94WD8NMJU1L8egUSSoIpW2aUP0u5iEevQ7f2PTJ7p+WXmCF3R5/vdH0blN7TAt6iMege6QxP1Pf+J3bTM9O0C0ztcc01mB5jO0RiEeIR52An+cH4jHo2S498tMD26RHi9K7FWknHvW3E2wiDvJsGNOCxO8CC+LR38OW7P4xLYCDXmCF3R5/vQHxaFpgJRLDprHW0n3jd26LWntMfQPxCPHo5RnDXB1LC26rXkYP0rJ1kN1LOeIrH2uBK/oE0k482s9Ksf/fT5ck+wcC4tFP75gDACV7AQzx6O/tvGlBD8ujv+cj0d3JntsgHpPXd5zzX265ImEBUXt2/NLAUR1+CSZ3roZ4TG7/IHcQCJtAqxCPQW0STfYCC+LR3+OQ7P4xLYAhHpO7IInaAtg03vyIYdNY8/ekeLcKJ/vFS0u3x9Q3sDzC8uhlTJrmAjw/jTThtuplZCEtCESTQNqLR6dDR5vbFcn+gYB4bG7PNNyX7P4xLeghHiEedQImgQK3VX/Pux9LqqlvIB4hHr2MzrB/e7zU1U1aU3v8PD8Qj256AGlAINoE0l48Nsdtlc+H4X+4QAAEQCCdCHDUtsrKynRqEtoCAiAAApSbm6v+4QIBEEg+gbQTj/aAOXrI3OTjRAkgAAIgAAIgAAIgAAIgkDoE+NzAlStXqgr36tWLCgsLKYhTCtwS4PLlqA6nYzT0fOIZheIdneHmXrf1RLoGAmknHrlR+lEdQ4cOpUWLFiGCE0Y8CIAACIAACIAACIAACGgEWLjJIfMsGHkNXVZWRuPGjfPMSReBXm5uKfHIdcKxIF56xjltWopH/1iQAwiAAAiAAAiAAAiAAAikDgGO87F8+XJ1WLx+EDxb8/gqLS2l2bNn0+TJk61GJbL08XF3LCz5sh8+z5/t2rXLKofLFuullL1169aYcsePH08PPvgg7d+/X32+ZMkS4mP1nMRjfn5+TFopXyyPUr5YSrOysmjNmjU0ZcoU6tOnjzqqz153voc/50tnkDo9HI2aQjxGox9QCxAAARAAARAAARAAARBoFgH7ti0WZCyU2PuuuLhYxfKwe+IlcvXU7+cKsehjwSWijveYzp07N+Y8dbvlkYWpXq6+lYxFoJyGwH8nclvV68l1WbFiBS1cuFAJT8mThamIR06zc+dOmjFjhmKpC+TmxEJpVoek8U0Qj2ncuWgaCIAACIAACIAACIBA+hNgy19JSQnNmjVLbdXSBRdbAIcPH67Eln7xPatWraKCggJlrdMvFp5s1ZN7RBhy/rqFTxdjhw4dskSgXbRxfVjETp061dpPKaKO0zqJR30vplgzOe2mTZto3rx5qp1O9dKtoNImsbhCPPp/FiAe/TNEDiAAAiAAAiAAAiAAAiAQGgG7KHIjHu3WSr3ydndWv+LR6ei8ROKRxezq1atp/vz5pLukuhGPBw8eVE1xck2FePQ/RCEe/TNEDiAAAiAAAiAAAiAAAiAQGgGT26qT5ZEr6xQwh10+Bw8ebLm9cjrdbbU5lkfOw4vbqi4e+V6xkPLfDz30EN11113KWhrPbVVcYu1RYyEe/Q9RiEf/DJEDCIAACIAACIAACIAACIRKQD9twB4wJ5545ArrwWX0ozpYmHGQHb7sAXMkMI0uxqqrq1XAnoqKClq6dCnZ3WX1gD6cZ6KAObKfkcvntvTo0UPtseSL8+W9lBx4R05V4M/jBczRWSBgjv8hCvHonyFyAAEQAAEQAAEQAAEQAAEQiDgBHNXhv4MgHv0zRA4gAAIgAAIgAAIgAAIgAAIRJgCX1WA6B+IxGI6ec2Ef86KiImXWt0e48pxZCDeI60H37t2bhH4W9wdxRwiher6LTLcJJp3aI2Nv4sSJKX9Ok+xRYdcb3VXI9wAOKQPd9YmrkMpzALtrcdCFwsJCFRkwUUj7kHB7KlZ3P+Mb7We9ecosQonTZW6zu/Ol6nzA42zv3r1N1jbiTjlixAjL9TBCwwhVAQEQ8EAA4tEDrCCTyoGtnKf4cAeZf7LzkvDO9fX1qv4igCWaFpfPUa7sYaGTXa+g8k+XBYnwSKf2yNlT3DaOwmbfDB/UGGiJfFhsHT16VD1D3EdlZWU0bty4lig68DK4Ldw3co4Yt0cPahB4gUnOkOdobsPo0aPVXJYO4lH2PMlLC56fU/2g7HSZ25wiUSZ5iCcle/tzI4Wk+ponKbCQKQikKAGIxxA6Tn4kbrnlFnrmmWdScgEsbRg5ciQdPnzYEsASypmxJtqcHQJ2T0Wmy4IkHcWjhPbmM6FSeYxx3+ji0dMAjVjieGeFpXJgAh5nAwYMoG3btqkz0PLy8mKCMUSsC4zVsYfd1w/oTuUXMOkyV6eTeOTnZs+ePdbaJt56wThokQAEQCCSBCAeQ+gWEVhsbbD/oIdQnWYVGU8Ay0bkeAfSNquwEG5KlwVJuolHfYHFfSSHCocwRAIpUlzVJDJdKrqwM4h4QkSf6wIB1oKZyNxcXl6urMP2g7FbsCqBFGX/rUl1S2o6zm0cpZLHG18SQZIPQU+ly+nlHs8D3C52xU31OTuV+gJ1BYFkEYB4TBbZBPnqP+KpurjSF/ElJSXKAsRvrzdt2kTz5s2j4uLilLYKQTyG8GC4KFJ/XtLlTb2IrxUrVtDXvva1lHQjTGfxyIKezxebOXMmbd68mSQ8vYvhGqkkEI+R6o4mlUmX+cx+6Lv+0oXbCPEY7XGI2oGAGwIQj24oBZjGvimes07FjfFOFqALL7xQkeI9NKlqUU23t9np1h570A9uXyoHZdGnllR2I0xXt1Vxi2b3W3bP5ytdxGMqjzf7cyMvLVPNSqe3I93EoxzwzuuBHTt2qJfKhw4dgngMcD2JrEAgLAIQjy1M3m5plMAFqRZcRv+hY4TsbsOXRCZMdfEoQVkk+EcLD5PAi0uH9jgtrlJ9z6B+3lSq95EExJAAYOkQMEfEYzq4F+tzcjoFzEn150Ym+3QTj/oB704HwQf+I4cMQQAEWowAxGOLoW4oyElUpeIC2P5DZ29DqopH3TKcDhatdGqPk4t3qltPJHw973ns3Llzyh7dI9OobhlO9fbY5zCe455//vmU7aN0O6ojneY2fn7SUTza5+dU3abTwstEFAc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egi8dtRDQ+8jVGBUEABEAABEAABEAABEAABEAABFqcQH19/Sv/D9E0Ss3aQ6NDAAAAAElFTkSuQmCC"/>
          <p:cNvSpPr>
            <a:spLocks noChangeAspect="1" noChangeArrowheads="1"/>
          </p:cNvSpPr>
          <p:nvPr/>
        </p:nvSpPr>
        <p:spPr bwMode="auto">
          <a:xfrm>
            <a:off x="0" y="0"/>
            <a:ext cx="2828544" cy="2828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2181" y="602022"/>
            <a:ext cx="2098728" cy="1969569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200-000008000000}"/>
              </a:ext>
              <a:ext uri="{147F2762-F138-4A5C-976F-8EAC2B608ADB}">
                <a16:predDERef xmlns:a16="http://schemas.microsoft.com/office/drawing/2014/main" pred="{00000000-0008-0000-02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3775506"/>
              </p:ext>
            </p:extLst>
          </p:nvPr>
        </p:nvGraphicFramePr>
        <p:xfrm>
          <a:off x="240845" y="635000"/>
          <a:ext cx="8662309" cy="4151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31454922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42428-52CA-4511-81EE-20A593C50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/>
              <a:t>What is happening Overall?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FF00511-A681-476E-9907-5B9037AADF35}"/>
              </a:ext>
            </a:extLst>
          </p:cNvPr>
          <p:cNvSpPr/>
          <p:nvPr/>
        </p:nvSpPr>
        <p:spPr>
          <a:xfrm>
            <a:off x="1224549" y="1061519"/>
            <a:ext cx="5725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Key:</a:t>
            </a:r>
            <a:endParaRPr lang="en-GB" sz="1400" b="1" dirty="0"/>
          </a:p>
        </p:txBody>
      </p:sp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EC56BDC5-5E93-48CE-A700-78112AE76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146795"/>
              </p:ext>
            </p:extLst>
          </p:nvPr>
        </p:nvGraphicFramePr>
        <p:xfrm>
          <a:off x="18482" y="1534331"/>
          <a:ext cx="2637253" cy="2629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496">
                  <a:extLst>
                    <a:ext uri="{9D8B030D-6E8A-4147-A177-3AD203B41FA5}">
                      <a16:colId xmlns:a16="http://schemas.microsoft.com/office/drawing/2014/main" val="153172005"/>
                    </a:ext>
                  </a:extLst>
                </a:gridCol>
                <a:gridCol w="1047916">
                  <a:extLst>
                    <a:ext uri="{9D8B030D-6E8A-4147-A177-3AD203B41FA5}">
                      <a16:colId xmlns:a16="http://schemas.microsoft.com/office/drawing/2014/main" val="547931521"/>
                    </a:ext>
                  </a:extLst>
                </a:gridCol>
                <a:gridCol w="1168841">
                  <a:extLst>
                    <a:ext uri="{9D8B030D-6E8A-4147-A177-3AD203B41FA5}">
                      <a16:colId xmlns:a16="http://schemas.microsoft.com/office/drawing/2014/main" val="1463294942"/>
                    </a:ext>
                  </a:extLst>
                </a:gridCol>
              </a:tblGrid>
              <a:tr h="44852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Correla Identified</a:t>
                      </a:r>
                    </a:p>
                  </a:txBody>
                  <a:tcPr anchor="b" anchorCtr="1"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Customer  Identified</a:t>
                      </a:r>
                    </a:p>
                  </a:txBody>
                  <a:tcPr anchor="b" anchorCtr="1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463583"/>
                  </a:ext>
                </a:extLst>
              </a:tr>
              <a:tr h="1090512"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Correla Controllable</a:t>
                      </a:r>
                    </a:p>
                  </a:txBody>
                  <a:tcPr vert="vert270" anchor="b" anchorCtr="1"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bg1"/>
                          </a:solidFill>
                        </a:rPr>
                        <a:t>Correla Identified the incident and the incident could have been avoided had Correla taken earlier action</a:t>
                      </a:r>
                      <a:endParaRPr lang="en-GB" sz="8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>
                          <a:solidFill>
                            <a:schemeClr val="bg1"/>
                          </a:solidFill>
                        </a:rPr>
                        <a:t>Customer Identified the incident and the incident could have been avoided had Correla taken earlier action</a:t>
                      </a:r>
                      <a:endParaRPr lang="en-GB" sz="8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944025"/>
                  </a:ext>
                </a:extLst>
              </a:tr>
              <a:tr h="10905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kern="12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Correla Uncontrollable</a:t>
                      </a:r>
                    </a:p>
                  </a:txBody>
                  <a:tcPr vert="vert270" anchor="b" anchorCtr="1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>
                          <a:solidFill>
                            <a:schemeClr val="bg1"/>
                          </a:solidFill>
                        </a:rPr>
                        <a:t>Correla Identified the incident but the incident could not have been avoided had Correla taken earlier action</a:t>
                      </a:r>
                      <a:endParaRPr lang="en-GB" sz="8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bg1"/>
                          </a:solidFill>
                        </a:rPr>
                        <a:t>Customer Identified the incident but the incident could not have been avoided had Correla taken earlier action</a:t>
                      </a:r>
                      <a:endParaRPr lang="en-GB" sz="8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4157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583CA47-946A-4F83-8EA2-257D76FD88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188400"/>
              </p:ext>
            </p:extLst>
          </p:nvPr>
        </p:nvGraphicFramePr>
        <p:xfrm>
          <a:off x="5738893" y="1061519"/>
          <a:ext cx="3276600" cy="3113263"/>
        </p:xfrm>
        <a:graphic>
          <a:graphicData uri="http://schemas.openxmlformats.org/drawingml/2006/table">
            <a:tbl>
              <a:tblPr/>
              <a:tblGrid>
                <a:gridCol w="965200">
                  <a:extLst>
                    <a:ext uri="{9D8B030D-6E8A-4147-A177-3AD203B41FA5}">
                      <a16:colId xmlns:a16="http://schemas.microsoft.com/office/drawing/2014/main" val="3528046539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165992668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722394606"/>
                    </a:ext>
                  </a:extLst>
                </a:gridCol>
              </a:tblGrid>
              <a:tr h="323055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Performance Year to Date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612936"/>
                  </a:ext>
                </a:extLst>
              </a:tr>
              <a:tr h="210688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7044895"/>
                  </a:ext>
                </a:extLst>
              </a:tr>
              <a:tr h="386260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Correla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Customer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715099"/>
                  </a:ext>
                </a:extLst>
              </a:tr>
              <a:tr h="1062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Correla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Controllable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GB" sz="4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757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598614"/>
                  </a:ext>
                </a:extLst>
              </a:tr>
              <a:tr h="11306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Correla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Uncontrollable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0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GB" sz="4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81503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DBA6B71-335D-4387-BF27-E90307E4D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844832"/>
              </p:ext>
            </p:extLst>
          </p:nvPr>
        </p:nvGraphicFramePr>
        <p:xfrm>
          <a:off x="2655735" y="1061519"/>
          <a:ext cx="3276599" cy="3113263"/>
        </p:xfrm>
        <a:graphic>
          <a:graphicData uri="http://schemas.openxmlformats.org/drawingml/2006/table">
            <a:tbl>
              <a:tblPr/>
              <a:tblGrid>
                <a:gridCol w="965200">
                  <a:extLst>
                    <a:ext uri="{9D8B030D-6E8A-4147-A177-3AD203B41FA5}">
                      <a16:colId xmlns:a16="http://schemas.microsoft.com/office/drawing/2014/main" val="1008481607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882255482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3273536462"/>
                    </a:ext>
                  </a:extLst>
                </a:gridCol>
              </a:tblGrid>
              <a:tr h="594576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March 2022</a:t>
                      </a:r>
                    </a:p>
                    <a:p>
                      <a:pPr algn="ctr" fontAlgn="b"/>
                      <a:endParaRPr lang="en-GB" sz="1800" b="1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249633"/>
                  </a:ext>
                </a:extLst>
              </a:tr>
              <a:tr h="378491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Correla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Customer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106703"/>
                  </a:ext>
                </a:extLst>
              </a:tr>
              <a:tr h="1066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Correla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Controllable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GB" sz="4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757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588760"/>
                  </a:ext>
                </a:extLst>
              </a:tr>
              <a:tr h="10735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Correla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Uncontrollable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GB" sz="4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97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2546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>Denis Regan</DisplayName>
        <AccountId>59</AccountId>
        <AccountType/>
      </UserInfo>
      <UserInfo>
        <DisplayName>Omar Farooq</DisplayName>
        <AccountId>466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  <ds:schemaRef ds:uri="3a5aae63-bc30-412a-9aa8-1b9671b8eed9"/>
    <ds:schemaRef ds:uri="aacc7512-084a-4110-8a29-6de0dc2fec7f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BB8A70E-FC11-4FFE-96C9-881B909C1F9F}"/>
</file>

<file path=docProps/app.xml><?xml version="1.0" encoding="utf-8"?>
<Properties xmlns="http://schemas.openxmlformats.org/officeDocument/2006/extended-properties" xmlns:vt="http://schemas.openxmlformats.org/officeDocument/2006/docPropsVTypes">
  <TotalTime>4561</TotalTime>
  <Words>282</Words>
  <Application>Microsoft Office PowerPoint</Application>
  <PresentationFormat>On-screen Show (16:9)</PresentationFormat>
  <Paragraphs>55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Xoserve Incident Summary: March 2022 </vt:lpstr>
      <vt:lpstr>What is this presentation covering?</vt:lpstr>
      <vt:lpstr>PowerPoint Presentation</vt:lpstr>
      <vt:lpstr>What is happening Overall</vt:lpstr>
      <vt:lpstr>What is happening Overall?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LF Monthly Customer Major Incident Summary for contract managers meeting</dc:title>
  <dc:creator>National Grid</dc:creator>
  <cp:lastModifiedBy>Mark Tullett</cp:lastModifiedBy>
  <cp:revision>2</cp:revision>
  <cp:lastPrinted>2020-02-07T08:17:24Z</cp:lastPrinted>
  <dcterms:created xsi:type="dcterms:W3CDTF">2018-09-02T17:12:15Z</dcterms:created>
  <dcterms:modified xsi:type="dcterms:W3CDTF">2022-04-06T09:48:06Z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</Properties>
</file>