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24"/>
  </p:notesMasterIdLst>
  <p:handoutMasterIdLst>
    <p:handoutMasterId r:id="rId25"/>
  </p:handoutMasterIdLst>
  <p:sldIdLst>
    <p:sldId id="352" r:id="rId8"/>
    <p:sldId id="829" r:id="rId9"/>
    <p:sldId id="3618" r:id="rId10"/>
    <p:sldId id="826" r:id="rId11"/>
    <p:sldId id="3621" r:id="rId12"/>
    <p:sldId id="3622" r:id="rId13"/>
    <p:sldId id="3623" r:id="rId14"/>
    <p:sldId id="794" r:id="rId15"/>
    <p:sldId id="3616" r:id="rId16"/>
    <p:sldId id="3614" r:id="rId17"/>
    <p:sldId id="831" r:id="rId18"/>
    <p:sldId id="830" r:id="rId19"/>
    <p:sldId id="3611" r:id="rId20"/>
    <p:sldId id="3612" r:id="rId21"/>
    <p:sldId id="3617" r:id="rId22"/>
    <p:sldId id="3624" r:id="rId23"/>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F0E"/>
    <a:srgbClr val="26A412"/>
    <a:srgbClr val="CED1E2"/>
    <a:srgbClr val="FFCC00"/>
    <a:srgbClr val="E8EAF1"/>
    <a:srgbClr val="CED1E1"/>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F37BC-859B-44DF-B00B-328477582A2C}" v="7039" dt="2022-04-01T13:14:49.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796" autoAdjust="0"/>
  </p:normalViewPr>
  <p:slideViewPr>
    <p:cSldViewPr snapToGrid="0">
      <p:cViewPr varScale="1">
        <p:scale>
          <a:sx n="90" d="100"/>
          <a:sy n="90" d="100"/>
        </p:scale>
        <p:origin x="456" y="6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 Lyndon" userId="fefd1f69-c297-4970-add2-0b667d1abc1f" providerId="ADAL" clId="{2F4D7650-23A5-44F8-8CF2-B3BA7C18016F}"/>
    <pc:docChg chg="undo custSel modSld">
      <pc:chgData name="Emma J Lyndon" userId="fefd1f69-c297-4970-add2-0b667d1abc1f" providerId="ADAL" clId="{2F4D7650-23A5-44F8-8CF2-B3BA7C18016F}" dt="2022-04-01T10:22:05.705" v="4162" actId="20577"/>
      <pc:docMkLst>
        <pc:docMk/>
      </pc:docMkLst>
      <pc:sldChg chg="modSp">
        <pc:chgData name="Emma J Lyndon" userId="fefd1f69-c297-4970-add2-0b667d1abc1f" providerId="ADAL" clId="{2F4D7650-23A5-44F8-8CF2-B3BA7C18016F}" dt="2022-04-01T09:09:37.341" v="9" actId="20577"/>
        <pc:sldMkLst>
          <pc:docMk/>
          <pc:sldMk cId="3324695576" sldId="352"/>
        </pc:sldMkLst>
        <pc:spChg chg="mod">
          <ac:chgData name="Emma J Lyndon" userId="fefd1f69-c297-4970-add2-0b667d1abc1f" providerId="ADAL" clId="{2F4D7650-23A5-44F8-8CF2-B3BA7C18016F}" dt="2022-04-01T09:09:37.341" v="9" actId="20577"/>
          <ac:spMkLst>
            <pc:docMk/>
            <pc:sldMk cId="3324695576" sldId="352"/>
            <ac:spMk id="5" creationId="{00000000-0000-0000-0000-000000000000}"/>
          </ac:spMkLst>
        </pc:spChg>
      </pc:sldChg>
      <pc:sldChg chg="modSp">
        <pc:chgData name="Emma J Lyndon" userId="fefd1f69-c297-4970-add2-0b667d1abc1f" providerId="ADAL" clId="{2F4D7650-23A5-44F8-8CF2-B3BA7C18016F}" dt="2022-04-01T09:37:03.956" v="3731" actId="20577"/>
        <pc:sldMkLst>
          <pc:docMk/>
          <pc:sldMk cId="326600112" sldId="829"/>
        </pc:sldMkLst>
        <pc:graphicFrameChg chg="mod modGraphic">
          <ac:chgData name="Emma J Lyndon" userId="fefd1f69-c297-4970-add2-0b667d1abc1f" providerId="ADAL" clId="{2F4D7650-23A5-44F8-8CF2-B3BA7C18016F}" dt="2022-04-01T09:37:03.956" v="3731" actId="20577"/>
          <ac:graphicFrameMkLst>
            <pc:docMk/>
            <pc:sldMk cId="326600112" sldId="829"/>
            <ac:graphicFrameMk id="4" creationId="{00000000-0000-0000-0000-000000000000}"/>
          </ac:graphicFrameMkLst>
        </pc:graphicFrameChg>
      </pc:sldChg>
      <pc:sldChg chg="modSp">
        <pc:chgData name="Emma J Lyndon" userId="fefd1f69-c297-4970-add2-0b667d1abc1f" providerId="ADAL" clId="{2F4D7650-23A5-44F8-8CF2-B3BA7C18016F}" dt="2022-04-01T10:22:05.705" v="4162" actId="20577"/>
        <pc:sldMkLst>
          <pc:docMk/>
          <pc:sldMk cId="4150386916" sldId="3623"/>
        </pc:sldMkLst>
        <pc:graphicFrameChg chg="mod modGraphic">
          <ac:chgData name="Emma J Lyndon" userId="fefd1f69-c297-4970-add2-0b667d1abc1f" providerId="ADAL" clId="{2F4D7650-23A5-44F8-8CF2-B3BA7C18016F}" dt="2022-04-01T10:22:05.705" v="4162" actId="20577"/>
          <ac:graphicFrameMkLst>
            <pc:docMk/>
            <pc:sldMk cId="4150386916" sldId="3623"/>
            <ac:graphicFrameMk id="5" creationId="{219FB592-139D-4CB0-9645-9CA8D04940FF}"/>
          </ac:graphicFrameMkLst>
        </pc:graphicFrameChg>
      </pc:sldChg>
    </pc:docChg>
  </pc:docChgLst>
  <pc:docChgLst>
    <pc:chgData name="Emma J Lyndon" userId="fefd1f69-c297-4970-add2-0b667d1abc1f" providerId="ADAL" clId="{299F37BC-859B-44DF-B00B-328477582A2C}"/>
    <pc:docChg chg="undo custSel modSld">
      <pc:chgData name="Emma J Lyndon" userId="fefd1f69-c297-4970-add2-0b667d1abc1f" providerId="ADAL" clId="{299F37BC-859B-44DF-B00B-328477582A2C}" dt="2022-04-01T13:14:49.464" v="2872" actId="20577"/>
      <pc:docMkLst>
        <pc:docMk/>
      </pc:docMkLst>
      <pc:sldChg chg="modSp">
        <pc:chgData name="Emma J Lyndon" userId="fefd1f69-c297-4970-add2-0b667d1abc1f" providerId="ADAL" clId="{299F37BC-859B-44DF-B00B-328477582A2C}" dt="2022-04-01T11:16:36.205" v="2864" actId="207"/>
        <pc:sldMkLst>
          <pc:docMk/>
          <pc:sldMk cId="1330211914" sldId="826"/>
        </pc:sldMkLst>
        <pc:graphicFrameChg chg="mod modGraphic">
          <ac:chgData name="Emma J Lyndon" userId="fefd1f69-c297-4970-add2-0b667d1abc1f" providerId="ADAL" clId="{299F37BC-859B-44DF-B00B-328477582A2C}" dt="2022-04-01T11:16:36.205" v="2864" actId="207"/>
          <ac:graphicFrameMkLst>
            <pc:docMk/>
            <pc:sldMk cId="1330211914" sldId="826"/>
            <ac:graphicFrameMk id="5" creationId="{219FB592-139D-4CB0-9645-9CA8D04940FF}"/>
          </ac:graphicFrameMkLst>
        </pc:graphicFrameChg>
      </pc:sldChg>
      <pc:sldChg chg="modSp">
        <pc:chgData name="Emma J Lyndon" userId="fefd1f69-c297-4970-add2-0b667d1abc1f" providerId="ADAL" clId="{299F37BC-859B-44DF-B00B-328477582A2C}" dt="2022-04-01T13:14:49.464" v="2872" actId="20577"/>
        <pc:sldMkLst>
          <pc:docMk/>
          <pc:sldMk cId="326600112" sldId="829"/>
        </pc:sldMkLst>
        <pc:graphicFrameChg chg="modGraphic">
          <ac:chgData name="Emma J Lyndon" userId="fefd1f69-c297-4970-add2-0b667d1abc1f" providerId="ADAL" clId="{299F37BC-859B-44DF-B00B-328477582A2C}" dt="2022-04-01T13:14:49.464" v="2872" actId="20577"/>
          <ac:graphicFrameMkLst>
            <pc:docMk/>
            <pc:sldMk cId="326600112" sldId="829"/>
            <ac:graphicFrameMk id="4" creationId="{00000000-0000-0000-0000-000000000000}"/>
          </ac:graphicFrameMkLst>
        </pc:graphicFrameChg>
      </pc:sldChg>
      <pc:sldChg chg="modSp">
        <pc:chgData name="Emma J Lyndon" userId="fefd1f69-c297-4970-add2-0b667d1abc1f" providerId="ADAL" clId="{299F37BC-859B-44DF-B00B-328477582A2C}" dt="2022-04-01T11:15:25.652" v="2861" actId="20577"/>
        <pc:sldMkLst>
          <pc:docMk/>
          <pc:sldMk cId="3651624517" sldId="3618"/>
        </pc:sldMkLst>
        <pc:spChg chg="mod">
          <ac:chgData name="Emma J Lyndon" userId="fefd1f69-c297-4970-add2-0b667d1abc1f" providerId="ADAL" clId="{299F37BC-859B-44DF-B00B-328477582A2C}" dt="2022-04-01T11:10:44.971" v="2607" actId="20577"/>
          <ac:spMkLst>
            <pc:docMk/>
            <pc:sldMk cId="3651624517" sldId="3618"/>
            <ac:spMk id="2" creationId="{00000000-0000-0000-0000-000000000000}"/>
          </ac:spMkLst>
        </pc:spChg>
        <pc:graphicFrameChg chg="mod modGraphic">
          <ac:chgData name="Emma J Lyndon" userId="fefd1f69-c297-4970-add2-0b667d1abc1f" providerId="ADAL" clId="{299F37BC-859B-44DF-B00B-328477582A2C}" dt="2022-04-01T11:15:25.652" v="2861" actId="20577"/>
          <ac:graphicFrameMkLst>
            <pc:docMk/>
            <pc:sldMk cId="3651624517" sldId="3618"/>
            <ac:graphicFrameMk id="5" creationId="{219FB592-139D-4CB0-9645-9CA8D04940FF}"/>
          </ac:graphicFrameMkLst>
        </pc:graphicFrameChg>
      </pc:sldChg>
      <pc:sldChg chg="modSp">
        <pc:chgData name="Emma J Lyndon" userId="fefd1f69-c297-4970-add2-0b667d1abc1f" providerId="ADAL" clId="{299F37BC-859B-44DF-B00B-328477582A2C}" dt="2022-04-01T11:03:59.983" v="2022" actId="14100"/>
        <pc:sldMkLst>
          <pc:docMk/>
          <pc:sldMk cId="2188896848" sldId="3621"/>
        </pc:sldMkLst>
        <pc:graphicFrameChg chg="mod modGraphic">
          <ac:chgData name="Emma J Lyndon" userId="fefd1f69-c297-4970-add2-0b667d1abc1f" providerId="ADAL" clId="{299F37BC-859B-44DF-B00B-328477582A2C}" dt="2022-04-01T11:03:59.983" v="2022" actId="14100"/>
          <ac:graphicFrameMkLst>
            <pc:docMk/>
            <pc:sldMk cId="2188896848" sldId="3621"/>
            <ac:graphicFrameMk id="3" creationId="{F3EE4070-1E0E-43EC-8240-D57C29F44E59}"/>
          </ac:graphicFrameMkLst>
        </pc:graphicFrameChg>
        <pc:graphicFrameChg chg="modGraphic">
          <ac:chgData name="Emma J Lyndon" userId="fefd1f69-c297-4970-add2-0b667d1abc1f" providerId="ADAL" clId="{299F37BC-859B-44DF-B00B-328477582A2C}" dt="2022-04-01T11:03:34.373" v="1987" actId="20577"/>
          <ac:graphicFrameMkLst>
            <pc:docMk/>
            <pc:sldMk cId="2188896848" sldId="3621"/>
            <ac:graphicFrameMk id="5" creationId="{219FB592-139D-4CB0-9645-9CA8D04940FF}"/>
          </ac:graphicFrameMkLst>
        </pc:graphicFrameChg>
      </pc:sldChg>
      <pc:sldChg chg="modSp">
        <pc:chgData name="Emma J Lyndon" userId="fefd1f69-c297-4970-add2-0b667d1abc1f" providerId="ADAL" clId="{299F37BC-859B-44DF-B00B-328477582A2C}" dt="2022-04-01T11:06:36.166" v="2567" actId="14100"/>
        <pc:sldMkLst>
          <pc:docMk/>
          <pc:sldMk cId="4125565058" sldId="3622"/>
        </pc:sldMkLst>
        <pc:graphicFrameChg chg="mod modGraphic">
          <ac:chgData name="Emma J Lyndon" userId="fefd1f69-c297-4970-add2-0b667d1abc1f" providerId="ADAL" clId="{299F37BC-859B-44DF-B00B-328477582A2C}" dt="2022-04-01T11:06:36.166" v="2567" actId="14100"/>
          <ac:graphicFrameMkLst>
            <pc:docMk/>
            <pc:sldMk cId="4125565058" sldId="3622"/>
            <ac:graphicFrameMk id="5" creationId="{219FB592-139D-4CB0-9645-9CA8D04940FF}"/>
          </ac:graphicFrameMkLst>
        </pc:graphicFrameChg>
      </pc:sldChg>
      <pc:sldChg chg="modSp">
        <pc:chgData name="Emma J Lyndon" userId="fefd1f69-c297-4970-add2-0b667d1abc1f" providerId="ADAL" clId="{299F37BC-859B-44DF-B00B-328477582A2C}" dt="2022-04-01T10:52:09.319" v="768" actId="20577"/>
        <pc:sldMkLst>
          <pc:docMk/>
          <pc:sldMk cId="4150386916" sldId="3623"/>
        </pc:sldMkLst>
        <pc:graphicFrameChg chg="mod modGraphic">
          <ac:chgData name="Emma J Lyndon" userId="fefd1f69-c297-4970-add2-0b667d1abc1f" providerId="ADAL" clId="{299F37BC-859B-44DF-B00B-328477582A2C}" dt="2022-04-01T10:52:09.319" v="768" actId="20577"/>
          <ac:graphicFrameMkLst>
            <pc:docMk/>
            <pc:sldMk cId="4150386916" sldId="3623"/>
            <ac:graphicFrameMk id="5" creationId="{219FB592-139D-4CB0-9645-9CA8D04940FF}"/>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Emma.J.Lyndon\AppData\Local\Microsoft\Windows\INetCache\Content.Outlook\KT0O9U50\Funding%20Feb%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00411329180855E-2"/>
          <c:y val="3.7101151829705498E-2"/>
          <c:w val="0.89584010439250938"/>
          <c:h val="0.82607619767779539"/>
        </c:manualLayout>
      </c:layout>
      <c:lineChart>
        <c:grouping val="standard"/>
        <c:varyColors val="0"/>
        <c:ser>
          <c:idx val="1"/>
          <c:order val="0"/>
          <c:tx>
            <c:strRef>
              <c:f>'Out - Funding'!$D$32</c:f>
              <c:strCache>
                <c:ptCount val="1"/>
                <c:pt idx="0">
                  <c:v> Monthly FORECAST (Cumulative) </c:v>
                </c:pt>
              </c:strCache>
            </c:strRef>
          </c:tx>
          <c:spPr>
            <a:ln>
              <a:solidFill>
                <a:srgbClr val="7030A0"/>
              </a:solidFill>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Funding'!$D$33:$D$80</c:f>
              <c:numCache>
                <c:formatCode>"£"#,##0</c:formatCode>
                <c:ptCount val="48"/>
                <c:pt idx="0">
                  <c:v>363976.70485714287</c:v>
                </c:pt>
                <c:pt idx="1">
                  <c:v>683029.73278571432</c:v>
                </c:pt>
                <c:pt idx="2">
                  <c:v>1009036.4267142857</c:v>
                </c:pt>
                <c:pt idx="3">
                  <c:v>1468927.7928095239</c:v>
                </c:pt>
                <c:pt idx="4">
                  <c:v>1881004.4782380953</c:v>
                </c:pt>
                <c:pt idx="5">
                  <c:v>2628016.1610000003</c:v>
                </c:pt>
                <c:pt idx="6">
                  <c:v>3342082.9997619051</c:v>
                </c:pt>
                <c:pt idx="7">
                  <c:v>4458202.7928571431</c:v>
                </c:pt>
                <c:pt idx="8">
                  <c:v>5354403.9249523813</c:v>
                </c:pt>
                <c:pt idx="9">
                  <c:v>6043381.5650476189</c:v>
                </c:pt>
                <c:pt idx="10">
                  <c:v>7142885.730109524</c:v>
                </c:pt>
                <c:pt idx="11">
                  <c:v>8975402.4212380964</c:v>
                </c:pt>
                <c:pt idx="12">
                  <c:v>10111304.794571429</c:v>
                </c:pt>
                <c:pt idx="13">
                  <c:v>11388986.742904764</c:v>
                </c:pt>
                <c:pt idx="14">
                  <c:v>13038342.286238097</c:v>
                </c:pt>
                <c:pt idx="15">
                  <c:v>14439811.699571431</c:v>
                </c:pt>
                <c:pt idx="16">
                  <c:v>15676651.487904765</c:v>
                </c:pt>
                <c:pt idx="17">
                  <c:v>16871244.525333337</c:v>
                </c:pt>
                <c:pt idx="18">
                  <c:v>18128098.143125545</c:v>
                </c:pt>
                <c:pt idx="19">
                  <c:v>18805263.777887449</c:v>
                </c:pt>
                <c:pt idx="20">
                  <c:v>19805071.251220781</c:v>
                </c:pt>
                <c:pt idx="21">
                  <c:v>20880560.32569357</c:v>
                </c:pt>
                <c:pt idx="22">
                  <c:v>21535839.520999692</c:v>
                </c:pt>
                <c:pt idx="23">
                  <c:v>22850035.662428264</c:v>
                </c:pt>
                <c:pt idx="24">
                  <c:v>23700780.830523502</c:v>
                </c:pt>
                <c:pt idx="25">
                  <c:v>25249490.821952075</c:v>
                </c:pt>
                <c:pt idx="26">
                  <c:v>26373752.790047314</c:v>
                </c:pt>
                <c:pt idx="27">
                  <c:v>27560286.128142551</c:v>
                </c:pt>
                <c:pt idx="28">
                  <c:v>28743320.819571123</c:v>
                </c:pt>
                <c:pt idx="29">
                  <c:v>29537803.189816557</c:v>
                </c:pt>
                <c:pt idx="30">
                  <c:v>30384510.316245127</c:v>
                </c:pt>
                <c:pt idx="31">
                  <c:v>31399998.334340367</c:v>
                </c:pt>
                <c:pt idx="32">
                  <c:v>32343389.995768938</c:v>
                </c:pt>
                <c:pt idx="33">
                  <c:v>33011201.925292749</c:v>
                </c:pt>
                <c:pt idx="34">
                  <c:v>34179141.454851463</c:v>
                </c:pt>
                <c:pt idx="35">
                  <c:v>35961286.41488637</c:v>
                </c:pt>
                <c:pt idx="36">
                  <c:v>36970413.37158794</c:v>
                </c:pt>
                <c:pt idx="37">
                  <c:v>38077439.828289509</c:v>
                </c:pt>
                <c:pt idx="38">
                  <c:v>39047077.984991081</c:v>
                </c:pt>
                <c:pt idx="39">
                  <c:v>39697229.341692649</c:v>
                </c:pt>
                <c:pt idx="40">
                  <c:v>40723492.276965648</c:v>
                </c:pt>
                <c:pt idx="41">
                  <c:v>41286767.057952933</c:v>
                </c:pt>
                <c:pt idx="42">
                  <c:v>42137791.43894022</c:v>
                </c:pt>
                <c:pt idx="43">
                  <c:v>42359564.655130699</c:v>
                </c:pt>
                <c:pt idx="44">
                  <c:v>42875681.655130699</c:v>
                </c:pt>
                <c:pt idx="45">
                  <c:v>42875681.655130699</c:v>
                </c:pt>
                <c:pt idx="46">
                  <c:v>42875681.655130699</c:v>
                </c:pt>
                <c:pt idx="47">
                  <c:v>42875681.655130699</c:v>
                </c:pt>
              </c:numCache>
            </c:numRef>
          </c:val>
          <c:smooth val="0"/>
          <c:extLst>
            <c:ext xmlns:c16="http://schemas.microsoft.com/office/drawing/2014/chart" uri="{C3380CC4-5D6E-409C-BE32-E72D297353CC}">
              <c16:uniqueId val="{00000000-2A63-4596-B96C-C76043D5B5F9}"/>
            </c:ext>
          </c:extLst>
        </c:ser>
        <c:ser>
          <c:idx val="2"/>
          <c:order val="1"/>
          <c:tx>
            <c:strRef>
              <c:f>'Out - Funding'!$E$32</c:f>
              <c:strCache>
                <c:ptCount val="1"/>
                <c:pt idx="0">
                  <c:v> Monthly BUDGET (Cumulative) </c:v>
                </c:pt>
              </c:strCache>
            </c:strRef>
          </c:tx>
          <c:spPr>
            <a:ln>
              <a:solidFill>
                <a:schemeClr val="accent1"/>
              </a:solidFill>
              <a:prstDash val="sysDot"/>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Funding'!$E$33:$E$80</c:f>
              <c:numCache>
                <c:formatCode>"£"#,##0</c:formatCode>
                <c:ptCount val="48"/>
                <c:pt idx="0">
                  <c:v>489844.68000000011</c:v>
                </c:pt>
                <c:pt idx="1">
                  <c:v>1174749.2</c:v>
                </c:pt>
                <c:pt idx="2">
                  <c:v>1918322.3099999996</c:v>
                </c:pt>
                <c:pt idx="3">
                  <c:v>2859329.2599999988</c:v>
                </c:pt>
                <c:pt idx="4">
                  <c:v>3600336.2099999986</c:v>
                </c:pt>
                <c:pt idx="5">
                  <c:v>4373413.7099999981</c:v>
                </c:pt>
                <c:pt idx="6">
                  <c:v>5301107.7099999972</c:v>
                </c:pt>
                <c:pt idx="7">
                  <c:v>6054522.3599999975</c:v>
                </c:pt>
                <c:pt idx="8">
                  <c:v>6844783.4099999974</c:v>
                </c:pt>
                <c:pt idx="9">
                  <c:v>7587690.8599999975</c:v>
                </c:pt>
                <c:pt idx="10">
                  <c:v>8469886.8099999968</c:v>
                </c:pt>
                <c:pt idx="11">
                  <c:v>10016454.159999996</c:v>
                </c:pt>
                <c:pt idx="12">
                  <c:v>10772088.889999997</c:v>
                </c:pt>
                <c:pt idx="13">
                  <c:v>11466104.099999996</c:v>
                </c:pt>
                <c:pt idx="14">
                  <c:v>12171330.709999995</c:v>
                </c:pt>
                <c:pt idx="15">
                  <c:v>14216755.300000004</c:v>
                </c:pt>
                <c:pt idx="16">
                  <c:v>15951497.880000005</c:v>
                </c:pt>
                <c:pt idx="17">
                  <c:v>17098244.840000004</c:v>
                </c:pt>
                <c:pt idx="18">
                  <c:v>18223938.970000003</c:v>
                </c:pt>
                <c:pt idx="19">
                  <c:v>19242195.570000004</c:v>
                </c:pt>
                <c:pt idx="20">
                  <c:v>20253660.210000005</c:v>
                </c:pt>
                <c:pt idx="21">
                  <c:v>21199102.250000004</c:v>
                </c:pt>
                <c:pt idx="22">
                  <c:v>22074558.180000003</c:v>
                </c:pt>
                <c:pt idx="23">
                  <c:v>23123177.560000002</c:v>
                </c:pt>
                <c:pt idx="24">
                  <c:v>23700780.830523502</c:v>
                </c:pt>
                <c:pt idx="25">
                  <c:v>25249490.821952075</c:v>
                </c:pt>
                <c:pt idx="26">
                  <c:v>26373752.790047314</c:v>
                </c:pt>
                <c:pt idx="27">
                  <c:v>27560286.128142551</c:v>
                </c:pt>
                <c:pt idx="28">
                  <c:v>28743320.819571123</c:v>
                </c:pt>
                <c:pt idx="29">
                  <c:v>29537803.189816557</c:v>
                </c:pt>
                <c:pt idx="30">
                  <c:v>30384510.316245127</c:v>
                </c:pt>
                <c:pt idx="31">
                  <c:v>31399998.334340367</c:v>
                </c:pt>
                <c:pt idx="32">
                  <c:v>32343389.995768938</c:v>
                </c:pt>
                <c:pt idx="33">
                  <c:v>33011201.925292749</c:v>
                </c:pt>
                <c:pt idx="34">
                  <c:v>34179141.454851463</c:v>
                </c:pt>
                <c:pt idx="35">
                  <c:v>35961286.41488637</c:v>
                </c:pt>
                <c:pt idx="36">
                  <c:v>36970413.37158794</c:v>
                </c:pt>
                <c:pt idx="37">
                  <c:v>38077439.828289509</c:v>
                </c:pt>
                <c:pt idx="38">
                  <c:v>39047077.984991081</c:v>
                </c:pt>
                <c:pt idx="39">
                  <c:v>39697229.341692649</c:v>
                </c:pt>
                <c:pt idx="40">
                  <c:v>40723492.276965648</c:v>
                </c:pt>
                <c:pt idx="41">
                  <c:v>41286767.057952933</c:v>
                </c:pt>
                <c:pt idx="42">
                  <c:v>42137791.43894022</c:v>
                </c:pt>
                <c:pt idx="43">
                  <c:v>42359564.655130699</c:v>
                </c:pt>
                <c:pt idx="44">
                  <c:v>42875681.655130699</c:v>
                </c:pt>
                <c:pt idx="45">
                  <c:v>42875681.655130699</c:v>
                </c:pt>
                <c:pt idx="46">
                  <c:v>42875681.655130699</c:v>
                </c:pt>
                <c:pt idx="47">
                  <c:v>42875681.655130699</c:v>
                </c:pt>
              </c:numCache>
            </c:numRef>
          </c:val>
          <c:smooth val="0"/>
          <c:extLst>
            <c:ext xmlns:c16="http://schemas.microsoft.com/office/drawing/2014/chart" uri="{C3380CC4-5D6E-409C-BE32-E72D297353CC}">
              <c16:uniqueId val="{00000001-2A63-4596-B96C-C76043D5B5F9}"/>
            </c:ext>
          </c:extLst>
        </c:ser>
        <c:ser>
          <c:idx val="3"/>
          <c:order val="2"/>
          <c:tx>
            <c:strRef>
              <c:f>'Out - Funding'!$F$32</c:f>
              <c:strCache>
                <c:ptCount val="1"/>
                <c:pt idx="0">
                  <c:v> Monthly ACTUALS (Cumulative) </c:v>
                </c:pt>
              </c:strCache>
            </c:strRef>
          </c:tx>
          <c:spPr>
            <a:ln>
              <a:solidFill>
                <a:schemeClr val="accent1"/>
              </a:solidFill>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Funding'!$F$33:$F$80</c:f>
              <c:numCache>
                <c:formatCode>"£"#,##0</c:formatCode>
                <c:ptCount val="48"/>
                <c:pt idx="0">
                  <c:v>228433.91999999998</c:v>
                </c:pt>
                <c:pt idx="1">
                  <c:v>548079.87999999989</c:v>
                </c:pt>
                <c:pt idx="2">
                  <c:v>1260281.7199999997</c:v>
                </c:pt>
                <c:pt idx="3">
                  <c:v>2160027.9299999997</c:v>
                </c:pt>
                <c:pt idx="4">
                  <c:v>2928145.5399999996</c:v>
                </c:pt>
                <c:pt idx="5">
                  <c:v>3938750.3</c:v>
                </c:pt>
                <c:pt idx="6">
                  <c:v>4855898.3849999998</c:v>
                </c:pt>
                <c:pt idx="7">
                  <c:v>5889989.0299999993</c:v>
                </c:pt>
                <c:pt idx="8">
                  <c:v>6410840.6999999993</c:v>
                </c:pt>
                <c:pt idx="9">
                  <c:v>6911519.1149999993</c:v>
                </c:pt>
                <c:pt idx="10">
                  <c:v>7785494.9449999994</c:v>
                </c:pt>
                <c:pt idx="11">
                  <c:v>8810593.4299999997</c:v>
                </c:pt>
                <c:pt idx="12">
                  <c:v>9969351.2400000002</c:v>
                </c:pt>
                <c:pt idx="13">
                  <c:v>11012414.495000001</c:v>
                </c:pt>
                <c:pt idx="14">
                  <c:v>13032728.295000002</c:v>
                </c:pt>
                <c:pt idx="15">
                  <c:v>14595347.525000002</c:v>
                </c:pt>
                <c:pt idx="16">
                  <c:v>16039780.755000003</c:v>
                </c:pt>
                <c:pt idx="17">
                  <c:v>16876714.628333338</c:v>
                </c:pt>
                <c:pt idx="18">
                  <c:v>18171730.138333339</c:v>
                </c:pt>
                <c:pt idx="19">
                  <c:v>18895026.338333338</c:v>
                </c:pt>
                <c:pt idx="20">
                  <c:v>20150164.608333338</c:v>
                </c:pt>
                <c:pt idx="21">
                  <c:v>21211022.338333338</c:v>
                </c:pt>
                <c:pt idx="22">
                  <c:v>21965343.908333339</c:v>
                </c:pt>
                <c:pt idx="23">
                  <c:v>23586832.818333339</c:v>
                </c:pt>
                <c:pt idx="24">
                  <c:v>24501593.20833334</c:v>
                </c:pt>
                <c:pt idx="25">
                  <c:v>25721442.968333341</c:v>
                </c:pt>
                <c:pt idx="26">
                  <c:v>26751681.898333341</c:v>
                </c:pt>
                <c:pt idx="27">
                  <c:v>27948867.93833334</c:v>
                </c:pt>
                <c:pt idx="28">
                  <c:v>29188022.968333341</c:v>
                </c:pt>
                <c:pt idx="29">
                  <c:v>30035423.45833334</c:v>
                </c:pt>
                <c:pt idx="30">
                  <c:v>30982878.698333338</c:v>
                </c:pt>
                <c:pt idx="31">
                  <c:v>32234059.206666671</c:v>
                </c:pt>
                <c:pt idx="32">
                  <c:v>33162576.706666671</c:v>
                </c:pt>
                <c:pt idx="33">
                  <c:v>34260508.956666671</c:v>
                </c:pt>
                <c:pt idx="34">
                  <c:v>35428448.486225381</c:v>
                </c:pt>
                <c:pt idx="35">
                  <c:v>37210593.446260288</c:v>
                </c:pt>
                <c:pt idx="36">
                  <c:v>38219720.402961858</c:v>
                </c:pt>
                <c:pt idx="37">
                  <c:v>39326746.859663427</c:v>
                </c:pt>
                <c:pt idx="38">
                  <c:v>40296385.016364999</c:v>
                </c:pt>
                <c:pt idx="39">
                  <c:v>40946536.373066567</c:v>
                </c:pt>
                <c:pt idx="40">
                  <c:v>41972799.308339566</c:v>
                </c:pt>
                <c:pt idx="41">
                  <c:v>42536074.089326851</c:v>
                </c:pt>
                <c:pt idx="42">
                  <c:v>43387098.470314138</c:v>
                </c:pt>
                <c:pt idx="43">
                  <c:v>43608871.686504617</c:v>
                </c:pt>
                <c:pt idx="44">
                  <c:v>44124988.686504617</c:v>
                </c:pt>
                <c:pt idx="45">
                  <c:v>44124988.686504617</c:v>
                </c:pt>
                <c:pt idx="46">
                  <c:v>44124988.686504617</c:v>
                </c:pt>
                <c:pt idx="47">
                  <c:v>44124988.686504617</c:v>
                </c:pt>
              </c:numCache>
            </c:numRef>
          </c:val>
          <c:smooth val="0"/>
          <c:extLst>
            <c:ext xmlns:c16="http://schemas.microsoft.com/office/drawing/2014/chart" uri="{C3380CC4-5D6E-409C-BE32-E72D297353CC}">
              <c16:uniqueId val="{00000002-2A63-4596-B96C-C76043D5B5F9}"/>
            </c:ext>
          </c:extLst>
        </c:ser>
        <c:ser>
          <c:idx val="0"/>
          <c:order val="3"/>
          <c:tx>
            <c:strRef>
              <c:f>'Out - Funding'!$G$32</c:f>
              <c:strCache>
                <c:ptCount val="1"/>
                <c:pt idx="0">
                  <c:v>Total Approved Budget</c:v>
                </c:pt>
              </c:strCache>
            </c:strRef>
          </c:tx>
          <c:spPr>
            <a:ln>
              <a:solidFill>
                <a:schemeClr val="accent3">
                  <a:lumMod val="50000"/>
                </a:schemeClr>
              </a:solidFill>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Funding'!$G$33:$G$80</c:f>
              <c:numCache>
                <c:formatCode>"£"#,##0</c:formatCode>
                <c:ptCount val="48"/>
                <c:pt idx="0">
                  <c:v>34900000</c:v>
                </c:pt>
                <c:pt idx="1">
                  <c:v>34900000</c:v>
                </c:pt>
                <c:pt idx="2">
                  <c:v>34900000</c:v>
                </c:pt>
                <c:pt idx="3">
                  <c:v>34900000</c:v>
                </c:pt>
                <c:pt idx="4">
                  <c:v>34900000</c:v>
                </c:pt>
                <c:pt idx="5">
                  <c:v>34900000</c:v>
                </c:pt>
                <c:pt idx="6">
                  <c:v>34900000</c:v>
                </c:pt>
                <c:pt idx="7">
                  <c:v>34900000</c:v>
                </c:pt>
                <c:pt idx="8">
                  <c:v>34900000</c:v>
                </c:pt>
                <c:pt idx="9">
                  <c:v>34900000</c:v>
                </c:pt>
                <c:pt idx="10">
                  <c:v>34900000</c:v>
                </c:pt>
                <c:pt idx="11">
                  <c:v>34900000</c:v>
                </c:pt>
                <c:pt idx="12">
                  <c:v>34900000</c:v>
                </c:pt>
                <c:pt idx="13">
                  <c:v>34900000</c:v>
                </c:pt>
                <c:pt idx="14">
                  <c:v>34900000</c:v>
                </c:pt>
                <c:pt idx="15">
                  <c:v>34900000</c:v>
                </c:pt>
                <c:pt idx="16">
                  <c:v>34900000</c:v>
                </c:pt>
                <c:pt idx="17">
                  <c:v>34900000</c:v>
                </c:pt>
                <c:pt idx="18">
                  <c:v>34900000</c:v>
                </c:pt>
                <c:pt idx="19">
                  <c:v>34900000</c:v>
                </c:pt>
                <c:pt idx="20">
                  <c:v>34900000</c:v>
                </c:pt>
                <c:pt idx="21">
                  <c:v>34900000</c:v>
                </c:pt>
                <c:pt idx="22">
                  <c:v>34900000</c:v>
                </c:pt>
                <c:pt idx="23">
                  <c:v>34900000</c:v>
                </c:pt>
                <c:pt idx="24">
                  <c:v>34900000</c:v>
                </c:pt>
                <c:pt idx="25">
                  <c:v>34900000</c:v>
                </c:pt>
                <c:pt idx="26">
                  <c:v>34900000</c:v>
                </c:pt>
                <c:pt idx="27">
                  <c:v>34900000</c:v>
                </c:pt>
                <c:pt idx="28">
                  <c:v>34900000</c:v>
                </c:pt>
                <c:pt idx="29">
                  <c:v>34900000</c:v>
                </c:pt>
                <c:pt idx="30">
                  <c:v>34900000</c:v>
                </c:pt>
                <c:pt idx="31">
                  <c:v>34900000</c:v>
                </c:pt>
                <c:pt idx="32">
                  <c:v>34900000</c:v>
                </c:pt>
                <c:pt idx="33">
                  <c:v>34900000</c:v>
                </c:pt>
                <c:pt idx="34">
                  <c:v>34900000</c:v>
                </c:pt>
                <c:pt idx="35">
                  <c:v>34900000</c:v>
                </c:pt>
                <c:pt idx="36">
                  <c:v>45500000</c:v>
                </c:pt>
                <c:pt idx="37">
                  <c:v>45500000</c:v>
                </c:pt>
                <c:pt idx="38">
                  <c:v>45500000</c:v>
                </c:pt>
                <c:pt idx="39">
                  <c:v>45500000</c:v>
                </c:pt>
                <c:pt idx="40">
                  <c:v>45500000</c:v>
                </c:pt>
                <c:pt idx="41">
                  <c:v>45500000</c:v>
                </c:pt>
                <c:pt idx="42">
                  <c:v>45500000</c:v>
                </c:pt>
                <c:pt idx="43">
                  <c:v>45500000</c:v>
                </c:pt>
                <c:pt idx="44">
                  <c:v>45500000</c:v>
                </c:pt>
                <c:pt idx="45">
                  <c:v>45500000</c:v>
                </c:pt>
                <c:pt idx="46">
                  <c:v>45500000</c:v>
                </c:pt>
                <c:pt idx="47">
                  <c:v>45500000</c:v>
                </c:pt>
              </c:numCache>
            </c:numRef>
          </c:val>
          <c:smooth val="0"/>
          <c:extLst>
            <c:ext xmlns:c16="http://schemas.microsoft.com/office/drawing/2014/chart" uri="{C3380CC4-5D6E-409C-BE32-E72D297353CC}">
              <c16:uniqueId val="{00000003-2A63-4596-B96C-C76043D5B5F9}"/>
            </c:ext>
          </c:extLst>
        </c:ser>
        <c:dLbls>
          <c:showLegendKey val="0"/>
          <c:showVal val="0"/>
          <c:showCatName val="0"/>
          <c:showSerName val="0"/>
          <c:showPercent val="0"/>
          <c:showBubbleSize val="0"/>
        </c:dLbls>
        <c:smooth val="0"/>
        <c:axId val="272414592"/>
        <c:axId val="272416128"/>
      </c:lineChart>
      <c:dateAx>
        <c:axId val="272414592"/>
        <c:scaling>
          <c:orientation val="minMax"/>
        </c:scaling>
        <c:delete val="0"/>
        <c:axPos val="b"/>
        <c:numFmt formatCode="mmm\-yy" sourceLinked="1"/>
        <c:majorTickMark val="out"/>
        <c:minorTickMark val="none"/>
        <c:tickLblPos val="nextTo"/>
        <c:crossAx val="272416128"/>
        <c:crosses val="autoZero"/>
        <c:auto val="1"/>
        <c:lblOffset val="100"/>
        <c:baseTimeUnit val="months"/>
      </c:dateAx>
      <c:valAx>
        <c:axId val="272416128"/>
        <c:scaling>
          <c:orientation val="minMax"/>
        </c:scaling>
        <c:delete val="0"/>
        <c:axPos val="l"/>
        <c:majorGridlines>
          <c:spPr>
            <a:ln>
              <a:solidFill>
                <a:schemeClr val="bg1">
                  <a:lumMod val="75000"/>
                </a:schemeClr>
              </a:solidFill>
            </a:ln>
          </c:spPr>
        </c:majorGridlines>
        <c:numFmt formatCode="&quot;£&quot;#,##0" sourceLinked="1"/>
        <c:majorTickMark val="out"/>
        <c:minorTickMark val="none"/>
        <c:tickLblPos val="nextTo"/>
        <c:crossAx val="272414592"/>
        <c:crosses val="autoZero"/>
        <c:crossBetween val="between"/>
      </c:valAx>
    </c:plotArea>
    <c:legend>
      <c:legendPos val="r"/>
      <c:layout>
        <c:manualLayout>
          <c:xMode val="edge"/>
          <c:yMode val="edge"/>
          <c:x val="0.7695069978871627"/>
          <c:y val="0.32533865398696277"/>
          <c:w val="0.22100221007233886"/>
          <c:h val="0.28698732572159613"/>
        </c:manualLayout>
      </c:layout>
      <c:overlay val="0"/>
      <c:spPr>
        <a:solidFill>
          <a:schemeClr val="bg1"/>
        </a:solidFill>
      </c:spPr>
      <c:txPr>
        <a:bodyPr/>
        <a:lstStyle/>
        <a:p>
          <a:pPr>
            <a:defRPr sz="105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01/04/2022</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01/04/2022</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7478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7953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5525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April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243852" y="496301"/>
            <a:ext cx="8656296"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293528512"/>
              </p:ext>
            </p:extLst>
          </p:nvPr>
        </p:nvGraphicFramePr>
        <p:xfrm>
          <a:off x="114506" y="396588"/>
          <a:ext cx="8960142" cy="4575455"/>
        </p:xfrm>
        <a:graphic>
          <a:graphicData uri="http://schemas.openxmlformats.org/drawingml/2006/table">
            <a:tbl>
              <a:tblPr firstRow="1" bandRow="1">
                <a:tableStyleId>{5C22544A-7EE6-4342-B048-85BDC9FD1C3A}</a:tableStyleId>
              </a:tblPr>
              <a:tblGrid>
                <a:gridCol w="4500486">
                  <a:extLst>
                    <a:ext uri="{9D8B030D-6E8A-4147-A177-3AD203B41FA5}">
                      <a16:colId xmlns:a16="http://schemas.microsoft.com/office/drawing/2014/main" val="997061046"/>
                    </a:ext>
                  </a:extLst>
                </a:gridCol>
                <a:gridCol w="838481">
                  <a:extLst>
                    <a:ext uri="{9D8B030D-6E8A-4147-A177-3AD203B41FA5}">
                      <a16:colId xmlns:a16="http://schemas.microsoft.com/office/drawing/2014/main" val="2723771934"/>
                    </a:ext>
                  </a:extLst>
                </a:gridCol>
                <a:gridCol w="831252">
                  <a:extLst>
                    <a:ext uri="{9D8B030D-6E8A-4147-A177-3AD203B41FA5}">
                      <a16:colId xmlns:a16="http://schemas.microsoft.com/office/drawing/2014/main" val="3830117845"/>
                    </a:ext>
                  </a:extLst>
                </a:gridCol>
                <a:gridCol w="744513">
                  <a:extLst>
                    <a:ext uri="{9D8B030D-6E8A-4147-A177-3AD203B41FA5}">
                      <a16:colId xmlns:a16="http://schemas.microsoft.com/office/drawing/2014/main" val="194189712"/>
                    </a:ext>
                  </a:extLst>
                </a:gridCol>
                <a:gridCol w="2045410">
                  <a:extLst>
                    <a:ext uri="{9D8B030D-6E8A-4147-A177-3AD203B41FA5}">
                      <a16:colId xmlns:a16="http://schemas.microsoft.com/office/drawing/2014/main" val="3065248341"/>
                    </a:ext>
                  </a:extLst>
                </a:gridCol>
              </a:tblGrid>
              <a:tr h="149079">
                <a:tc>
                  <a:txBody>
                    <a:bodyPr/>
                    <a:lstStyle/>
                    <a:p>
                      <a:pPr algn="l" rtl="0" fontAlgn="ctr"/>
                      <a:r>
                        <a:rPr lang="en-GB" sz="300" b="1" i="0" u="none" strike="noStrike" dirty="0">
                          <a:solidFill>
                            <a:srgbClr val="FFFFFF"/>
                          </a:solidFill>
                          <a:effectLst/>
                          <a:latin typeface="+mn-lt"/>
                          <a:cs typeface="Arial" panose="020B0604020202020204" pitchFamily="34" charset="0"/>
                        </a:rPr>
                        <a:t>CR Name</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CR Ref</a:t>
                      </a:r>
                    </a:p>
                  </a:txBody>
                  <a:tcPr marL="4757" marR="4757" marT="4757" marB="0" anchor="ctr">
                    <a:lnB w="38100" cmpd="sng">
                      <a:noFill/>
                    </a:lnB>
                  </a:tcPr>
                </a:tc>
                <a:tc>
                  <a:txBody>
                    <a:bodyPr/>
                    <a:lstStyle/>
                    <a:p>
                      <a:pPr algn="l" rtl="0" fontAlgn="ctr"/>
                      <a:r>
                        <a:rPr lang="en-US" sz="300" b="1" i="0" u="none" strike="noStrike" dirty="0">
                          <a:solidFill>
                            <a:srgbClr val="FFFFFF"/>
                          </a:solidFill>
                          <a:effectLst/>
                          <a:latin typeface="+mn-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Date Raised</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30678">
                <a:tc>
                  <a:txBody>
                    <a:bodyPr/>
                    <a:lstStyle/>
                    <a:p>
                      <a:pPr algn="l" fontAlgn="t"/>
                      <a:r>
                        <a:rPr lang="en-GB" sz="800" b="0" i="0" u="none" strike="noStrike" dirty="0">
                          <a:solidFill>
                            <a:srgbClr val="000000"/>
                          </a:solidFill>
                          <a:effectLst/>
                          <a:latin typeface="+mn-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n-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n-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n-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30678">
                <a:tc>
                  <a:txBody>
                    <a:bodyPr/>
                    <a:lstStyle/>
                    <a:p>
                      <a:pPr algn="l" fontAlgn="t"/>
                      <a:r>
                        <a:rPr lang="en-US" sz="800" b="0" i="0" u="none" strike="noStrike">
                          <a:solidFill>
                            <a:srgbClr val="000000"/>
                          </a:solidFill>
                          <a:effectLst/>
                          <a:latin typeface="+mn-lt"/>
                        </a:rPr>
                        <a:t>Updates to the CSS Physical Interface Design (PhID).</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000553"/>
                  </a:ext>
                </a:extLst>
              </a:tr>
              <a:tr h="130678">
                <a:tc>
                  <a:txBody>
                    <a:bodyPr/>
                    <a:lstStyle/>
                    <a:p>
                      <a:pPr algn="l" fontAlgn="t"/>
                      <a:r>
                        <a:rPr lang="en-GB" sz="800" b="0" i="0" u="none" strike="noStrike">
                          <a:solidFill>
                            <a:srgbClr val="000000"/>
                          </a:solidFill>
                          <a:effectLst/>
                          <a:latin typeface="+mn-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30678">
                <a:tc>
                  <a:txBody>
                    <a:bodyPr/>
                    <a:lstStyle/>
                    <a:p>
                      <a:pPr algn="l" fontAlgn="t"/>
                      <a:r>
                        <a:rPr lang="en-US" sz="800" b="0" i="0" u="none" strike="noStrike">
                          <a:solidFill>
                            <a:srgbClr val="000000"/>
                          </a:solidFill>
                          <a:effectLst/>
                          <a:latin typeface="+mn-lt"/>
                        </a:rPr>
                        <a:t>Provide_CSS_RegistrationID_to_PUI_and_LPs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30678">
                <a:tc>
                  <a:txBody>
                    <a:bodyPr/>
                    <a:lstStyle/>
                    <a:p>
                      <a:pPr algn="l" fontAlgn="t"/>
                      <a:r>
                        <a:rPr lang="en-US" sz="800" b="0" i="0" u="none" strike="noStrike">
                          <a:solidFill>
                            <a:srgbClr val="000000"/>
                          </a:solidFill>
                          <a:effectLst/>
                          <a:latin typeface="+mn-lt"/>
                        </a:rPr>
                        <a:t>Licence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30678">
                <a:tc>
                  <a:txBody>
                    <a:bodyPr/>
                    <a:lstStyle/>
                    <a:p>
                      <a:pPr algn="l" fontAlgn="t"/>
                      <a:r>
                        <a:rPr lang="en-US" sz="800" b="0" i="0" u="none" strike="noStrike">
                          <a:solidFill>
                            <a:srgbClr val="000000"/>
                          </a:solidFill>
                          <a:effectLst/>
                          <a:latin typeface="+mn-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30678">
                <a:tc>
                  <a:txBody>
                    <a:bodyPr/>
                    <a:lstStyle/>
                    <a:p>
                      <a:pPr algn="l" fontAlgn="t"/>
                      <a:r>
                        <a:rPr lang="en-US" sz="800" b="0" i="0" u="none" strike="noStrike">
                          <a:solidFill>
                            <a:srgbClr val="000000"/>
                          </a:solidFill>
                          <a:effectLst/>
                          <a:latin typeface="+mn-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30678">
                <a:tc>
                  <a:txBody>
                    <a:bodyPr/>
                    <a:lstStyle/>
                    <a:p>
                      <a:pPr algn="l" fontAlgn="t"/>
                      <a:r>
                        <a:rPr lang="en-US" sz="800" b="0" i="0" u="none" strike="noStrike">
                          <a:solidFill>
                            <a:srgbClr val="000000"/>
                          </a:solidFill>
                          <a:effectLst/>
                          <a:latin typeface="+mn-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169818">
                <a:tc>
                  <a:txBody>
                    <a:bodyPr/>
                    <a:lstStyle/>
                    <a:p>
                      <a:pPr algn="l" fontAlgn="b"/>
                      <a:r>
                        <a:rPr lang="en-GB" sz="800" b="0" i="0" u="none" strike="noStrike">
                          <a:solidFill>
                            <a:srgbClr val="000000"/>
                          </a:solidFill>
                          <a:effectLst/>
                          <a:latin typeface="+mn-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30678">
                <a:tc>
                  <a:txBody>
                    <a:bodyPr/>
                    <a:lstStyle/>
                    <a:p>
                      <a:pPr algn="l" fontAlgn="b"/>
                      <a:r>
                        <a:rPr lang="en-US" sz="800" b="0" i="0" u="none" strike="noStrike">
                          <a:solidFill>
                            <a:srgbClr val="000000"/>
                          </a:solidFill>
                          <a:effectLst/>
                          <a:latin typeface="+mn-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30678">
                <a:tc>
                  <a:txBody>
                    <a:bodyPr/>
                    <a:lstStyle/>
                    <a:p>
                      <a:pPr algn="l" fontAlgn="b"/>
                      <a:r>
                        <a:rPr lang="en-US" sz="800" b="0" i="0" u="none" strike="noStrike">
                          <a:solidFill>
                            <a:srgbClr val="000000"/>
                          </a:solidFill>
                          <a:effectLst/>
                          <a:latin typeface="+mn-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30678">
                <a:tc>
                  <a:txBody>
                    <a:bodyPr/>
                    <a:lstStyle/>
                    <a:p>
                      <a:pPr algn="l" fontAlgn="b"/>
                      <a:r>
                        <a:rPr lang="en-GB" sz="800" b="0" i="0" u="none" strike="noStrike">
                          <a:solidFill>
                            <a:srgbClr val="000000"/>
                          </a:solidFill>
                          <a:effectLst/>
                          <a:latin typeface="+mn-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30678">
                <a:tc>
                  <a:txBody>
                    <a:bodyPr/>
                    <a:lstStyle/>
                    <a:p>
                      <a:pPr algn="l" fontAlgn="b"/>
                      <a:r>
                        <a:rPr lang="en-US" sz="800" b="0" i="0" u="none" strike="noStrike">
                          <a:solidFill>
                            <a:srgbClr val="000000"/>
                          </a:solidFill>
                          <a:effectLst/>
                          <a:latin typeface="+mn-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30678">
                <a:tc>
                  <a:txBody>
                    <a:bodyPr/>
                    <a:lstStyle/>
                    <a:p>
                      <a:pPr algn="l" fontAlgn="b"/>
                      <a:r>
                        <a:rPr lang="fr-FR" sz="800" b="0" i="0" u="none" strike="noStrike">
                          <a:solidFill>
                            <a:srgbClr val="000000"/>
                          </a:solidFill>
                          <a:effectLst/>
                          <a:latin typeface="+mn-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30678">
                <a:tc>
                  <a:txBody>
                    <a:bodyPr/>
                    <a:lstStyle/>
                    <a:p>
                      <a:pPr algn="l" fontAlgn="b"/>
                      <a:r>
                        <a:rPr lang="en-GB" sz="800" b="0" i="0" u="none" strike="noStrike">
                          <a:solidFill>
                            <a:srgbClr val="000000"/>
                          </a:solidFill>
                          <a:effectLst/>
                          <a:latin typeface="+mn-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30678">
                <a:tc>
                  <a:txBody>
                    <a:bodyPr/>
                    <a:lstStyle/>
                    <a:p>
                      <a:pPr algn="l" fontAlgn="b"/>
                      <a:r>
                        <a:rPr lang="en-US" sz="800" b="0" i="0" u="none" strike="noStrike">
                          <a:solidFill>
                            <a:srgbClr val="000000"/>
                          </a:solidFill>
                          <a:effectLst/>
                          <a:latin typeface="+mn-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30678">
                <a:tc>
                  <a:txBody>
                    <a:bodyPr/>
                    <a:lstStyle/>
                    <a:p>
                      <a:pPr algn="l" fontAlgn="b"/>
                      <a:r>
                        <a:rPr lang="en-US" sz="800" b="0" i="0" u="none" strike="noStrike">
                          <a:solidFill>
                            <a:srgbClr val="000000"/>
                          </a:solidFill>
                          <a:effectLst/>
                          <a:latin typeface="+mn-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30678">
                <a:tc>
                  <a:txBody>
                    <a:bodyPr/>
                    <a:lstStyle/>
                    <a:p>
                      <a:pPr algn="l" fontAlgn="b"/>
                      <a:r>
                        <a:rPr lang="en-GB" sz="800" b="0" i="0" u="none" strike="noStrike">
                          <a:solidFill>
                            <a:srgbClr val="000000"/>
                          </a:solidFill>
                          <a:effectLst/>
                          <a:latin typeface="+mn-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30678">
                <a:tc>
                  <a:txBody>
                    <a:bodyPr/>
                    <a:lstStyle/>
                    <a:p>
                      <a:pPr algn="l" fontAlgn="b"/>
                      <a:r>
                        <a:rPr lang="en-US" sz="800" b="0" i="0" u="none" strike="noStrike">
                          <a:solidFill>
                            <a:srgbClr val="000000"/>
                          </a:solidFill>
                          <a:effectLst/>
                          <a:latin typeface="+mn-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£37,500.00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30678">
                <a:tc>
                  <a:txBody>
                    <a:bodyPr/>
                    <a:lstStyle/>
                    <a:p>
                      <a:pPr algn="l" fontAlgn="b"/>
                      <a:r>
                        <a:rPr lang="en-GB" sz="800" b="0" i="0" u="none" strike="noStrike">
                          <a:solidFill>
                            <a:srgbClr val="000000"/>
                          </a:solidFill>
                          <a:effectLst/>
                          <a:latin typeface="+mn-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30678">
                <a:tc>
                  <a:txBody>
                    <a:bodyPr/>
                    <a:lstStyle/>
                    <a:p>
                      <a:pPr algn="l" fontAlgn="b"/>
                      <a:r>
                        <a:rPr lang="en-GB" sz="800" b="0" i="0" u="none" strike="noStrike">
                          <a:solidFill>
                            <a:srgbClr val="000000"/>
                          </a:solidFill>
                          <a:effectLst/>
                          <a:latin typeface="+mn-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61357">
                <a:tc>
                  <a:txBody>
                    <a:bodyPr/>
                    <a:lstStyle/>
                    <a:p>
                      <a:pPr algn="l" fontAlgn="b"/>
                      <a:r>
                        <a:rPr lang="en-US" sz="800" b="0" i="0" u="none" strike="noStrike">
                          <a:solidFill>
                            <a:srgbClr val="000000"/>
                          </a:solidFill>
                          <a:effectLst/>
                          <a:latin typeface="+mn-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9818">
                <a:tc>
                  <a:txBody>
                    <a:bodyPr/>
                    <a:lstStyle/>
                    <a:p>
                      <a:pPr algn="l" fontAlgn="b"/>
                      <a:r>
                        <a:rPr lang="en-US" sz="800" b="0" i="0" u="none" strike="noStrike">
                          <a:solidFill>
                            <a:srgbClr val="000000"/>
                          </a:solidFill>
                          <a:effectLst/>
                          <a:latin typeface="+mn-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130678">
                <a:tc>
                  <a:txBody>
                    <a:bodyPr/>
                    <a:lstStyle/>
                    <a:p>
                      <a:pPr algn="l" fontAlgn="t"/>
                      <a:r>
                        <a:rPr lang="en-US" sz="800" b="0" i="0" u="none" strike="noStrike" dirty="0">
                          <a:solidFill>
                            <a:srgbClr val="000000"/>
                          </a:solidFill>
                          <a:effectLst/>
                          <a:latin typeface="+mn-lt"/>
                        </a:rPr>
                        <a:t>Increase Cadence of Data cuts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CR-D080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£24,600.00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10/05/2021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30678">
                <a:tc>
                  <a:txBody>
                    <a:bodyPr/>
                    <a:lstStyle/>
                    <a:p>
                      <a:pPr algn="l" fontAlgn="b"/>
                      <a:r>
                        <a:rPr lang="en-US" sz="800" b="0" i="0" u="none" strike="noStrike">
                          <a:solidFill>
                            <a:srgbClr val="000000"/>
                          </a:solidFill>
                          <a:effectLst/>
                          <a:latin typeface="+mn-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166397">
                <a:tc>
                  <a:txBody>
                    <a:bodyPr/>
                    <a:lstStyle/>
                    <a:p>
                      <a:pPr algn="l" fontAlgn="b"/>
                      <a:r>
                        <a:rPr lang="en-US" sz="800" b="0" i="0" u="none" strike="noStrike">
                          <a:solidFill>
                            <a:srgbClr val="000000"/>
                          </a:solidFill>
                          <a:effectLst/>
                          <a:latin typeface="+mn-lt"/>
                        </a:rPr>
                        <a:t>TT Remediation &amp; Paper-Based Testing Workshop</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CR-D095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£10,000.00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261357">
                <a:tc>
                  <a:txBody>
                    <a:bodyPr/>
                    <a:lstStyle/>
                    <a:p>
                      <a:pPr algn="l" fontAlgn="b"/>
                      <a:r>
                        <a:rPr lang="en-US" sz="800" b="0" i="0" u="none" strike="noStrike">
                          <a:solidFill>
                            <a:srgbClr val="000000"/>
                          </a:solidFill>
                          <a:effectLst/>
                          <a:latin typeface="+mn-lt"/>
                        </a:rPr>
                        <a:t> Changes to DB4 document; “E2E Transition Plan – Implementation Approach’ to remove the requirement to expose the REL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CR-D105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31/08/2021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997686"/>
                  </a:ext>
                </a:extLst>
              </a:tr>
              <a:tr h="130678">
                <a:tc>
                  <a:txBody>
                    <a:bodyPr/>
                    <a:lstStyle/>
                    <a:p>
                      <a:pPr algn="l" fontAlgn="b"/>
                      <a:r>
                        <a:rPr lang="en-GB" sz="800" b="0" i="0" u="none" strike="noStrike">
                          <a:solidFill>
                            <a:srgbClr val="000000"/>
                          </a:solidFill>
                          <a:effectLst/>
                          <a:latin typeface="+mn-lt"/>
                        </a:rPr>
                        <a:t>Additional Regression Testing cycles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CR-D113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£20,000.00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19/11/2021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768496"/>
                  </a:ext>
                </a:extLst>
              </a:tr>
              <a:tr h="261357">
                <a:tc>
                  <a:txBody>
                    <a:bodyPr/>
                    <a:lstStyle/>
                    <a:p>
                      <a:pPr algn="l" fontAlgn="b"/>
                      <a:r>
                        <a:rPr lang="en-US" sz="800" b="0" i="0" u="none" strike="noStrike">
                          <a:solidFill>
                            <a:srgbClr val="000000"/>
                          </a:solidFill>
                          <a:effectLst/>
                          <a:latin typeface="+mn-lt"/>
                        </a:rPr>
                        <a:t>Amendments to NCD-0008 Data Cleansing Catalogue v1.5 to reflect newupdated data cleansing requirements following DA310 analysis of industry data cleansing progress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CR-D115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458322"/>
                  </a:ext>
                </a:extLst>
              </a:tr>
              <a:tr h="130678">
                <a:tc>
                  <a:txBody>
                    <a:bodyPr/>
                    <a:lstStyle/>
                    <a:p>
                      <a:pPr algn="l" fontAlgn="b"/>
                      <a:r>
                        <a:rPr lang="en-US" sz="800" b="0" i="0" u="none" strike="noStrike" dirty="0">
                          <a:solidFill>
                            <a:srgbClr val="000000"/>
                          </a:solidFill>
                          <a:effectLst/>
                          <a:latin typeface="+mn-lt"/>
                        </a:rPr>
                        <a:t>Uplifting the CSS Business Data Validation Rules document to v1.3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n-lt"/>
                        </a:rPr>
                        <a:t>CR-D124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n-lt"/>
                        </a:rPr>
                        <a:t>£18,500.00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n-lt"/>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49867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a:t>
            </a:r>
            <a:r>
              <a:rPr lang="en-GB" sz="1600" dirty="0" err="1">
                <a:solidFill>
                  <a:schemeClr val="accent1"/>
                </a:solidFill>
                <a:latin typeface="+mn-lt"/>
                <a:cs typeface="Arial"/>
              </a:rPr>
              <a:t>Xoserve</a:t>
            </a:r>
            <a:r>
              <a:rPr lang="en-GB" sz="1600" dirty="0">
                <a:solidFill>
                  <a:schemeClr val="accent1"/>
                </a:solidFill>
                <a:latin typeface="+mn-lt"/>
                <a:cs typeface="Arial"/>
              </a:rPr>
              <a:t> (Cost Implication)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395803472"/>
              </p:ext>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Webmethod</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36991">
                <a:tc>
                  <a:txBody>
                    <a:bodyPr/>
                    <a:lstStyle/>
                    <a:p>
                      <a:pPr marL="0" algn="l" fontAlgn="t"/>
                      <a:r>
                        <a:rPr lang="en-US" sz="900" b="0" i="0" u="none" strike="noStrike" dirty="0">
                          <a:solidFill>
                            <a:srgbClr val="000000"/>
                          </a:solidFill>
                          <a:effectLst/>
                          <a:latin typeface="+mj-lt"/>
                          <a:ea typeface="+mn-ea"/>
                          <a:cs typeface="+mn-cs"/>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36991">
                <a:tc>
                  <a:txBody>
                    <a:bodyPr/>
                    <a:lstStyle/>
                    <a:p>
                      <a:pPr marL="0" algn="l" fontAlgn="t"/>
                      <a:r>
                        <a:rPr lang="en-US" sz="900" b="0" i="0" u="none" strike="noStrike">
                          <a:solidFill>
                            <a:srgbClr val="000000"/>
                          </a:solidFill>
                          <a:effectLst/>
                          <a:latin typeface="+mj-lt"/>
                          <a:ea typeface="+mn-ea"/>
                          <a:cs typeface="+mn-cs"/>
                        </a:rPr>
                        <a:t>DSP_Specific_ SIT_ Functional_Exit_Criteria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6991">
                <a:tc>
                  <a:txBody>
                    <a:bodyPr/>
                    <a:lstStyle/>
                    <a:p>
                      <a:pPr algn="l" fontAlgn="b"/>
                      <a:r>
                        <a:rPr lang="en-US" sz="900" b="0" i="0" u="none" strike="noStrike" dirty="0">
                          <a:solidFill>
                            <a:srgbClr val="000000"/>
                          </a:solidFill>
                          <a:effectLst/>
                          <a:latin typeface="+mj-lt"/>
                          <a:ea typeface="+mn-ea"/>
                          <a:cs typeface="+mn-cs"/>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l" fontAlgn="b"/>
                      <a:r>
                        <a:rPr lang="en-GB" sz="900" b="0" i="0" u="none" strike="noStrike" dirty="0">
                          <a:solidFill>
                            <a:srgbClr val="000000"/>
                          </a:solidFill>
                          <a:effectLst/>
                          <a:latin typeface="+mj-lt"/>
                          <a:ea typeface="+mn-ea"/>
                          <a:cs typeface="+mn-cs"/>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749380279"/>
              </p:ext>
            </p:extLst>
          </p:nvPr>
        </p:nvGraphicFramePr>
        <p:xfrm>
          <a:off x="5638" y="421011"/>
          <a:ext cx="9132724" cy="4422773"/>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52328">
                <a:tc>
                  <a:txBody>
                    <a:bodyPr/>
                    <a:lstStyle/>
                    <a:p>
                      <a:pPr algn="l" fontAlgn="b"/>
                      <a:r>
                        <a:rPr lang="en-US" sz="900" b="0" i="0" u="none" strike="noStrike" dirty="0">
                          <a:solidFill>
                            <a:srgbClr val="000000"/>
                          </a:solidFill>
                          <a:effectLst/>
                          <a:latin typeface="+mj-lt"/>
                          <a:ea typeface="+mn-ea"/>
                          <a:cs typeface="+mn-cs"/>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dirty="0">
                          <a:solidFill>
                            <a:srgbClr val="000000"/>
                          </a:solidFill>
                          <a:effectLst/>
                          <a:latin typeface="+mj-lt"/>
                          <a:ea typeface="+mn-ea"/>
                          <a:cs typeface="+mn-cs"/>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52328">
                <a:tc>
                  <a:txBody>
                    <a:bodyPr/>
                    <a:lstStyle/>
                    <a:p>
                      <a:pPr algn="l" fontAlgn="b"/>
                      <a:r>
                        <a:rPr lang="en-US" sz="900" b="0" i="0" u="none" strike="noStrike" dirty="0">
                          <a:solidFill>
                            <a:srgbClr val="000000"/>
                          </a:solidFill>
                          <a:effectLst/>
                          <a:latin typeface="+mj-lt"/>
                          <a:ea typeface="+mn-ea"/>
                          <a:cs typeface="+mn-cs"/>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52328">
                <a:tc>
                  <a:txBody>
                    <a:bodyPr/>
                    <a:lstStyle/>
                    <a:p>
                      <a:pPr algn="l" fontAlgn="b"/>
                      <a:r>
                        <a:rPr lang="en-US" sz="900" b="0" i="0" u="none" strike="noStrike">
                          <a:solidFill>
                            <a:srgbClr val="000000"/>
                          </a:solidFill>
                          <a:effectLst/>
                          <a:latin typeface="+mj-lt"/>
                          <a:ea typeface="+mn-ea"/>
                          <a:cs typeface="+mn-cs"/>
                        </a:rPr>
                        <a:t>Changing from GetOrganised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52328">
                <a:tc>
                  <a:txBody>
                    <a:bodyPr/>
                    <a:lstStyle/>
                    <a:p>
                      <a:pPr algn="l" fontAlgn="b"/>
                      <a:r>
                        <a:rPr lang="en-US" sz="900" b="0" i="0" u="none" strike="noStrike">
                          <a:solidFill>
                            <a:srgbClr val="000000"/>
                          </a:solidFill>
                          <a:effectLst/>
                          <a:latin typeface="+mj-lt"/>
                          <a:ea typeface="+mn-ea"/>
                          <a:cs typeface="+mn-cs"/>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52328">
                <a:tc>
                  <a:txBody>
                    <a:bodyPr/>
                    <a:lstStyle/>
                    <a:p>
                      <a:pPr algn="l" fontAlgn="b"/>
                      <a:r>
                        <a:rPr lang="en-GB" sz="900" b="0" i="0" u="none" strike="noStrike">
                          <a:solidFill>
                            <a:srgbClr val="000000"/>
                          </a:solidFill>
                          <a:effectLst/>
                          <a:latin typeface="+mj-lt"/>
                          <a:ea typeface="+mn-ea"/>
                          <a:cs typeface="+mn-cs"/>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52328">
                <a:tc>
                  <a:txBody>
                    <a:bodyPr/>
                    <a:lstStyle/>
                    <a:p>
                      <a:pPr algn="l" fontAlgn="b"/>
                      <a:r>
                        <a:rPr lang="en-GB" sz="900" b="0" i="0" u="none" strike="noStrike">
                          <a:solidFill>
                            <a:srgbClr val="000000"/>
                          </a:solidFill>
                          <a:effectLst/>
                          <a:latin typeface="+mj-lt"/>
                          <a:ea typeface="+mn-ea"/>
                          <a:cs typeface="+mn-cs"/>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52328">
                <a:tc>
                  <a:txBody>
                    <a:bodyPr/>
                    <a:lstStyle/>
                    <a:p>
                      <a:pPr algn="l" fontAlgn="b"/>
                      <a:r>
                        <a:rPr lang="en-GB" sz="900" b="0" i="0" u="none" strike="noStrike">
                          <a:solidFill>
                            <a:srgbClr val="000000"/>
                          </a:solidFill>
                          <a:effectLst/>
                          <a:latin typeface="+mj-lt"/>
                          <a:ea typeface="+mn-ea"/>
                          <a:cs typeface="+mn-cs"/>
                        </a:rPr>
                        <a:t>Uplift to SMS CoCo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52328">
                <a:tc>
                  <a:txBody>
                    <a:bodyPr/>
                    <a:lstStyle/>
                    <a:p>
                      <a:pPr algn="l" fontAlgn="b"/>
                      <a:r>
                        <a:rPr lang="en-US" sz="900" b="0" i="0" u="none" strike="noStrike">
                          <a:solidFill>
                            <a:srgbClr val="000000"/>
                          </a:solidFill>
                          <a:effectLst/>
                          <a:latin typeface="+mj-lt"/>
                          <a:ea typeface="+mn-ea"/>
                          <a:cs typeface="+mn-cs"/>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52328">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algn="l" fontAlgn="b"/>
                      <a:r>
                        <a:rPr lang="en-GB" sz="900" b="0" i="0" u="none" strike="noStrike" dirty="0">
                          <a:solidFill>
                            <a:srgbClr val="000000"/>
                          </a:solidFill>
                          <a:effectLst/>
                          <a:latin typeface="+mj-lt"/>
                          <a:ea typeface="+mn-ea"/>
                          <a:cs typeface="+mn-cs"/>
                        </a:rPr>
                        <a:t>In-Flight Reg ID Dissemination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52328">
                <a:tc>
                  <a:txBody>
                    <a:bodyPr/>
                    <a:lstStyle/>
                    <a:p>
                      <a:pPr algn="l" fontAlgn="b"/>
                      <a:r>
                        <a:rPr lang="en-US" sz="900" b="0" i="0" u="none" strike="noStrike">
                          <a:solidFill>
                            <a:srgbClr val="000000"/>
                          </a:solidFill>
                          <a:effectLst/>
                          <a:latin typeface="+mj-lt"/>
                          <a:ea typeface="+mn-ea"/>
                          <a:cs typeface="+mn-cs"/>
                        </a:rPr>
                        <a:t>Uplift to the CSS Business Data Validation Rules Doc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52328">
                <a:tc>
                  <a:txBody>
                    <a:bodyPr/>
                    <a:lstStyle/>
                    <a:p>
                      <a:pPr algn="l" fontAlgn="b"/>
                      <a:r>
                        <a:rPr lang="en-US" sz="900" b="0" i="0" u="none" strike="noStrike">
                          <a:solidFill>
                            <a:srgbClr val="000000"/>
                          </a:solidFill>
                          <a:effectLst/>
                          <a:latin typeface="+mj-lt"/>
                          <a:ea typeface="+mn-ea"/>
                          <a:cs typeface="+mn-cs"/>
                        </a:rPr>
                        <a:t>Uplift to the CSS Interface Specification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52328">
                <a:tc>
                  <a:txBody>
                    <a:bodyPr/>
                    <a:lstStyle/>
                    <a:p>
                      <a:pPr algn="l" fontAlgn="b"/>
                      <a:r>
                        <a:rPr lang="en-US" sz="900" b="0" i="0" u="none" strike="noStrike">
                          <a:solidFill>
                            <a:srgbClr val="000000"/>
                          </a:solidFill>
                          <a:effectLst/>
                          <a:latin typeface="+mj-lt"/>
                          <a:ea typeface="+mn-ea"/>
                          <a:cs typeface="+mn-cs"/>
                        </a:rPr>
                        <a:t>REL Dissemination to iDNO and DNO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273982">
                <a:tc>
                  <a:txBody>
                    <a:bodyPr/>
                    <a:lstStyle/>
                    <a:p>
                      <a:pPr algn="l" fontAlgn="b"/>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52328">
                <a:tc>
                  <a:txBody>
                    <a:bodyPr/>
                    <a:lstStyle/>
                    <a:p>
                      <a:pPr algn="l" fontAlgn="b"/>
                      <a:r>
                        <a:rPr lang="en-US" sz="900" b="0" i="0" u="none" strike="noStrike">
                          <a:solidFill>
                            <a:srgbClr val="000000"/>
                          </a:solidFill>
                          <a:effectLst/>
                          <a:latin typeface="+mj-lt"/>
                          <a:ea typeface="+mn-ea"/>
                          <a:cs typeface="+mn-cs"/>
                        </a:rPr>
                        <a:t>Re-align Switching Programme Response SLAs with Xoserve response SLAs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07/05/2021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52328">
                <a:tc>
                  <a:txBody>
                    <a:bodyPr/>
                    <a:lstStyle/>
                    <a:p>
                      <a:pPr algn="l" fontAlgn="b"/>
                      <a:r>
                        <a:rPr lang="en-US" sz="900" b="0" i="0" u="none" strike="noStrike">
                          <a:solidFill>
                            <a:srgbClr val="000000"/>
                          </a:solidFill>
                          <a:effectLst/>
                          <a:latin typeface="+mj-lt"/>
                          <a:ea typeface="+mn-ea"/>
                          <a:cs typeface="+mn-cs"/>
                        </a:rPr>
                        <a:t>Changes to MAD Log v2.2 to rectify incorrect milestone descriptions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52328">
                <a:tc>
                  <a:txBody>
                    <a:bodyPr/>
                    <a:lstStyle/>
                    <a:p>
                      <a:pPr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900" b="0" i="0" u="none" strike="noStrike">
                          <a:solidFill>
                            <a:srgbClr val="000000"/>
                          </a:solidFill>
                          <a:effectLst/>
                          <a:latin typeface="+mj-lt"/>
                          <a:ea typeface="+mn-ea"/>
                          <a:cs typeface="+mn-cs"/>
                        </a:rPr>
                        <a:t>CR-D076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900" b="0" i="0" u="none" strike="noStrike">
                          <a:solidFill>
                            <a:srgbClr val="000000"/>
                          </a:solidFill>
                          <a:effectLst/>
                          <a:latin typeface="+mj-lt"/>
                          <a:ea typeface="+mn-ea"/>
                          <a:cs typeface="+mn-cs"/>
                        </a:rPr>
                        <a:t>20/04/2021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52328">
                <a:tc>
                  <a:txBody>
                    <a:bodyPr/>
                    <a:lstStyle/>
                    <a:p>
                      <a:pPr algn="l" fontAlgn="b"/>
                      <a:r>
                        <a:rPr lang="en-US" sz="9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52328">
                <a:tc>
                  <a:txBody>
                    <a:bodyPr/>
                    <a:lstStyle/>
                    <a:p>
                      <a:pPr marL="0" algn="l" fontAlgn="b"/>
                      <a:r>
                        <a:rPr lang="en-US" sz="900" b="0" i="0" u="none" strike="noStrike" dirty="0">
                          <a:solidFill>
                            <a:srgbClr val="000000"/>
                          </a:solidFill>
                          <a:effectLst/>
                          <a:latin typeface="+mj-lt"/>
                          <a:ea typeface="+mn-ea"/>
                          <a:cs typeface="+mn-cs"/>
                        </a:rPr>
                        <a:t>Removal of SMS005 from UEPT Test Scenarios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b"/>
                      <a:r>
                        <a:rPr lang="en-US" sz="900" b="0" i="0" u="none" strike="noStrike" dirty="0">
                          <a:solidFill>
                            <a:srgbClr val="000000"/>
                          </a:solidFill>
                          <a:effectLst/>
                          <a:latin typeface="+mj-lt"/>
                          <a:ea typeface="+mn-ea"/>
                          <a:cs typeface="+mn-cs"/>
                        </a:rPr>
                        <a:t> Engagement for Early E2E Testing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52328">
                <a:tc>
                  <a:txBody>
                    <a:bodyPr/>
                    <a:lstStyle/>
                    <a:p>
                      <a:pPr marL="0" algn="l" fontAlgn="b"/>
                      <a:r>
                        <a:rPr lang="en-US" sz="900" b="0" i="0" u="none" strike="noStrike" dirty="0">
                          <a:solidFill>
                            <a:srgbClr val="000000"/>
                          </a:solidFill>
                          <a:effectLst/>
                          <a:latin typeface="+mj-lt"/>
                          <a:ea typeface="+mn-ea"/>
                          <a:cs typeface="+mn-cs"/>
                        </a:rPr>
                        <a:t>Change to Transition Stage 3 File-Based Migration Sequencing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26/05/2021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b"/>
                      <a:r>
                        <a:rPr lang="en-US" sz="9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273982">
                <a:tc>
                  <a:txBody>
                    <a:bodyPr/>
                    <a:lstStyle/>
                    <a:p>
                      <a:pPr marL="0" algn="l" fontAlgn="b"/>
                      <a:r>
                        <a:rPr lang="en-US" sz="9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52328">
                <a:tc>
                  <a:txBody>
                    <a:bodyPr/>
                    <a:lstStyle/>
                    <a:p>
                      <a:pPr marL="0" algn="l" fontAlgn="b"/>
                      <a:r>
                        <a:rPr lang="en-US" sz="900" b="0" i="0" u="none" strike="noStrike">
                          <a:solidFill>
                            <a:srgbClr val="000000"/>
                          </a:solidFill>
                          <a:effectLst/>
                          <a:latin typeface="+mj-lt"/>
                          <a:ea typeface="+mn-ea"/>
                          <a:cs typeface="+mn-cs"/>
                        </a:rPr>
                        <a:t>Elevation of L2-TR070 (Transition Stage 1 Start) to a L1 milestone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52328">
                <a:tc>
                  <a:txBody>
                    <a:bodyPr/>
                    <a:lstStyle/>
                    <a:p>
                      <a:pPr marL="0" algn="l" fontAlgn="b"/>
                      <a:r>
                        <a:rPr lang="en-US" sz="900" b="0" i="0" u="none" strike="noStrike">
                          <a:solidFill>
                            <a:srgbClr val="000000"/>
                          </a:solidFill>
                          <a:effectLst/>
                          <a:latin typeface="+mj-lt"/>
                          <a:ea typeface="+mn-ea"/>
                          <a:cs typeface="+mn-cs"/>
                        </a:rPr>
                        <a:t>NC-0107 Master Handover Pack Purpose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52328">
                <a:tc>
                  <a:txBody>
                    <a:bodyPr/>
                    <a:lstStyle/>
                    <a:p>
                      <a:pPr marL="0" algn="l" fontAlgn="b"/>
                      <a:r>
                        <a:rPr lang="en-GB" sz="900" b="0" i="0" u="none" strike="noStrike">
                          <a:solidFill>
                            <a:srgbClr val="000000"/>
                          </a:solidFill>
                          <a:effectLst/>
                          <a:latin typeface="+mj-lt"/>
                          <a:ea typeface="+mn-ea"/>
                          <a:cs typeface="+mn-cs"/>
                        </a:rPr>
                        <a:t>REC Code Manager Market Intelligence Reporting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52328">
                <a:tc>
                  <a:txBody>
                    <a:bodyPr/>
                    <a:lstStyle/>
                    <a:p>
                      <a:pPr marL="0" algn="l" fontAlgn="b"/>
                      <a:r>
                        <a:rPr lang="en-US" sz="900" b="0" i="0" u="none" strike="noStrike" dirty="0">
                          <a:solidFill>
                            <a:srgbClr val="000000"/>
                          </a:solidFill>
                          <a:effectLst/>
                          <a:latin typeface="+mj-lt"/>
                          <a:ea typeface="+mn-ea"/>
                          <a:cs typeface="+mn-cs"/>
                        </a:rPr>
                        <a:t>Removal of Transition Test Artefacts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bl>
          </a:graphicData>
        </a:graphic>
      </p:graphicFrame>
    </p:spTree>
    <p:extLst>
      <p:ext uri="{BB962C8B-B14F-4D97-AF65-F5344CB8AC3E}">
        <p14:creationId xmlns:p14="http://schemas.microsoft.com/office/powerpoint/2010/main" val="414742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ext uri="{D42A27DB-BD31-4B8C-83A1-F6EECF244321}">
                <p14:modId xmlns:p14="http://schemas.microsoft.com/office/powerpoint/2010/main" val="1405412721"/>
              </p:ext>
            </p:extLst>
          </p:nvPr>
        </p:nvGraphicFramePr>
        <p:xfrm>
          <a:off x="47625" y="471758"/>
          <a:ext cx="9048750" cy="4462185"/>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997061046"/>
                    </a:ext>
                  </a:extLst>
                </a:gridCol>
                <a:gridCol w="641350">
                  <a:extLst>
                    <a:ext uri="{9D8B030D-6E8A-4147-A177-3AD203B41FA5}">
                      <a16:colId xmlns:a16="http://schemas.microsoft.com/office/drawing/2014/main" val="2723771934"/>
                    </a:ext>
                  </a:extLst>
                </a:gridCol>
                <a:gridCol w="692150">
                  <a:extLst>
                    <a:ext uri="{9D8B030D-6E8A-4147-A177-3AD203B41FA5}">
                      <a16:colId xmlns:a16="http://schemas.microsoft.com/office/drawing/2014/main" val="194189712"/>
                    </a:ext>
                  </a:extLst>
                </a:gridCol>
                <a:gridCol w="1733550">
                  <a:extLst>
                    <a:ext uri="{9D8B030D-6E8A-4147-A177-3AD203B41FA5}">
                      <a16:colId xmlns:a16="http://schemas.microsoft.com/office/drawing/2014/main" val="3065248341"/>
                    </a:ext>
                  </a:extLst>
                </a:gridCol>
              </a:tblGrid>
              <a:tr h="121605">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299351">
                <a:tc>
                  <a:txBody>
                    <a:bodyPr/>
                    <a:lstStyle/>
                    <a:p>
                      <a:pPr algn="l" fontAlgn="b"/>
                      <a:r>
                        <a:rPr lang="en-US" sz="900" b="0" i="0" u="none" strike="noStrike" kern="1200"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79419128"/>
                  </a:ext>
                </a:extLst>
              </a:tr>
              <a:tr h="149675">
                <a:tc>
                  <a:txBody>
                    <a:bodyPr/>
                    <a:lstStyle/>
                    <a:p>
                      <a:pPr algn="l" fontAlgn="b"/>
                      <a:r>
                        <a:rPr lang="en-GB" sz="900" b="0" i="0" u="none" strike="noStrike" kern="1200" dirty="0">
                          <a:solidFill>
                            <a:srgbClr val="000000"/>
                          </a:solidFill>
                          <a:effectLst/>
                          <a:latin typeface="+mj-lt"/>
                          <a:ea typeface="+mn-ea"/>
                          <a:cs typeface="+mn-cs"/>
                        </a:rPr>
                        <a:t>Changes to Operational Testing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dirty="0">
                          <a:solidFill>
                            <a:srgbClr val="000000"/>
                          </a:solidFill>
                          <a:effectLst/>
                          <a:latin typeface="+mj-lt"/>
                          <a:ea typeface="+mn-ea"/>
                          <a:cs typeface="+mn-cs"/>
                        </a:rPr>
                        <a:t>CR-D094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2526511"/>
                  </a:ext>
                </a:extLst>
              </a:tr>
              <a:tr h="149675">
                <a:tc>
                  <a:txBody>
                    <a:bodyPr/>
                    <a:lstStyle/>
                    <a:p>
                      <a:pPr algn="l" fontAlgn="b"/>
                      <a:r>
                        <a:rPr lang="en-US" sz="900" b="0" i="0" u="none" strike="noStrike" kern="1200" dirty="0">
                          <a:solidFill>
                            <a:srgbClr val="000000"/>
                          </a:solidFill>
                          <a:effectLst/>
                          <a:latin typeface="+mj-lt"/>
                          <a:ea typeface="+mn-ea"/>
                          <a:cs typeface="+mn-cs"/>
                        </a:rPr>
                        <a:t>Changes to milestone date for L3-TE720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29/07/2021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62993142"/>
                  </a:ext>
                </a:extLst>
              </a:tr>
              <a:tr h="149675">
                <a:tc>
                  <a:txBody>
                    <a:bodyPr/>
                    <a:lstStyle/>
                    <a:p>
                      <a:pPr algn="l" fontAlgn="b"/>
                      <a:r>
                        <a:rPr lang="en-US" sz="900" b="0" i="0" u="none" strike="noStrike" kern="1200">
                          <a:solidFill>
                            <a:srgbClr val="000000"/>
                          </a:solidFill>
                          <a:effectLst/>
                          <a:latin typeface="+mj-lt"/>
                          <a:ea typeface="+mn-ea"/>
                          <a:cs typeface="+mn-cs"/>
                        </a:rPr>
                        <a:t>Continuation of support for UEPT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54373012"/>
                  </a:ext>
                </a:extLst>
              </a:tr>
              <a:tr h="149675">
                <a:tc>
                  <a:txBody>
                    <a:bodyPr/>
                    <a:lstStyle/>
                    <a:p>
                      <a:pPr algn="l" fontAlgn="b"/>
                      <a:r>
                        <a:rPr lang="en-US" sz="900" b="0" i="0" u="none" strike="noStrike" kern="1200" dirty="0">
                          <a:solidFill>
                            <a:srgbClr val="000000"/>
                          </a:solidFill>
                          <a:effectLst/>
                          <a:latin typeface="+mj-lt"/>
                          <a:ea typeface="+mn-ea"/>
                          <a:cs typeface="+mn-cs"/>
                        </a:rPr>
                        <a:t>Further </a:t>
                      </a:r>
                      <a:r>
                        <a:rPr lang="en-US" sz="900" b="0" i="0" u="none" strike="noStrike" kern="1200" dirty="0" err="1">
                          <a:solidFill>
                            <a:srgbClr val="000000"/>
                          </a:solidFill>
                          <a:effectLst/>
                          <a:latin typeface="+mj-lt"/>
                          <a:ea typeface="+mn-ea"/>
                          <a:cs typeface="+mn-cs"/>
                        </a:rPr>
                        <a:t>consquential</a:t>
                      </a:r>
                      <a:r>
                        <a:rPr lang="en-US" sz="900" b="0" i="0" u="none" strike="noStrike" kern="1200" dirty="0">
                          <a:solidFill>
                            <a:srgbClr val="000000"/>
                          </a:solidFill>
                          <a:effectLst/>
                          <a:latin typeface="+mj-lt"/>
                          <a:ea typeface="+mn-ea"/>
                          <a:cs typeface="+mn-cs"/>
                        </a:rPr>
                        <a:t> changes to DB4 and related artefacts following CR-D071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06/08/2021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81456191"/>
                  </a:ext>
                </a:extLst>
              </a:tr>
              <a:tr h="149675">
                <a:tc>
                  <a:txBody>
                    <a:bodyPr/>
                    <a:lstStyle/>
                    <a:p>
                      <a:pPr algn="l" fontAlgn="b"/>
                      <a:r>
                        <a:rPr lang="en-US" sz="900" b="0" i="0" u="none" strike="noStrike" kern="1200">
                          <a:solidFill>
                            <a:srgbClr val="000000"/>
                          </a:solidFill>
                          <a:effectLst/>
                          <a:latin typeface="+mj-lt"/>
                          <a:ea typeface="+mn-ea"/>
                          <a:cs typeface="+mn-cs"/>
                        </a:rPr>
                        <a:t>CSS Stage 1 ECOES Interface Specification Uplift to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89099527"/>
                  </a:ext>
                </a:extLst>
              </a:tr>
              <a:tr h="299351">
                <a:tc>
                  <a:txBody>
                    <a:bodyPr/>
                    <a:lstStyle/>
                    <a:p>
                      <a:pPr algn="l" fontAlgn="b"/>
                      <a:r>
                        <a:rPr lang="en-US" sz="900" b="0" i="0" u="none" strike="noStrike" kern="1200"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42698065"/>
                  </a:ext>
                </a:extLst>
              </a:tr>
              <a:tr h="149675">
                <a:tc>
                  <a:txBody>
                    <a:bodyPr/>
                    <a:lstStyle/>
                    <a:p>
                      <a:pPr algn="l" fontAlgn="b"/>
                      <a:r>
                        <a:rPr lang="en-GB" sz="900" b="0" i="0" u="none" strike="noStrike" kern="1200">
                          <a:solidFill>
                            <a:srgbClr val="000000"/>
                          </a:solidFill>
                          <a:effectLst/>
                          <a:latin typeface="+mj-lt"/>
                          <a:ea typeface="+mn-ea"/>
                          <a:cs typeface="+mn-cs"/>
                        </a:rPr>
                        <a:t>Elaborations for Service Management Requirements DB4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06544330"/>
                  </a:ext>
                </a:extLst>
              </a:tr>
              <a:tr h="149675">
                <a:tc>
                  <a:txBody>
                    <a:bodyPr/>
                    <a:lstStyle/>
                    <a:p>
                      <a:pPr algn="l" fontAlgn="b"/>
                      <a:r>
                        <a:rPr lang="en-US" sz="900" b="0" i="0" u="none" strike="noStrike" kern="1200" dirty="0">
                          <a:solidFill>
                            <a:srgbClr val="000000"/>
                          </a:solidFill>
                          <a:effectLst/>
                          <a:latin typeface="+mj-lt"/>
                          <a:ea typeface="+mn-ea"/>
                          <a:cs typeface="+mn-cs"/>
                        </a:rPr>
                        <a:t>Update of the Code of Connection Document to reflect the Enduring PKI Process Updates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6304627"/>
                  </a:ext>
                </a:extLst>
              </a:tr>
              <a:tr h="149675">
                <a:tc>
                  <a:txBody>
                    <a:bodyPr/>
                    <a:lstStyle/>
                    <a:p>
                      <a:pPr algn="l" fontAlgn="b"/>
                      <a:r>
                        <a:rPr lang="en-US" sz="900" b="0" i="0" u="none" strike="noStrike" kern="1200" dirty="0">
                          <a:solidFill>
                            <a:srgbClr val="000000"/>
                          </a:solidFill>
                          <a:effectLst/>
                          <a:latin typeface="+mj-lt"/>
                          <a:ea typeface="+mn-ea"/>
                          <a:cs typeface="+mn-cs"/>
                        </a:rPr>
                        <a:t>Addition of assumption on MAD Log in relation to earliest possible Go-Live date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55498381"/>
                  </a:ext>
                </a:extLst>
              </a:tr>
              <a:tr h="149675">
                <a:tc>
                  <a:txBody>
                    <a:bodyPr/>
                    <a:lstStyle/>
                    <a:p>
                      <a:pPr algn="l" fontAlgn="b"/>
                      <a:r>
                        <a:rPr lang="en-US" sz="900" b="0" i="0" u="none" strike="noStrike" kern="1200">
                          <a:solidFill>
                            <a:srgbClr val="000000"/>
                          </a:solidFill>
                          <a:effectLst/>
                          <a:latin typeface="+mj-lt"/>
                          <a:ea typeface="+mn-ea"/>
                          <a:cs typeface="+mn-cs"/>
                        </a:rPr>
                        <a:t>Change to Data Migration and Transition artefacts following the completion of CR-D093</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64564953"/>
                  </a:ext>
                </a:extLst>
              </a:tr>
              <a:tr h="299351">
                <a:tc>
                  <a:txBody>
                    <a:bodyPr/>
                    <a:lstStyle/>
                    <a:p>
                      <a:pPr algn="l" fontAlgn="b"/>
                      <a:r>
                        <a:rPr lang="en-US" sz="900" b="0" i="0" u="none" strike="noStrike" kern="1200">
                          <a:solidFill>
                            <a:srgbClr val="000000"/>
                          </a:solidFill>
                          <a:effectLst/>
                          <a:latin typeface="+mj-lt"/>
                          <a:ea typeface="+mn-ea"/>
                          <a:cs typeface="+mn-cs"/>
                        </a:rPr>
                        <a:t>Change to EES requirements to bring REL search and retrieval into closer alignment with GES and assessment of programme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29301264"/>
                  </a:ext>
                </a:extLst>
              </a:tr>
              <a:tr h="149675">
                <a:tc>
                  <a:txBody>
                    <a:bodyPr/>
                    <a:lstStyle/>
                    <a:p>
                      <a:pPr algn="l" fontAlgn="b"/>
                      <a:r>
                        <a:rPr lang="en-US" sz="900" b="0" i="0" u="none" strike="noStrike" kern="1200">
                          <a:solidFill>
                            <a:srgbClr val="000000"/>
                          </a:solidFill>
                          <a:effectLst/>
                          <a:latin typeface="+mj-lt"/>
                          <a:ea typeface="+mn-ea"/>
                          <a:cs typeface="+mn-cs"/>
                        </a:rPr>
                        <a:t>Changes and additions to PIWG and CWG governed MAD Log v2.4 milestones to address timing and clarity issues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091817545"/>
                  </a:ext>
                </a:extLst>
              </a:tr>
              <a:tr h="299351">
                <a:tc>
                  <a:txBody>
                    <a:bodyPr/>
                    <a:lstStyle/>
                    <a:p>
                      <a:pPr algn="l" fontAlgn="b"/>
                      <a:r>
                        <a:rPr lang="en-US" sz="900" b="0" i="0" u="none" strike="noStrike" kern="1200"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14/10/2021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49675">
                <a:tc>
                  <a:txBody>
                    <a:bodyPr/>
                    <a:lstStyle/>
                    <a:p>
                      <a:pPr algn="l" fontAlgn="b"/>
                      <a:r>
                        <a:rPr lang="en-US" sz="900" b="0" i="0" u="none" strike="noStrike" kern="1200" dirty="0">
                          <a:solidFill>
                            <a:srgbClr val="000000"/>
                          </a:solidFill>
                          <a:effectLst/>
                          <a:latin typeface="+mj-lt"/>
                          <a:ea typeface="+mn-ea"/>
                          <a:cs typeface="+mn-cs"/>
                        </a:rPr>
                        <a:t>End to End Test Exit Criteria refinement and clarification of the decision making process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01/10/2021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299351">
                <a:tc>
                  <a:txBody>
                    <a:bodyPr/>
                    <a:lstStyle/>
                    <a:p>
                      <a:pPr algn="l" fontAlgn="b"/>
                      <a:r>
                        <a:rPr lang="en-US" sz="900" b="0" i="0" u="none" strike="noStrike" kern="120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49675">
                <a:tc>
                  <a:txBody>
                    <a:bodyPr/>
                    <a:lstStyle/>
                    <a:p>
                      <a:pPr algn="l" fontAlgn="b"/>
                      <a:r>
                        <a:rPr lang="en-US" sz="900" b="0" i="0" u="none" strike="noStrike" kern="1200">
                          <a:solidFill>
                            <a:srgbClr val="000000"/>
                          </a:solidFill>
                          <a:effectLst/>
                          <a:latin typeface="+mj-lt"/>
                          <a:ea typeface="+mn-ea"/>
                          <a:cs typeface="+mn-cs"/>
                        </a:rPr>
                        <a:t>Update to E2E Transition Inflight Switches Management Approach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27/10/2021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49675">
                <a:tc>
                  <a:txBody>
                    <a:bodyPr/>
                    <a:lstStyle/>
                    <a:p>
                      <a:pPr algn="l" fontAlgn="b"/>
                      <a:r>
                        <a:rPr lang="en-US" sz="900" b="0" i="0" u="none" strike="noStrike" kern="1200" dirty="0">
                          <a:solidFill>
                            <a:srgbClr val="000000"/>
                          </a:solidFill>
                          <a:effectLst/>
                          <a:latin typeface="+mj-lt"/>
                          <a:ea typeface="+mn-ea"/>
                          <a:cs typeface="+mn-cs"/>
                        </a:rPr>
                        <a:t>Operational Change Window and Type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25/10/2021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51594187"/>
                  </a:ext>
                </a:extLst>
              </a:tr>
              <a:tr h="149675">
                <a:tc>
                  <a:txBody>
                    <a:bodyPr/>
                    <a:lstStyle/>
                    <a:p>
                      <a:pPr algn="l" fontAlgn="b"/>
                      <a:r>
                        <a:rPr lang="en-US" sz="900" b="0" i="0" u="none" strike="noStrike" kern="1200" dirty="0">
                          <a:solidFill>
                            <a:srgbClr val="000000"/>
                          </a:solidFill>
                          <a:effectLst/>
                          <a:latin typeface="+mj-lt"/>
                          <a:ea typeface="+mn-ea"/>
                          <a:cs typeface="+mn-cs"/>
                        </a:rPr>
                        <a:t>Change to effect a Gas Supplier of Last Resort (</a:t>
                      </a:r>
                      <a:r>
                        <a:rPr lang="en-US" sz="900" b="0" i="0" u="none" strike="noStrike" kern="1200" dirty="0" err="1">
                          <a:solidFill>
                            <a:srgbClr val="000000"/>
                          </a:solidFill>
                          <a:effectLst/>
                          <a:latin typeface="+mj-lt"/>
                          <a:ea typeface="+mn-ea"/>
                          <a:cs typeface="+mn-cs"/>
                        </a:rPr>
                        <a:t>SoLR</a:t>
                      </a:r>
                      <a:r>
                        <a:rPr lang="en-US" sz="900" b="0" i="0" u="none" strike="noStrike" kern="1200" dirty="0">
                          <a:solidFill>
                            <a:srgbClr val="000000"/>
                          </a:solidFill>
                          <a:effectLst/>
                          <a:latin typeface="+mj-lt"/>
                          <a:ea typeface="+mn-ea"/>
                          <a:cs typeface="+mn-cs"/>
                        </a:rPr>
                        <a: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dirty="0">
                          <a:solidFill>
                            <a:srgbClr val="000000"/>
                          </a:solidFill>
                          <a:effectLst/>
                          <a:latin typeface="+mj-lt"/>
                          <a:ea typeface="+mn-ea"/>
                          <a:cs typeface="+mn-cs"/>
                        </a:rPr>
                        <a:t>CR-D118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03/11/2021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09111085"/>
                  </a:ext>
                </a:extLst>
              </a:tr>
              <a:tr h="149675">
                <a:tc>
                  <a:txBody>
                    <a:bodyPr/>
                    <a:lstStyle/>
                    <a:p>
                      <a:pPr algn="l" fontAlgn="b"/>
                      <a:r>
                        <a:rPr lang="en-GB" sz="900" b="0" i="0" u="none" strike="noStrike" kern="1200" dirty="0">
                          <a:solidFill>
                            <a:srgbClr val="000000"/>
                          </a:solidFill>
                          <a:effectLst/>
                          <a:latin typeface="+mj-lt"/>
                          <a:ea typeface="+mn-ea"/>
                          <a:cs typeface="+mn-cs"/>
                        </a:rPr>
                        <a:t>GES Data Refresh SLA</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759879539"/>
                  </a:ext>
                </a:extLst>
              </a:tr>
              <a:tr h="149675">
                <a:tc>
                  <a:txBody>
                    <a:bodyPr/>
                    <a:lstStyle/>
                    <a:p>
                      <a:pPr algn="l" fontAlgn="b"/>
                      <a:r>
                        <a:rPr lang="en-US" sz="900" b="0" i="0" u="none" strike="noStrike" kern="1200" dirty="0">
                          <a:solidFill>
                            <a:srgbClr val="000000"/>
                          </a:solidFill>
                          <a:effectLst/>
                          <a:latin typeface="+mj-lt"/>
                          <a:ea typeface="+mn-ea"/>
                          <a:cs typeface="+mn-cs"/>
                        </a:rPr>
                        <a:t>Updates to NCT-0188 REL Testing Gap Analysis Report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74628538"/>
                  </a:ext>
                </a:extLst>
              </a:tr>
              <a:tr h="149675">
                <a:tc>
                  <a:txBody>
                    <a:bodyPr/>
                    <a:lstStyle/>
                    <a:p>
                      <a:pPr algn="l" fontAlgn="b"/>
                      <a:r>
                        <a:rPr lang="en-GB" sz="900" b="0" i="0" u="none" strike="noStrike" kern="1200">
                          <a:solidFill>
                            <a:srgbClr val="000000"/>
                          </a:solidFill>
                          <a:effectLst/>
                          <a:latin typeface="+mj-lt"/>
                          <a:ea typeface="+mn-ea"/>
                          <a:cs typeface="+mn-cs"/>
                        </a:rPr>
                        <a:t>Additional CSS Non-functional Requirements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11/01/2022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175519646"/>
                  </a:ext>
                </a:extLst>
              </a:tr>
              <a:tr h="149675">
                <a:tc>
                  <a:txBody>
                    <a:bodyPr/>
                    <a:lstStyle/>
                    <a:p>
                      <a:pPr algn="l" fontAlgn="b"/>
                      <a:r>
                        <a:rPr lang="en-US" sz="900" b="0" i="0" u="none" strike="noStrike" kern="1200" dirty="0">
                          <a:solidFill>
                            <a:srgbClr val="000000"/>
                          </a:solidFill>
                          <a:effectLst/>
                          <a:latin typeface="+mj-lt"/>
                          <a:ea typeface="+mn-ea"/>
                          <a:cs typeface="+mn-cs"/>
                        </a:rPr>
                        <a:t>ServiceNow Data Model Development - DNO/</a:t>
                      </a:r>
                      <a:r>
                        <a:rPr lang="en-US" sz="900" b="0" i="0" u="none" strike="noStrike" kern="1200" dirty="0" err="1">
                          <a:solidFill>
                            <a:srgbClr val="000000"/>
                          </a:solidFill>
                          <a:effectLst/>
                          <a:latin typeface="+mj-lt"/>
                          <a:ea typeface="+mn-ea"/>
                          <a:cs typeface="+mn-cs"/>
                        </a:rPr>
                        <a:t>iDNO</a:t>
                      </a:r>
                      <a:r>
                        <a:rPr lang="en-US" sz="900" b="0" i="0" u="none" strike="noStrike" kern="1200" dirty="0">
                          <a:solidFill>
                            <a:srgbClr val="000000"/>
                          </a:solidFill>
                          <a:effectLst/>
                          <a:latin typeface="+mj-lt"/>
                          <a:ea typeface="+mn-ea"/>
                          <a:cs typeface="+mn-cs"/>
                        </a:rPr>
                        <a:t> Adaptors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11/01/2022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14859115"/>
                  </a:ext>
                </a:extLst>
              </a:tr>
              <a:tr h="149675">
                <a:tc>
                  <a:txBody>
                    <a:bodyPr/>
                    <a:lstStyle/>
                    <a:p>
                      <a:pPr algn="l" fontAlgn="b"/>
                      <a:r>
                        <a:rPr lang="en-US" sz="900" b="0" i="0" u="none" strike="noStrike" kern="1200">
                          <a:solidFill>
                            <a:srgbClr val="000000"/>
                          </a:solidFill>
                          <a:effectLst/>
                          <a:latin typeface="+mj-lt"/>
                          <a:ea typeface="+mn-ea"/>
                          <a:cs typeface="+mn-cs"/>
                        </a:rPr>
                        <a:t>Addition of Network Operator Market Share to CSS Billing Report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14442281"/>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187853" y="-109081"/>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76253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extLst>
              <p:ext uri="{D42A27DB-BD31-4B8C-83A1-F6EECF244321}">
                <p14:modId xmlns:p14="http://schemas.microsoft.com/office/powerpoint/2010/main" val="849898105"/>
              </p:ext>
            </p:extLst>
          </p:nvPr>
        </p:nvGraphicFramePr>
        <p:xfrm>
          <a:off x="47625" y="471758"/>
          <a:ext cx="9048750" cy="934397"/>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997061046"/>
                    </a:ext>
                  </a:extLst>
                </a:gridCol>
                <a:gridCol w="641350">
                  <a:extLst>
                    <a:ext uri="{9D8B030D-6E8A-4147-A177-3AD203B41FA5}">
                      <a16:colId xmlns:a16="http://schemas.microsoft.com/office/drawing/2014/main" val="2723771934"/>
                    </a:ext>
                  </a:extLst>
                </a:gridCol>
                <a:gridCol w="692150">
                  <a:extLst>
                    <a:ext uri="{9D8B030D-6E8A-4147-A177-3AD203B41FA5}">
                      <a16:colId xmlns:a16="http://schemas.microsoft.com/office/drawing/2014/main" val="194189712"/>
                    </a:ext>
                  </a:extLst>
                </a:gridCol>
                <a:gridCol w="1733550">
                  <a:extLst>
                    <a:ext uri="{9D8B030D-6E8A-4147-A177-3AD203B41FA5}">
                      <a16:colId xmlns:a16="http://schemas.microsoft.com/office/drawing/2014/main" val="3065248341"/>
                    </a:ext>
                  </a:extLst>
                </a:gridCol>
              </a:tblGrid>
              <a:tr h="98661">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Uplifting the CSS Interface Specification document to v8.7</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68237227"/>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Updates to the MAD Log v2.5 following RA110 Proposal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4627666"/>
                  </a:ext>
                </a:extLst>
              </a:tr>
              <a:tr h="113272">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E2E Remove invalid test scenarios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03/12/2021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44377199"/>
                  </a:ext>
                </a:extLst>
              </a:tr>
              <a:tr h="113272">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Proposal for the implementation of Failed Supplier Portfolio report within CSS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04005493"/>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Clarification of Performance NFRs for Operational Readiness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12383628"/>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Updates to the MAD Log V2.5 for Data and Regulatory Milestones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CR-D132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23/12/2021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67756566"/>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187853" y="-109081"/>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2399182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636B781-8629-48BF-BAFC-076BA650D38A}"/>
              </a:ext>
            </a:extLst>
          </p:cNvPr>
          <p:cNvGraphicFramePr>
            <a:graphicFrameLocks/>
          </p:cNvGraphicFramePr>
          <p:nvPr>
            <p:extLst>
              <p:ext uri="{D42A27DB-BD31-4B8C-83A1-F6EECF244321}">
                <p14:modId xmlns:p14="http://schemas.microsoft.com/office/powerpoint/2010/main" val="3653012889"/>
              </p:ext>
            </p:extLst>
          </p:nvPr>
        </p:nvGraphicFramePr>
        <p:xfrm>
          <a:off x="113414" y="381793"/>
          <a:ext cx="8917172"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874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33940655"/>
              </p:ext>
            </p:extLst>
          </p:nvPr>
        </p:nvGraphicFramePr>
        <p:xfrm>
          <a:off x="61088" y="36562"/>
          <a:ext cx="9036000" cy="486859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92375">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 Green Status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We continue to closely monitor joint dependencies with the Move To Cloud Programme.  Contingency planning is complete.  Move to Cloud is on track to Go Live for it’s planned date.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bulk data cut for transition stage 1 has been issued to the CSSP ahead of the milestone date.  The CSSP have acknowledged receipt and will now commence reconciliation activities.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503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7318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337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24567">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Potential Mismatch Between CSS &amp; UK Link &amp; Gemini</a:t>
                      </a: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We are continuing to liaise with the Central Programme for CR-D130 and CR-D129. This week we have had a session with DCC to understand the CSSP process and functionality at gate closure.  We were given some comfort during this session and now understand that the system will be fully monitored during gate closure especially during PIS in order to monitor and meet NFR’s and this will be undertaken on a daily basis.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DCC are supportive of the CR we are raising in order have the capability to request the ‘re-send’ of a secured active message.  We are pushing to receive this ability during early life support as this will help mitigate should we see missing messages at Gate Closure.</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CR-D129 was presented at the Ofgem Design Forum this week.  This CR will be moved forward into the REC Governance process for a post Programme CR to be delivered within the REC releases.</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dirty="0">
                          <a:solidFill>
                            <a:schemeClr val="tx1"/>
                          </a:solidFill>
                          <a:latin typeface="+mn-lt"/>
                          <a:ea typeface="+mn-ea"/>
                          <a:cs typeface="+mn-cs"/>
                        </a:rPr>
                        <a:t>The design issues we have raised over the past couple of months have still not been responded to.  We have escalated and will continue to monitor and escalate.</a:t>
                      </a:r>
                    </a:p>
                    <a:p>
                      <a:pPr marL="0" marR="0" lvl="0" indent="0" algn="l">
                        <a:lnSpc>
                          <a:spcPct val="100000"/>
                        </a:lnSpc>
                        <a:spcBef>
                          <a:spcPts val="0"/>
                        </a:spcBef>
                        <a:spcAft>
                          <a:spcPts val="0"/>
                        </a:spcAft>
                        <a:buFont typeface="Arial" panose="020B0604020202020204" pitchFamily="34" charset="0"/>
                        <a:buNone/>
                      </a:pPr>
                      <a:endParaRPr lang="en-US" sz="9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0" kern="1200" dirty="0">
                          <a:solidFill>
                            <a:schemeClr val="tx1"/>
                          </a:solidFill>
                          <a:effectLst/>
                          <a:latin typeface="+mn-lt"/>
                          <a:ea typeface="+mn-ea"/>
                          <a:cs typeface="+mn-cs"/>
                        </a:rPr>
                        <a:t>We will now commence engagement in relation to the workaround process should we any issues with missing messages at the appropriate governance groups.  Please note we are not expecting this to happen in normal day to day processing this would be an exceptional circumstance.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Internal Stage Gate D has been approved during the last two weeks.  This stage gate is the closure of Testing and the commencement of Transition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1"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Commencement  and planning refinement for the Transition Stage 2 activities (2</a:t>
                      </a:r>
                      <a:r>
                        <a:rPr lang="en-GB" sz="1000" b="0" i="0" u="none" strike="noStrike" kern="1200" baseline="30000" dirty="0">
                          <a:solidFill>
                            <a:schemeClr val="tx1"/>
                          </a:solidFill>
                          <a:effectLst/>
                          <a:latin typeface="+mn-lt"/>
                          <a:ea typeface="+mn-ea"/>
                          <a:cs typeface="+mn-cs"/>
                        </a:rPr>
                        <a:t>nd</a:t>
                      </a:r>
                      <a:r>
                        <a:rPr lang="en-GB" sz="1000" b="0" i="0" u="none" strike="noStrike" kern="1200" dirty="0">
                          <a:solidFill>
                            <a:schemeClr val="tx1"/>
                          </a:solidFill>
                          <a:effectLst/>
                          <a:latin typeface="+mn-lt"/>
                          <a:ea typeface="+mn-ea"/>
                          <a:cs typeface="+mn-cs"/>
                        </a:rPr>
                        <a:t> May)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OAT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Business Change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202564663"/>
              </p:ext>
            </p:extLst>
          </p:nvPr>
        </p:nvGraphicFramePr>
        <p:xfrm>
          <a:off x="0" y="446380"/>
          <a:ext cx="9125999" cy="446650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45500">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Previous 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489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Transition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5895" marR="0" lvl="0" indent="-175895" algn="l">
                        <a:lnSpc>
                          <a:spcPct val="107000"/>
                        </a:lnSpc>
                        <a:spcBef>
                          <a:spcPts val="0"/>
                        </a:spcBef>
                        <a:spcAft>
                          <a:spcPts val="0"/>
                        </a:spcAft>
                        <a:buClrTx/>
                        <a:buSzTx/>
                        <a:buFont typeface="Wingdings" panose="05000000000000000000" pitchFamily="2" charset="2"/>
                        <a:buChar char=""/>
                      </a:pPr>
                      <a:r>
                        <a:rPr lang="en-US" sz="750" b="0" i="0" u="none" strike="noStrike" kern="1200" dirty="0">
                          <a:solidFill>
                            <a:schemeClr val="tx1"/>
                          </a:solidFill>
                          <a:latin typeface="+mn-lt"/>
                          <a:ea typeface="+mn-ea"/>
                          <a:cs typeface="+mn-cs"/>
                        </a:rPr>
                        <a:t>Transition stage 1 data migration activities completed, data shared with Landmark 4 days early.</a:t>
                      </a:r>
                    </a:p>
                    <a:p>
                      <a:pPr marL="175895" marR="0" lvl="0" indent="-175895" algn="l">
                        <a:lnSpc>
                          <a:spcPct val="107000"/>
                        </a:lnSpc>
                        <a:spcBef>
                          <a:spcPts val="0"/>
                        </a:spcBef>
                        <a:spcAft>
                          <a:spcPts val="0"/>
                        </a:spcAft>
                        <a:buClrTx/>
                        <a:buSzTx/>
                        <a:buFont typeface="Wingdings" panose="05000000000000000000" pitchFamily="2" charset="2"/>
                        <a:buChar char=""/>
                      </a:pPr>
                      <a:r>
                        <a:rPr lang="en-US" sz="750" b="0" i="0" u="none" strike="noStrike" kern="1200" dirty="0">
                          <a:solidFill>
                            <a:schemeClr val="tx1"/>
                          </a:solidFill>
                          <a:latin typeface="+mn-lt"/>
                          <a:ea typeface="+mn-ea"/>
                          <a:cs typeface="+mn-cs"/>
                        </a:rPr>
                        <a:t>Landmark have returned Reg data, now being validated.</a:t>
                      </a:r>
                    </a:p>
                    <a:p>
                      <a:pPr marL="175895" lvl="0" indent="-175895">
                        <a:lnSpc>
                          <a:spcPct val="107000"/>
                        </a:lnSpc>
                        <a:spcAft>
                          <a:spcPts val="0"/>
                        </a:spcAft>
                        <a:buFont typeface="Wingdings" panose="05000000000000000000" pitchFamily="2" charset="2"/>
                        <a:buChar char=""/>
                      </a:pPr>
                      <a:r>
                        <a:rPr lang="en-US" sz="750" b="0" i="0" u="none" strike="noStrike" kern="1200" dirty="0">
                          <a:solidFill>
                            <a:schemeClr val="tx1"/>
                          </a:solidFill>
                          <a:effectLst/>
                          <a:latin typeface="+mn-lt"/>
                          <a:ea typeface="+mn-ea"/>
                          <a:cs typeface="+mn-cs"/>
                        </a:rPr>
                        <a:t>The CSSC Implementation Approach and CSSC Transition Approach documents have been approved.</a:t>
                      </a:r>
                    </a:p>
                    <a:p>
                      <a:pPr marL="175895" lvl="0" indent="-175895">
                        <a:lnSpc>
                          <a:spcPct val="107000"/>
                        </a:lnSpc>
                        <a:spcAft>
                          <a:spcPts val="0"/>
                        </a:spcAft>
                        <a:buFont typeface="Wingdings" panose="05000000000000000000" pitchFamily="2" charset="2"/>
                        <a:buChar char=""/>
                      </a:pPr>
                      <a:r>
                        <a:rPr lang="en-US" sz="750" b="0" i="0" u="none" strike="noStrike" kern="1200" dirty="0">
                          <a:solidFill>
                            <a:schemeClr val="tx1"/>
                          </a:solidFill>
                          <a:effectLst/>
                          <a:latin typeface="+mn-lt"/>
                          <a:ea typeface="+mn-ea"/>
                          <a:cs typeface="+mn-cs"/>
                        </a:rPr>
                        <a:t>Transition testing assurance ongoing</a:t>
                      </a:r>
                    </a:p>
                    <a:p>
                      <a:pPr marL="175895" lvl="0" indent="-175895">
                        <a:lnSpc>
                          <a:spcPct val="107000"/>
                        </a:lnSpc>
                        <a:spcAft>
                          <a:spcPts val="0"/>
                        </a:spcAft>
                        <a:buFont typeface="Wingdings" panose="05000000000000000000" pitchFamily="2" charset="2"/>
                        <a:buChar char=""/>
                      </a:pPr>
                      <a:r>
                        <a:rPr lang="en-US" sz="750" b="0" i="0" u="none" strike="noStrike" kern="1200" dirty="0">
                          <a:solidFill>
                            <a:schemeClr val="tx1"/>
                          </a:solidFill>
                          <a:effectLst/>
                          <a:latin typeface="+mn-lt"/>
                          <a:ea typeface="+mn-ea"/>
                          <a:cs typeface="+mn-cs"/>
                        </a:rPr>
                        <a:t>Planning continues for stages 2 and 3, a</a:t>
                      </a:r>
                      <a:r>
                        <a:rPr lang="en-US" sz="750" b="0" i="0" u="none" strike="noStrike" kern="1200" noProof="0" dirty="0" err="1">
                          <a:solidFill>
                            <a:schemeClr val="tx1"/>
                          </a:solidFill>
                          <a:effectLst/>
                          <a:latin typeface="+mn-lt"/>
                          <a:ea typeface="+mn-ea"/>
                          <a:cs typeface="+mn-cs"/>
                        </a:rPr>
                        <a:t>ll</a:t>
                      </a:r>
                      <a:r>
                        <a:rPr lang="en-US" sz="750" b="0" i="0" u="none" strike="noStrike" kern="1200" noProof="0" dirty="0">
                          <a:solidFill>
                            <a:schemeClr val="tx1"/>
                          </a:solidFill>
                          <a:effectLst/>
                          <a:latin typeface="+mn-lt"/>
                          <a:ea typeface="+mn-ea"/>
                          <a:cs typeface="+mn-cs"/>
                        </a:rPr>
                        <a:t> workstreams to share their activities for actual transition planning for stages 2 and 3.</a:t>
                      </a:r>
                    </a:p>
                    <a:p>
                      <a:pPr marL="175895" lvl="0" indent="-175895">
                        <a:lnSpc>
                          <a:spcPct val="107000"/>
                        </a:lnSpc>
                        <a:spcAft>
                          <a:spcPts val="0"/>
                        </a:spcAft>
                        <a:buFont typeface="Wingdings" panose="05000000000000000000" pitchFamily="2" charset="2"/>
                        <a:buChar char=""/>
                      </a:pPr>
                      <a:r>
                        <a:rPr lang="en-US" sz="750" b="0" i="0" u="none" strike="noStrike" kern="1200" noProof="0" dirty="0">
                          <a:solidFill>
                            <a:schemeClr val="tx1"/>
                          </a:solidFill>
                          <a:effectLst/>
                          <a:latin typeface="+mn-lt"/>
                          <a:ea typeface="+mn-ea"/>
                          <a:cs typeface="+mn-cs"/>
                        </a:rPr>
                        <a:t>Plan for Transition stage 2 due to be completed by 1st April.</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134791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700" b="1" i="0" u="none" strike="noStrike" kern="1200" dirty="0">
                          <a:solidFill>
                            <a:schemeClr val="tx1"/>
                          </a:solidFill>
                          <a:effectLst/>
                          <a:latin typeface="+mn-lt"/>
                          <a:ea typeface="+mn-ea"/>
                          <a:cs typeface="+mn-cs"/>
                        </a:rPr>
                        <a:t>Secondary </a:t>
                      </a:r>
                      <a:r>
                        <a:rPr lang="en-US" sz="700" b="1" kern="1200" dirty="0">
                          <a:solidFill>
                            <a:schemeClr val="tx1"/>
                          </a:solidFill>
                          <a:latin typeface="+mn-lt"/>
                          <a:ea typeface="+mn-ea"/>
                          <a:cs typeface="+mn-cs"/>
                        </a:rPr>
                        <a:t>Portal Functionality</a:t>
                      </a:r>
                      <a:r>
                        <a:rPr lang="en-US" sz="700" b="1" i="0" u="none" strike="noStrike" kern="1200" dirty="0">
                          <a:solidFill>
                            <a:schemeClr val="tx1"/>
                          </a:solidFill>
                          <a:effectLst/>
                          <a:latin typeface="+mn-lt"/>
                          <a:ea typeface="+mn-ea"/>
                          <a:cs typeface="+mn-cs"/>
                        </a:rPr>
                        <a:t> </a:t>
                      </a:r>
                      <a:r>
                        <a:rPr lang="en-US" sz="700" b="0" i="0" u="none" strike="noStrike" kern="1200" dirty="0">
                          <a:solidFill>
                            <a:schemeClr val="tx1"/>
                          </a:solidFill>
                          <a:effectLst/>
                          <a:latin typeface="+mn-lt"/>
                          <a:ea typeface="+mn-ea"/>
                          <a:cs typeface="+mn-cs"/>
                        </a:rPr>
                        <a:t>– Full Secondary Portal functionality handover</a:t>
                      </a:r>
                      <a:r>
                        <a:rPr lang="en-US" sz="700" kern="1200" dirty="0">
                          <a:solidFill>
                            <a:schemeClr val="tx1"/>
                          </a:solidFill>
                          <a:latin typeface="+mn-lt"/>
                          <a:ea typeface="+mn-ea"/>
                          <a:cs typeface="+mn-cs"/>
                        </a:rPr>
                        <a:t> 08/06/22 –DES and API workstream have advised that SIT testing can begin as incremental releases are planned. Meeting to be planned to discuss.</a:t>
                      </a:r>
                      <a:endParaRPr lang="en-US" sz="700" kern="1200" dirty="0">
                        <a:solidFill>
                          <a:schemeClr val="tx1"/>
                        </a:solidFill>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700" b="1" i="0" u="none" strike="noStrike" kern="1200" dirty="0">
                          <a:solidFill>
                            <a:schemeClr val="tx1"/>
                          </a:solidFill>
                          <a:effectLst/>
                          <a:latin typeface="+mn-lt"/>
                          <a:ea typeface="+mn-ea"/>
                          <a:cs typeface="+mn-cs"/>
                        </a:rPr>
                        <a:t>DES4</a:t>
                      </a:r>
                      <a:r>
                        <a:rPr lang="en-US" sz="700" b="1" kern="1200" dirty="0">
                          <a:solidFill>
                            <a:schemeClr val="tx1"/>
                          </a:solidFill>
                          <a:latin typeface="+mn-lt"/>
                          <a:ea typeface="+mn-ea"/>
                          <a:cs typeface="+mn-cs"/>
                        </a:rPr>
                        <a:t> – </a:t>
                      </a:r>
                      <a:r>
                        <a:rPr lang="en-US" sz="700" kern="1200" dirty="0">
                          <a:solidFill>
                            <a:schemeClr val="tx1"/>
                          </a:solidFill>
                          <a:latin typeface="+mn-lt"/>
                          <a:ea typeface="+mn-ea"/>
                          <a:cs typeface="+mn-cs"/>
                        </a:rPr>
                        <a:t>Functionality testing in progress </a:t>
                      </a:r>
                      <a:r>
                        <a:rPr lang="en-US" sz="700" b="0" i="0" u="none" strike="noStrike" kern="1200" dirty="0">
                          <a:solidFill>
                            <a:schemeClr val="tx1"/>
                          </a:solidFill>
                          <a:effectLst/>
                          <a:latin typeface="Poppins Light"/>
                          <a:ea typeface="+mn-ea"/>
                          <a:cs typeface="+mn-cs"/>
                        </a:rPr>
                        <a:t>1 defect outstanding awaiting fix</a:t>
                      </a:r>
                      <a:r>
                        <a:rPr lang="en-US" sz="700" kern="1200" dirty="0">
                          <a:solidFill>
                            <a:srgbClr val="1E1246"/>
                          </a:solidFill>
                          <a:latin typeface="+mn-lt"/>
                          <a:ea typeface="+mn-ea"/>
                          <a:cs typeface="+mn-cs"/>
                        </a:rPr>
                        <a:t>, Lazarus functionality testing is complete.</a:t>
                      </a:r>
                      <a:endParaRPr lang="en-US" sz="7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700" b="1" i="0" u="none" strike="noStrike" kern="1200" dirty="0">
                          <a:solidFill>
                            <a:srgbClr val="1E1246"/>
                          </a:solidFill>
                          <a:effectLst/>
                          <a:latin typeface="+mn-lt"/>
                          <a:ea typeface="+mn-ea"/>
                          <a:cs typeface="+mn-cs"/>
                        </a:rPr>
                        <a:t>External UEPT Test Execution Bespoke E2E </a:t>
                      </a:r>
                      <a:r>
                        <a:rPr lang="en-US" sz="700" b="0" i="0" u="none" strike="noStrike" kern="1200" dirty="0">
                          <a:solidFill>
                            <a:srgbClr val="1E1246"/>
                          </a:solidFill>
                          <a:effectLst/>
                          <a:latin typeface="+mn-lt"/>
                          <a:ea typeface="+mn-ea"/>
                          <a:cs typeface="+mn-cs"/>
                        </a:rPr>
                        <a:t>– External UIT test phase complete, TCR </a:t>
                      </a:r>
                      <a:r>
                        <a:rPr lang="en-US" sz="700" kern="1200" dirty="0">
                          <a:solidFill>
                            <a:srgbClr val="1E1246"/>
                          </a:solidFill>
                          <a:latin typeface="+mn-lt"/>
                          <a:ea typeface="+mn-ea"/>
                          <a:cs typeface="+mn-cs"/>
                        </a:rPr>
                        <a:t>has been signed off by OFGEM</a:t>
                      </a:r>
                      <a:r>
                        <a:rPr lang="en-US" sz="700" b="0" i="0" u="none" strike="noStrike" kern="1200" dirty="0">
                          <a:solidFill>
                            <a:srgbClr val="1E1246"/>
                          </a:solidFill>
                          <a:effectLst/>
                          <a:latin typeface="+mn-lt"/>
                          <a:ea typeface="+mn-ea"/>
                          <a:cs typeface="+mn-cs"/>
                        </a:rPr>
                        <a:t>.</a:t>
                      </a:r>
                      <a:endParaRPr lang="en-US" sz="700" b="0" i="0" u="none" strike="noStrike" kern="1200" dirty="0">
                        <a:solidFill>
                          <a:srgbClr val="1E1246"/>
                        </a:solidFill>
                        <a:effectLst/>
                        <a:latin typeface="+mn-lt"/>
                        <a:ea typeface="+mn-ea"/>
                        <a:cs typeface="Poppins Light"/>
                      </a:endParaRPr>
                    </a:p>
                    <a:p>
                      <a:pPr marL="171450" indent="-171450" defTabSz="389392">
                        <a:spcBef>
                          <a:spcPts val="85"/>
                        </a:spcBef>
                        <a:spcAft>
                          <a:spcPts val="85"/>
                        </a:spcAft>
                        <a:buFont typeface="Wingdings" panose="05000000000000000000" pitchFamily="2" charset="2"/>
                        <a:buChar char="§"/>
                        <a:tabLst>
                          <a:tab pos="225929" algn="l"/>
                        </a:tabLst>
                        <a:defRPr/>
                      </a:pPr>
                      <a:r>
                        <a:rPr lang="en-US" sz="700" b="1" i="0" u="none" strike="noStrike" kern="1200" dirty="0">
                          <a:solidFill>
                            <a:srgbClr val="1E1246"/>
                          </a:solidFill>
                          <a:effectLst/>
                          <a:latin typeface="+mn-lt"/>
                          <a:ea typeface="+mn-ea"/>
                          <a:cs typeface="+mn-cs"/>
                        </a:rPr>
                        <a:t>Transition SIT (Regression) Functional testing </a:t>
                      </a:r>
                      <a:r>
                        <a:rPr lang="en-US" sz="700" b="1" kern="1200" dirty="0">
                          <a:solidFill>
                            <a:srgbClr val="1E1246"/>
                          </a:solidFill>
                          <a:latin typeface="+mn-lt"/>
                          <a:ea typeface="+mn-ea"/>
                          <a:cs typeface="+mn-cs"/>
                        </a:rPr>
                        <a:t>– </a:t>
                      </a:r>
                      <a:r>
                        <a:rPr lang="en-US" sz="700" dirty="0">
                          <a:solidFill>
                            <a:srgbClr val="1E1246"/>
                          </a:solidFill>
                          <a:latin typeface="Poppins Light (Headings)"/>
                        </a:rPr>
                        <a:t>External Test Phase complete, Corella internal testing in progress (2 defects resolved, script retesting in progress), SME’s assurance in progress </a:t>
                      </a:r>
                      <a:r>
                        <a:rPr lang="en-US" sz="700" kern="1200" dirty="0">
                          <a:solidFill>
                            <a:srgbClr val="1E1246"/>
                          </a:solidFill>
                          <a:latin typeface="+mn-lt"/>
                          <a:ea typeface="+mn-ea"/>
                          <a:cs typeface="+mn-cs"/>
                        </a:rPr>
                        <a:t>(Meter reads, billing and invoicing).</a:t>
                      </a:r>
                      <a:endParaRPr lang="en-US" sz="700" b="0" i="0" u="none" strike="noStrike" kern="1200" dirty="0">
                        <a:solidFill>
                          <a:srgbClr val="1E1246"/>
                        </a:solidFill>
                        <a:effectLst/>
                        <a:latin typeface="+mn-lt"/>
                        <a:ea typeface="+mn-ea"/>
                        <a:cs typeface="Poppins Light"/>
                      </a:endParaRPr>
                    </a:p>
                    <a:p>
                      <a:pPr marL="171450" indent="-171450" defTabSz="389392">
                        <a:spcBef>
                          <a:spcPts val="85"/>
                        </a:spcBef>
                        <a:spcAft>
                          <a:spcPts val="85"/>
                        </a:spcAft>
                        <a:buFont typeface="Wingdings" panose="05000000000000000000" pitchFamily="2" charset="2"/>
                        <a:buChar char="§"/>
                        <a:tabLst>
                          <a:tab pos="225929" algn="l"/>
                        </a:tabLst>
                        <a:defRPr/>
                      </a:pPr>
                      <a:r>
                        <a:rPr lang="en-US" sz="700" b="1" i="0" u="none" strike="noStrike" kern="1200" dirty="0">
                          <a:solidFill>
                            <a:srgbClr val="1E1246"/>
                          </a:solidFill>
                          <a:effectLst/>
                          <a:latin typeface="+mn-lt"/>
                          <a:ea typeface="+mn-ea"/>
                          <a:cs typeface="+mn-cs"/>
                        </a:rPr>
                        <a:t>External SIT </a:t>
                      </a:r>
                      <a:r>
                        <a:rPr lang="en-US" sz="700" b="0" i="0" u="none" strike="noStrike" kern="1200" dirty="0">
                          <a:solidFill>
                            <a:srgbClr val="1E1246"/>
                          </a:solidFill>
                          <a:effectLst/>
                          <a:latin typeface="+mn-lt"/>
                          <a:ea typeface="+mn-ea"/>
                          <a:cs typeface="+mn-cs"/>
                        </a:rPr>
                        <a:t>- </a:t>
                      </a:r>
                      <a:r>
                        <a:rPr lang="en-US" sz="700" kern="1200" dirty="0">
                          <a:solidFill>
                            <a:srgbClr val="1E1246"/>
                          </a:solidFill>
                          <a:latin typeface="+mn-lt"/>
                          <a:ea typeface="+mn-ea"/>
                          <a:cs typeface="+mn-cs"/>
                        </a:rPr>
                        <a:t>Supporting SI reporting Test Phase 18.0.4 planned for week commencing 4th April, we are supporting data creation and Retail Meet Point (RMP) status updates. </a:t>
                      </a:r>
                      <a:endParaRPr lang="en-US" sz="7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700" b="1" i="0" u="none" strike="noStrike" kern="1200" dirty="0">
                          <a:solidFill>
                            <a:srgbClr val="1E1246"/>
                          </a:solidFill>
                          <a:effectLst/>
                          <a:latin typeface="+mn-lt"/>
                          <a:ea typeface="+mn-ea"/>
                          <a:cs typeface="+mn-cs"/>
                        </a:rPr>
                        <a:t>Change Request </a:t>
                      </a:r>
                      <a:r>
                        <a:rPr lang="en-US" sz="700" b="1" kern="1200" dirty="0">
                          <a:solidFill>
                            <a:srgbClr val="1E1246"/>
                          </a:solidFill>
                          <a:latin typeface="+mn-lt"/>
                          <a:ea typeface="+mn-ea"/>
                          <a:cs typeface="+mn-cs"/>
                        </a:rPr>
                        <a:t>–  </a:t>
                      </a:r>
                      <a:r>
                        <a:rPr lang="en-US" sz="700" kern="1200" dirty="0">
                          <a:solidFill>
                            <a:srgbClr val="1E1246"/>
                          </a:solidFill>
                          <a:latin typeface="+mn-lt"/>
                          <a:ea typeface="+mn-ea"/>
                          <a:cs typeface="+mn-cs"/>
                        </a:rPr>
                        <a:t>CR222, CR136, CR95a (additional GEA functionality), and CR172 in progress, Go Live Transition Stage 3 </a:t>
                      </a:r>
                      <a:r>
                        <a:rPr lang="en-US" sz="700" b="0" i="0" u="none" strike="noStrike" kern="1200" dirty="0">
                          <a:solidFill>
                            <a:srgbClr val="1E1246"/>
                          </a:solidFill>
                          <a:effectLst/>
                          <a:latin typeface="+mn-lt"/>
                          <a:ea typeface="+mn-ea"/>
                          <a:cs typeface="+mn-cs"/>
                        </a:rPr>
                        <a:t>critical path CR’s Testing </a:t>
                      </a:r>
                      <a:r>
                        <a:rPr lang="en-US" sz="700" kern="1200" dirty="0">
                          <a:solidFill>
                            <a:srgbClr val="1E1246"/>
                          </a:solidFill>
                          <a:latin typeface="+mn-lt"/>
                          <a:ea typeface="+mn-ea"/>
                          <a:cs typeface="+mn-cs"/>
                        </a:rPr>
                        <a:t>underway</a:t>
                      </a:r>
                      <a:r>
                        <a:rPr lang="en-US" sz="700" b="0" i="0" u="none" strike="noStrike" kern="1200" dirty="0">
                          <a:solidFill>
                            <a:srgbClr val="1E1246"/>
                          </a:solidFill>
                          <a:effectLst/>
                          <a:latin typeface="+mn-lt"/>
                          <a:ea typeface="+mn-ea"/>
                          <a:cs typeface="+mn-cs"/>
                        </a:rPr>
                        <a:t>.</a:t>
                      </a:r>
                      <a:endParaRPr lang="en-US" sz="700" kern="1200" dirty="0">
                        <a:solidFill>
                          <a:srgbClr val="1E1246"/>
                        </a:solidFill>
                        <a:latin typeface="+mn-lt"/>
                        <a:ea typeface="+mn-ea"/>
                        <a:cs typeface="Poppins Ligh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155667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dirty="0">
                          <a:solidFill>
                            <a:schemeClr val="tx1"/>
                          </a:solidFill>
                        </a:rPr>
                        <a:t>Non-Functional Test</a:t>
                      </a:r>
                      <a:r>
                        <a:rPr lang="en-GB" sz="800" b="1" dirty="0">
                          <a:solidFill>
                            <a:schemeClr val="tx1"/>
                          </a:solidFill>
                        </a:rPr>
                        <a:t> (Performance, operational acceptance testing and operational testing)</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kumimoji="0" lang="en-GB" sz="1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fontAlgn="base"/>
                      <a:r>
                        <a:rPr lang="en-US" sz="800" b="1" u="none" strike="noStrike" kern="1200" dirty="0">
                          <a:solidFill>
                            <a:srgbClr val="1E1246"/>
                          </a:solidFill>
                          <a:effectLst/>
                          <a:latin typeface="+mn-lt"/>
                          <a:ea typeface="+mn-ea"/>
                          <a:cs typeface="+mn-cs"/>
                        </a:rPr>
                        <a:t>Amber trending to Green </a:t>
                      </a:r>
                      <a:r>
                        <a:rPr lang="en-US" sz="800" b="0" u="none" strike="noStrike" kern="1200" dirty="0">
                          <a:solidFill>
                            <a:srgbClr val="1E1246"/>
                          </a:solidFill>
                          <a:effectLst/>
                          <a:latin typeface="+mn-lt"/>
                          <a:ea typeface="+mn-ea"/>
                          <a:cs typeface="+mn-cs"/>
                        </a:rPr>
                        <a:t>– OAT is progressing forward - </a:t>
                      </a:r>
                      <a:r>
                        <a:rPr lang="en-US" sz="800" kern="1200" dirty="0">
                          <a:solidFill>
                            <a:srgbClr val="1E1246"/>
                          </a:solidFill>
                          <a:latin typeface="+mn-lt"/>
                          <a:ea typeface="+mn-ea"/>
                          <a:cs typeface="+mn-cs"/>
                        </a:rPr>
                        <a:t>Stream 1 Security (shared security analyst assigned and defects being progressed). Stream 2 Service management (Delivery expected 17</a:t>
                      </a:r>
                      <a:r>
                        <a:rPr lang="en-US" sz="800" kern="1200" baseline="30000" dirty="0">
                          <a:solidFill>
                            <a:srgbClr val="1E1246"/>
                          </a:solidFill>
                          <a:latin typeface="+mn-lt"/>
                          <a:ea typeface="+mn-ea"/>
                          <a:cs typeface="+mn-cs"/>
                        </a:rPr>
                        <a:t>th</a:t>
                      </a:r>
                      <a:r>
                        <a:rPr lang="en-US" sz="800" kern="1200" dirty="0">
                          <a:solidFill>
                            <a:srgbClr val="1E1246"/>
                          </a:solidFill>
                          <a:latin typeface="+mn-lt"/>
                          <a:ea typeface="+mn-ea"/>
                          <a:cs typeface="+mn-cs"/>
                        </a:rPr>
                        <a:t> May and execution start). Stream 3 Back Up and Restore (align data restoration procedure), Stream 4 (DR) CSS API complete, DES &amp; SEC API in progress. Stage Gate D milestone objectives completed, Integrated Pt to start pending successful SAP PO capacity upgrade retest.</a:t>
                      </a:r>
                    </a:p>
                    <a:p>
                      <a:pPr marL="171450" indent="-171450" fontAlgn="base">
                        <a:buFont typeface="Arial" panose="020B0604020202020204" pitchFamily="34" charset="0"/>
                        <a:buChar char="•"/>
                      </a:pPr>
                      <a:r>
                        <a:rPr lang="en-US" sz="800" b="1" kern="1200" dirty="0">
                          <a:solidFill>
                            <a:srgbClr val="1E1246"/>
                          </a:solidFill>
                          <a:latin typeface="+mn-lt"/>
                          <a:ea typeface="+mn-lt"/>
                          <a:cs typeface="+mn-lt"/>
                        </a:rPr>
                        <a:t>Transition Phase Confidence</a:t>
                      </a:r>
                      <a:r>
                        <a:rPr lang="en-US" sz="800" kern="1200" dirty="0">
                          <a:solidFill>
                            <a:srgbClr val="1E1246"/>
                          </a:solidFill>
                          <a:latin typeface="+mn-lt"/>
                          <a:ea typeface="+mn-lt"/>
                          <a:cs typeface="+mn-lt"/>
                        </a:rPr>
                        <a:t> - 62 Amber OAT due to defects and resource issues. Resolution in progress with limited 1 day/week security resource. Dedicated CSSC security resource recruitment process in progress, required to return to green.</a:t>
                      </a:r>
                      <a:endParaRPr lang="en-US" sz="800" kern="1200" dirty="0">
                        <a:solidFill>
                          <a:srgbClr val="FF0000"/>
                        </a:solidFill>
                        <a:latin typeface="+mn-lt"/>
                        <a:ea typeface="+mn-lt"/>
                        <a:cs typeface="+mn-lt"/>
                      </a:endParaRPr>
                    </a:p>
                    <a:p>
                      <a:pPr marL="171450" indent="-171450" eaLnBrk="0" hangingPunct="0">
                        <a:spcBef>
                          <a:spcPts val="85"/>
                        </a:spcBef>
                        <a:spcAft>
                          <a:spcPts val="85"/>
                        </a:spcAft>
                        <a:buFont typeface="Arial" panose="05000000000000000000" pitchFamily="2" charset="2"/>
                        <a:buChar char="•"/>
                        <a:defRPr/>
                      </a:pPr>
                      <a:r>
                        <a:rPr lang="en-US" sz="800" b="1" i="0" u="none" strike="noStrike" kern="1200" dirty="0">
                          <a:solidFill>
                            <a:srgbClr val="1E1246"/>
                          </a:solidFill>
                          <a:effectLst/>
                          <a:latin typeface="+mn-lt"/>
                          <a:ea typeface="+mn-ea"/>
                          <a:cs typeface="+mn-cs"/>
                        </a:rPr>
                        <a:t>PT – Phase 3 – DES Release 4 </a:t>
                      </a:r>
                      <a:r>
                        <a:rPr lang="en-US" sz="800" b="0" i="0" u="none" strike="noStrike" kern="1200" dirty="0">
                          <a:solidFill>
                            <a:srgbClr val="1E1246"/>
                          </a:solidFill>
                          <a:effectLst/>
                          <a:latin typeface="+mn-lt"/>
                          <a:ea typeface="+mn-ea"/>
                          <a:cs typeface="+mn-cs"/>
                        </a:rPr>
                        <a:t>– Complete.</a:t>
                      </a:r>
                      <a:endParaRPr lang="en-US" sz="8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800" b="1" i="0" u="none" strike="noStrike" kern="1200" dirty="0">
                          <a:solidFill>
                            <a:srgbClr val="1E1246"/>
                          </a:solidFill>
                          <a:effectLst/>
                          <a:latin typeface="+mn-lt"/>
                          <a:ea typeface="+mn-ea"/>
                          <a:cs typeface="+mn-cs"/>
                        </a:rPr>
                        <a:t>PT – Phase 3 – Secondary APIs </a:t>
                      </a:r>
                      <a:r>
                        <a:rPr lang="en-US" sz="800" b="0" i="0" u="none" strike="noStrike" kern="1200" dirty="0">
                          <a:solidFill>
                            <a:srgbClr val="1E1246"/>
                          </a:solidFill>
                          <a:effectLst/>
                          <a:latin typeface="+mn-lt"/>
                          <a:ea typeface="+mn-ea"/>
                          <a:cs typeface="+mn-cs"/>
                        </a:rPr>
                        <a:t>– </a:t>
                      </a:r>
                      <a:r>
                        <a:rPr lang="en-US" sz="800" kern="1200" dirty="0">
                          <a:solidFill>
                            <a:srgbClr val="1E1246"/>
                          </a:solidFill>
                          <a:latin typeface="+mn-lt"/>
                          <a:ea typeface="+mn-ea"/>
                          <a:cs typeface="+mn-cs"/>
                        </a:rPr>
                        <a:t>Defects outstanding but expect resolve 6</a:t>
                      </a:r>
                      <a:r>
                        <a:rPr lang="en-US" sz="800" kern="1200" baseline="30000" dirty="0">
                          <a:solidFill>
                            <a:srgbClr val="1E1246"/>
                          </a:solidFill>
                          <a:latin typeface="+mn-lt"/>
                          <a:ea typeface="+mn-ea"/>
                          <a:cs typeface="+mn-cs"/>
                        </a:rPr>
                        <a:t>th</a:t>
                      </a:r>
                      <a:r>
                        <a:rPr lang="en-US" sz="800" kern="1200" dirty="0">
                          <a:solidFill>
                            <a:srgbClr val="1E1246"/>
                          </a:solidFill>
                          <a:latin typeface="+mn-lt"/>
                          <a:ea typeface="+mn-ea"/>
                          <a:cs typeface="+mn-cs"/>
                        </a:rPr>
                        <a:t> April.</a:t>
                      </a:r>
                      <a:endParaRPr lang="en-US" sz="800" b="0" i="0" u="none" strike="noStrike" kern="1200" dirty="0">
                        <a:solidFill>
                          <a:srgbClr val="1E1246"/>
                        </a:solidFill>
                        <a:effectLst/>
                        <a:latin typeface="+mn-lt"/>
                        <a:ea typeface="+mn-ea"/>
                        <a:cs typeface="Poppins Light"/>
                      </a:endParaRPr>
                    </a:p>
                    <a:p>
                      <a:pPr marL="171450" indent="-171450">
                        <a:spcBef>
                          <a:spcPts val="85"/>
                        </a:spcBef>
                        <a:spcAft>
                          <a:spcPts val="85"/>
                        </a:spcAft>
                        <a:buFont typeface="Arial" panose="05000000000000000000" pitchFamily="2" charset="2"/>
                        <a:buChar char="•"/>
                        <a:defRPr/>
                      </a:pPr>
                      <a:r>
                        <a:rPr lang="en-US" sz="800" b="1" dirty="0">
                          <a:solidFill>
                            <a:srgbClr val="1E1246"/>
                          </a:solidFill>
                          <a:latin typeface="Poppins-Light"/>
                          <a:ea typeface="+mn-lt"/>
                          <a:cs typeface="+mn-lt"/>
                        </a:rPr>
                        <a:t>PT – Phase 3 – Integrated </a:t>
                      </a:r>
                      <a:r>
                        <a:rPr lang="en-US" sz="800" b="1" dirty="0">
                          <a:solidFill>
                            <a:srgbClr val="1E1246"/>
                          </a:solidFill>
                          <a:latin typeface="Poppins Light"/>
                          <a:ea typeface="+mn-lt"/>
                          <a:cs typeface="+mn-lt"/>
                        </a:rPr>
                        <a:t>PT</a:t>
                      </a:r>
                      <a:r>
                        <a:rPr lang="en-US" sz="800" b="1" dirty="0">
                          <a:solidFill>
                            <a:srgbClr val="1E1246"/>
                          </a:solidFill>
                          <a:ea typeface="+mn-lt"/>
                          <a:cs typeface="+mn-lt"/>
                        </a:rPr>
                        <a:t> </a:t>
                      </a:r>
                      <a:r>
                        <a:rPr lang="en-US" sz="800" dirty="0">
                          <a:solidFill>
                            <a:srgbClr val="1E1246"/>
                          </a:solidFill>
                          <a:latin typeface="Poppins Light"/>
                          <a:ea typeface="+mn-lt"/>
                          <a:cs typeface="+mn-lt"/>
                        </a:rPr>
                        <a:t>– SAP PO blocker resolution is imminent, Test Phase to commence 4</a:t>
                      </a:r>
                      <a:r>
                        <a:rPr lang="en-US" sz="800" baseline="30000" dirty="0">
                          <a:solidFill>
                            <a:srgbClr val="1E1246"/>
                          </a:solidFill>
                          <a:latin typeface="Poppins Light"/>
                          <a:ea typeface="+mn-lt"/>
                          <a:cs typeface="+mn-lt"/>
                        </a:rPr>
                        <a:t>th</a:t>
                      </a:r>
                      <a:r>
                        <a:rPr lang="en-US" sz="800" dirty="0">
                          <a:solidFill>
                            <a:srgbClr val="1E1246"/>
                          </a:solidFill>
                          <a:latin typeface="Poppins Light"/>
                          <a:ea typeface="+mn-lt"/>
                          <a:cs typeface="+mn-lt"/>
                        </a:rPr>
                        <a:t> April.</a:t>
                      </a:r>
                      <a:endParaRPr lang="en-US" sz="800" dirty="0">
                        <a:solidFill>
                          <a:srgbClr val="1E1246"/>
                        </a:solidFill>
                        <a:latin typeface="Poppins Light"/>
                        <a:cs typeface="Poppins Medium"/>
                      </a:endParaRPr>
                    </a:p>
                    <a:p>
                      <a:pPr marL="171450" indent="-171450">
                        <a:spcBef>
                          <a:spcPts val="85"/>
                        </a:spcBef>
                        <a:spcAft>
                          <a:spcPts val="85"/>
                        </a:spcAft>
                        <a:buFont typeface="Arial" panose="05000000000000000000" pitchFamily="2" charset="2"/>
                        <a:buChar char="•"/>
                        <a:defRPr/>
                      </a:pPr>
                      <a:r>
                        <a:rPr lang="en-US" sz="800" b="1" kern="1200" dirty="0">
                          <a:solidFill>
                            <a:srgbClr val="1E1246"/>
                          </a:solidFill>
                          <a:latin typeface="+mn-lt"/>
                          <a:ea typeface="+mn-ea"/>
                          <a:cs typeface="+mn-cs"/>
                        </a:rPr>
                        <a:t>PT – Phase 3 – </a:t>
                      </a:r>
                      <a:r>
                        <a:rPr lang="en-US" sz="800" b="1" kern="1200" dirty="0" err="1">
                          <a:solidFill>
                            <a:srgbClr val="1E1246"/>
                          </a:solidFill>
                          <a:latin typeface="+mn-lt"/>
                          <a:ea typeface="+mn-ea"/>
                          <a:cs typeface="+mn-cs"/>
                        </a:rPr>
                        <a:t>Switchstream</a:t>
                      </a:r>
                      <a:r>
                        <a:rPr lang="en-US" sz="800" b="1" kern="1200" dirty="0">
                          <a:solidFill>
                            <a:srgbClr val="1E1246"/>
                          </a:solidFill>
                          <a:latin typeface="+mn-lt"/>
                          <a:ea typeface="+mn-ea"/>
                          <a:cs typeface="+mn-cs"/>
                        </a:rPr>
                        <a:t> </a:t>
                      </a:r>
                      <a:r>
                        <a:rPr lang="en-US" sz="800" kern="1200" dirty="0">
                          <a:solidFill>
                            <a:srgbClr val="1E1246"/>
                          </a:solidFill>
                          <a:latin typeface="+mn-lt"/>
                          <a:ea typeface="+mn-ea"/>
                          <a:cs typeface="+mn-cs"/>
                        </a:rPr>
                        <a:t>– ETF FOF2 deployment in progress (this section to be moved to </a:t>
                      </a:r>
                      <a:r>
                        <a:rPr lang="en-US" sz="800" kern="1200" dirty="0" err="1">
                          <a:solidFill>
                            <a:srgbClr val="1E1246"/>
                          </a:solidFill>
                          <a:latin typeface="+mn-lt"/>
                          <a:ea typeface="+mn-ea"/>
                          <a:cs typeface="+mn-cs"/>
                        </a:rPr>
                        <a:t>Switchstream</a:t>
                      </a:r>
                      <a:r>
                        <a:rPr lang="en-US" sz="800" kern="1200" dirty="0">
                          <a:solidFill>
                            <a:srgbClr val="1E1246"/>
                          </a:solidFill>
                          <a:latin typeface="+mn-lt"/>
                          <a:ea typeface="+mn-ea"/>
                          <a:cs typeface="+mn-cs"/>
                        </a:rPr>
                        <a:t> HLR) </a:t>
                      </a:r>
                    </a:p>
                    <a:p>
                      <a:pPr marL="0" lvl="0" indent="0">
                        <a:buFont typeface="Arial" panose="020B0604020202020204" pitchFamily="34" charset="0"/>
                        <a:buNone/>
                      </a:pPr>
                      <a:endParaRPr lang="en-GB" sz="800" b="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365162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3317838213"/>
              </p:ext>
            </p:extLst>
          </p:nvPr>
        </p:nvGraphicFramePr>
        <p:xfrm>
          <a:off x="0" y="900020"/>
          <a:ext cx="9125999" cy="4097281"/>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54281">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0910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CSSC –</a:t>
                      </a:r>
                      <a:r>
                        <a:rPr lang="en-GB" sz="1050" b="1" baseline="0" dirty="0">
                          <a:solidFill>
                            <a:schemeClr val="tx1"/>
                          </a:solidFill>
                        </a:rPr>
                        <a:t> UK Link</a:t>
                      </a: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Change requests activities continues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System Testing completed for CR0127 Nov21 retrofit release - Stage 2. Deployment of code changes for SIT Testing delayed due to BAU defects identified and issued for SME </a:t>
                      </a:r>
                      <a:r>
                        <a:rPr kumimoji="0" lang="en-US" sz="700" b="0" i="0" u="none" strike="noStrike" kern="1200" cap="none" spc="0" normalizeH="0" baseline="0" noProof="0" dirty="0" err="1">
                          <a:ln>
                            <a:noFill/>
                          </a:ln>
                          <a:solidFill>
                            <a:schemeClr val="tx1"/>
                          </a:solidFill>
                          <a:effectLst/>
                          <a:uLnTx/>
                          <a:uFillTx/>
                          <a:latin typeface="Poppins Light"/>
                          <a:ea typeface="+mn-ea"/>
                          <a:cs typeface="+mn-cs"/>
                        </a:rPr>
                        <a:t>validationSystem</a:t>
                      </a:r>
                      <a:r>
                        <a:rPr kumimoji="0" lang="en-US" sz="700" b="0" i="0" u="none" strike="noStrike" kern="1200" cap="none" spc="0" normalizeH="0" baseline="0" noProof="0" dirty="0">
                          <a:ln>
                            <a:noFill/>
                          </a:ln>
                          <a:solidFill>
                            <a:schemeClr val="tx1"/>
                          </a:solidFill>
                          <a:effectLst/>
                          <a:uLnTx/>
                          <a:uFillTx/>
                          <a:latin typeface="Poppins Light"/>
                          <a:ea typeface="+mn-ea"/>
                          <a:cs typeface="+mn-cs"/>
                        </a:rPr>
                        <a:t> Testing completed for CR0152 -Prime and Sub and deployed into QAS2. Validation of BAU defects identified for this CR underway by SMEs and TCS.</a:t>
                      </a:r>
                      <a:r>
                        <a:rPr kumimoji="0" lang="en-US" sz="700" b="0" i="0" u="none" strike="noStrike" kern="1200" cap="none" spc="0" normalizeH="0" baseline="0" noProof="0" dirty="0">
                          <a:ln>
                            <a:noFill/>
                          </a:ln>
                          <a:solidFill>
                            <a:schemeClr val="tx1"/>
                          </a:solidFill>
                          <a:effectLst/>
                          <a:highlight>
                            <a:srgbClr val="000000"/>
                          </a:highlight>
                          <a:uLnTx/>
                          <a:uFillTx/>
                          <a:latin typeface="Poppins Light"/>
                          <a:ea typeface="+mn-ea"/>
                          <a:cs typeface="+mn-cs"/>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CR0095-GEA Process,CR0110 and CR0215 – Move in Job phase 2 Completed and deployed to QAS2. Testing team to confirm Gas day testing timelines for CR0215</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CR0196 Notification of outstanding pending registrations post CSS gate closure on track for completion by 25/04. Session required with SMEs and TCS to finalize solution design queries.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AMT have communicated revised release timelines for CSSC AMT IT086 - REL Data to Gas Transporters as 01/</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Exceptions – Refresher session held with Tech Ops and SMEs on 28/03 to walk through latest position on exceptions. TCS to prepare a summary view of the Business and Technical exceptions collated and issue for Business and Tech Ops approval by 04/04. LWI update is in progress for existing exceptions ETA- 15/04</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93389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CSSC –</a:t>
                      </a:r>
                      <a:r>
                        <a:rPr lang="en-GB" sz="1050" b="1" baseline="0" dirty="0">
                          <a:solidFill>
                            <a:schemeClr val="tx1"/>
                          </a:solidFill>
                        </a:rPr>
                        <a:t> API</a:t>
                      </a:r>
                      <a:endParaRPr lang="en-GB" sz="105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ClrTx/>
                        <a:buSzTx/>
                        <a:buFont typeface="Wingdings" panose="05000000000000000000" pitchFamily="2" charset="2"/>
                        <a:buNone/>
                      </a:pPr>
                      <a:r>
                        <a:rPr lang="en-US" sz="800" b="0" i="0" u="none" strike="noStrike" kern="1200" dirty="0">
                          <a:solidFill>
                            <a:schemeClr val="tx1"/>
                          </a:solidFill>
                          <a:effectLst/>
                          <a:latin typeface="+mn-lt"/>
                          <a:ea typeface="+mn-ea"/>
                          <a:cs typeface="+mn-cs"/>
                        </a:rPr>
                        <a:t>APIs continue at Amber  but only due to the ticketing solution build and readiness due to customer onboarding as we have a risk that not all customers have necessarily converted to the new </a:t>
                      </a:r>
                      <a:r>
                        <a:rPr lang="en-US" sz="800" b="0" i="0" u="none" strike="noStrike" kern="1200" dirty="0" err="1">
                          <a:solidFill>
                            <a:schemeClr val="tx1"/>
                          </a:solidFill>
                          <a:effectLst/>
                          <a:latin typeface="+mn-lt"/>
                          <a:ea typeface="+mn-ea"/>
                          <a:cs typeface="+mn-cs"/>
                        </a:rPr>
                        <a:t>solution.We</a:t>
                      </a:r>
                      <a:r>
                        <a:rPr lang="en-US" sz="800" b="0" i="0" u="none" strike="noStrike" kern="1200" dirty="0">
                          <a:solidFill>
                            <a:schemeClr val="tx1"/>
                          </a:solidFill>
                          <a:effectLst/>
                          <a:latin typeface="+mn-lt"/>
                          <a:ea typeface="+mn-ea"/>
                          <a:cs typeface="+mn-cs"/>
                        </a:rPr>
                        <a:t> are working with Customers to get their API’s converted to the new solution and test should they wish in advance of Programme Go Live.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GAS Supply Switching API CR218  (to add 25 additional data items) has been completed and in SIT. The Developer portal has been updated to reflect the changes. Customers are being notified. </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Automated retry of APIs (Lazarus) continues to be tested</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Incorporation of the revised alerting solution requiring Grafana continues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As per Des we are building out the ‘ticket’ solution.  Design and planning completed</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General bug fix support continues </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System support documentation ongoing</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Secondary Portal development continues and currently on track to deliver.</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1 Amber Transition Tracking relates to ‘Revised Logging to Replace </a:t>
                      </a:r>
                      <a:r>
                        <a:rPr lang="en-US" sz="800" b="0" i="0" u="none" strike="noStrike" kern="1200" dirty="0" err="1">
                          <a:solidFill>
                            <a:schemeClr val="tx1"/>
                          </a:solidFill>
                          <a:effectLst/>
                          <a:latin typeface="+mn-lt"/>
                          <a:ea typeface="+mn-ea"/>
                          <a:cs typeface="+mn-cs"/>
                        </a:rPr>
                        <a:t>eDoc</a:t>
                      </a:r>
                      <a:r>
                        <a:rPr lang="en-US" sz="800" b="0" i="0" u="none" strike="noStrike" kern="1200" dirty="0">
                          <a:solidFill>
                            <a:schemeClr val="tx1"/>
                          </a:solidFill>
                          <a:effectLst/>
                          <a:latin typeface="+mn-lt"/>
                          <a:ea typeface="+mn-ea"/>
                          <a:cs typeface="+mn-cs"/>
                        </a:rPr>
                        <a:t> Solution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881430961"/>
              </p:ext>
            </p:extLst>
          </p:nvPr>
        </p:nvGraphicFramePr>
        <p:xfrm>
          <a:off x="0" y="900021"/>
          <a:ext cx="9125999" cy="227106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a:t>
                      </a:r>
                    </a:p>
                    <a:p>
                      <a:r>
                        <a:rPr lang="en-GB" sz="800" dirty="0">
                          <a:latin typeface="+mn-lt"/>
                        </a:rPr>
                        <a:t>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Service Management</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Preparations are ongoing and on track for Transition Phase 2</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Service Now licences required and procurement is underway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Full engagement with the Switching Programme continues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Questions and knowledge transfer is occurring on a weekly basis via the SI led drop in sessions in readiness for Transition Phase (T1)</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Engagement happening with the Service Management Team within Tech Ops to get appropriate resolver groups set up to support T2</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Two amber items on Transition Phase Confidence relate to Service Now procurement process but workstream overall at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Early life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PIS readiness ongoing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Business Continuity Planning continues with the BCM Plan being shared across the wider business for review and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Internal weekly workshop scheduled and on track for all internal business areas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endParaRPr lang="en-GB" sz="8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graphicFrame>
        <p:nvGraphicFramePr>
          <p:cNvPr id="3" name="Table 2">
            <a:extLst>
              <a:ext uri="{FF2B5EF4-FFF2-40B4-BE49-F238E27FC236}">
                <a16:creationId xmlns:a16="http://schemas.microsoft.com/office/drawing/2014/main" id="{F3EE4070-1E0E-43EC-8240-D57C29F44E59}"/>
              </a:ext>
            </a:extLst>
          </p:cNvPr>
          <p:cNvGraphicFramePr>
            <a:graphicFrameLocks noGrp="1"/>
          </p:cNvGraphicFramePr>
          <p:nvPr>
            <p:extLst>
              <p:ext uri="{D42A27DB-BD31-4B8C-83A1-F6EECF244321}">
                <p14:modId xmlns:p14="http://schemas.microsoft.com/office/powerpoint/2010/main" val="3288099600"/>
              </p:ext>
            </p:extLst>
          </p:nvPr>
        </p:nvGraphicFramePr>
        <p:xfrm>
          <a:off x="1912" y="3178821"/>
          <a:ext cx="9125999" cy="82171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893232155"/>
                    </a:ext>
                  </a:extLst>
                </a:gridCol>
                <a:gridCol w="574855">
                  <a:extLst>
                    <a:ext uri="{9D8B030D-6E8A-4147-A177-3AD203B41FA5}">
                      <a16:colId xmlns:a16="http://schemas.microsoft.com/office/drawing/2014/main" val="842102717"/>
                    </a:ext>
                  </a:extLst>
                </a:gridCol>
                <a:gridCol w="1149371">
                  <a:extLst>
                    <a:ext uri="{9D8B030D-6E8A-4147-A177-3AD203B41FA5}">
                      <a16:colId xmlns:a16="http://schemas.microsoft.com/office/drawing/2014/main" val="2676991946"/>
                    </a:ext>
                  </a:extLst>
                </a:gridCol>
                <a:gridCol w="6767428">
                  <a:extLst>
                    <a:ext uri="{9D8B030D-6E8A-4147-A177-3AD203B41FA5}">
                      <a16:colId xmlns:a16="http://schemas.microsoft.com/office/drawing/2014/main" val="1879545216"/>
                    </a:ext>
                  </a:extLst>
                </a:gridCol>
              </a:tblGrid>
              <a:tr h="82171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The high number of environment issues recently encountered has subsided and all issues fixed</a:t>
                      </a:r>
                      <a:endParaRPr lang="en-US" sz="800" b="0" i="0" u="none" strike="noStrike" kern="1200" dirty="0">
                        <a:solidFill>
                          <a:schemeClr val="tx1"/>
                        </a:solidFill>
                        <a:effectLst/>
                        <a:latin typeface="+mn-lt"/>
                        <a:ea typeface="+mn-ea"/>
                        <a:cs typeface="Arial"/>
                      </a:endParaRPr>
                    </a:p>
                    <a:p>
                      <a:pPr marL="171450" marR="0" lvl="0" indent="-171450" algn="l">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AMT for PPTE5/Transition has been delivered; EFT configuration in progress.</a:t>
                      </a:r>
                      <a:endParaRPr lang="en-US" sz="800" b="0" i="0" u="none" strike="noStrike" kern="1200" dirty="0">
                        <a:solidFill>
                          <a:schemeClr val="tx1"/>
                        </a:solidFill>
                        <a:effectLst/>
                        <a:latin typeface="+mn-lt"/>
                        <a:ea typeface="+mn-ea"/>
                        <a:cs typeface="Arial"/>
                      </a:endParaRPr>
                    </a:p>
                    <a:p>
                      <a:pPr marL="171450" marR="0" lvl="0" indent="-171450" algn="l" defTabSz="914400" rtl="0" eaLnBrk="0" fontAlgn="auto" latinLnBrk="0" hangingPunct="0">
                        <a:lnSpc>
                          <a:spcPct val="100000"/>
                        </a:lnSpc>
                        <a:spcBef>
                          <a:spcPts val="85"/>
                        </a:spcBef>
                        <a:spcAft>
                          <a:spcPts val="85"/>
                        </a:spcAft>
                        <a:buClrTx/>
                        <a:buSzTx/>
                        <a:buFont typeface="Wingdings" panose="05000000000000000000" pitchFamily="2" charset="2"/>
                        <a:buChar char="§"/>
                        <a:tabLst/>
                        <a:defRPr/>
                      </a:pPr>
                      <a:r>
                        <a:rPr lang="en-US" sz="800" b="0" i="0" u="none" strike="noStrike" kern="1200" dirty="0">
                          <a:solidFill>
                            <a:schemeClr val="tx1"/>
                          </a:solidFill>
                          <a:effectLst/>
                          <a:latin typeface="+mn-lt"/>
                          <a:ea typeface="+mn-ea"/>
                          <a:cs typeface="Arial" panose="020B0604020202020204" pitchFamily="34" charset="0"/>
                        </a:rPr>
                        <a:t>Consolidated Release Schedule is in progress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54692"/>
                  </a:ext>
                </a:extLst>
              </a:tr>
            </a:tbl>
          </a:graphicData>
        </a:graphic>
      </p:graphicFrame>
      <p:graphicFrame>
        <p:nvGraphicFramePr>
          <p:cNvPr id="4" name="Table 3">
            <a:extLst>
              <a:ext uri="{FF2B5EF4-FFF2-40B4-BE49-F238E27FC236}">
                <a16:creationId xmlns:a16="http://schemas.microsoft.com/office/drawing/2014/main" id="{72C5B7DC-B944-44B7-A24B-EB6EA060C945}"/>
              </a:ext>
            </a:extLst>
          </p:cNvPr>
          <p:cNvGraphicFramePr>
            <a:graphicFrameLocks noGrp="1"/>
          </p:cNvGraphicFramePr>
          <p:nvPr>
            <p:extLst>
              <p:ext uri="{D42A27DB-BD31-4B8C-83A1-F6EECF244321}">
                <p14:modId xmlns:p14="http://schemas.microsoft.com/office/powerpoint/2010/main" val="3965683415"/>
              </p:ext>
            </p:extLst>
          </p:nvPr>
        </p:nvGraphicFramePr>
        <p:xfrm>
          <a:off x="3551" y="4000538"/>
          <a:ext cx="9125999" cy="104648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131464956"/>
                    </a:ext>
                  </a:extLst>
                </a:gridCol>
                <a:gridCol w="574855">
                  <a:extLst>
                    <a:ext uri="{9D8B030D-6E8A-4147-A177-3AD203B41FA5}">
                      <a16:colId xmlns:a16="http://schemas.microsoft.com/office/drawing/2014/main" val="4049484156"/>
                    </a:ext>
                  </a:extLst>
                </a:gridCol>
                <a:gridCol w="1149371">
                  <a:extLst>
                    <a:ext uri="{9D8B030D-6E8A-4147-A177-3AD203B41FA5}">
                      <a16:colId xmlns:a16="http://schemas.microsoft.com/office/drawing/2014/main" val="2385829572"/>
                    </a:ext>
                  </a:extLst>
                </a:gridCol>
                <a:gridCol w="6767428">
                  <a:extLst>
                    <a:ext uri="{9D8B030D-6E8A-4147-A177-3AD203B41FA5}">
                      <a16:colId xmlns:a16="http://schemas.microsoft.com/office/drawing/2014/main" val="3471229608"/>
                    </a:ext>
                  </a:extLst>
                </a:gridCol>
              </a:tblGrid>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Batch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All E2E documents have been drafted, including the evidences and baseline documents these are currently under quality assurance checks ahead of being circulated for formal review</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team are attending weekly huddles on the EFT Upgrade to obtain updates on the progress of the project and mitigate risk 66113</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batch jobs for PPTE4 have been configured but the team are awaiting confirmation for when these can be scheduled</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altLang="en-US" sz="800" b="0" i="0" kern="1200" baseline="0" dirty="0">
                          <a:solidFill>
                            <a:schemeClr val="tx1"/>
                          </a:solidFill>
                          <a:latin typeface="+mn-lt"/>
                          <a:ea typeface="+mn-ea"/>
                          <a:cs typeface="Arial"/>
                        </a:rPr>
                        <a:t>The team are waiting for the new EFT FOF environment to be delivered to commence the relevant configuration for PPTE4 Performance testing. An access request </a:t>
                      </a:r>
                      <a:r>
                        <a:rPr lang="en-US" altLang="en-US" sz="800" b="1" i="0" kern="1200" baseline="0" dirty="0">
                          <a:solidFill>
                            <a:schemeClr val="bg1"/>
                          </a:solidFill>
                          <a:latin typeface="+mn-lt"/>
                          <a:ea typeface="+mn-ea"/>
                          <a:cs typeface="Arial"/>
                        </a:rPr>
                        <a:t>for this environment has been raised and completed</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endParaRPr lang="en-US" sz="800" b="0" i="0" u="none" strike="noStrike" kern="1200" dirty="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7715"/>
                  </a:ext>
                </a:extLst>
              </a:tr>
            </a:tbl>
          </a:graphicData>
        </a:graphic>
      </p:graphicFrame>
    </p:spTree>
    <p:extLst>
      <p:ext uri="{BB962C8B-B14F-4D97-AF65-F5344CB8AC3E}">
        <p14:creationId xmlns:p14="http://schemas.microsoft.com/office/powerpoint/2010/main" val="218889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962282768"/>
              </p:ext>
            </p:extLst>
          </p:nvPr>
        </p:nvGraphicFramePr>
        <p:xfrm>
          <a:off x="9000" y="1027611"/>
          <a:ext cx="9125999" cy="383501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713646">
                <a:tc>
                  <a:txBody>
                    <a:bodyPr/>
                    <a:lstStyle/>
                    <a:p>
                      <a:pPr algn="l"/>
                      <a:endParaRPr lang="en-GB" sz="800" dirty="0">
                        <a:latin typeface="+mn-lt"/>
                      </a:endParaRPr>
                    </a:p>
                    <a:p>
                      <a:pPr algn="l"/>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1919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Business Change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Overall status remains at amber for quality due to </a:t>
                      </a:r>
                      <a:r>
                        <a:rPr lang="en-US" sz="800" b="0" i="0" kern="1200" dirty="0">
                          <a:solidFill>
                            <a:schemeClr val="tx1"/>
                          </a:solidFill>
                          <a:effectLst/>
                          <a:latin typeface="+mn-lt"/>
                          <a:ea typeface="+mn-ea"/>
                          <a:cs typeface="+mn-cs"/>
                        </a:rPr>
                        <a:t>​</a:t>
                      </a:r>
                      <a:r>
                        <a:rPr lang="en-GB" sz="800" b="0" i="0" u="none" strike="noStrike" kern="1200" dirty="0">
                          <a:solidFill>
                            <a:schemeClr val="tx1"/>
                          </a:solidFill>
                          <a:effectLst/>
                          <a:latin typeface="+mn-lt"/>
                          <a:ea typeface="+mn-ea"/>
                          <a:cs typeface="+mn-cs"/>
                        </a:rPr>
                        <a:t>concerns raised by the business over some of the edge cases that may take play (Quality)</a:t>
                      </a:r>
                      <a:r>
                        <a:rPr lang="en-US" sz="800" b="0" i="0" kern="1200" dirty="0">
                          <a:solidFill>
                            <a:schemeClr val="tx1"/>
                          </a:solidFill>
                          <a:effectLst/>
                          <a:latin typeface="+mn-lt"/>
                          <a:ea typeface="+mn-ea"/>
                          <a:cs typeface="+mn-cs"/>
                        </a:rPr>
                        <a:t>​​ This will continue at amber until the first analysis of the unhappy path scenarios.  Discussion ongoing with the Central Programme for these escalations</a:t>
                      </a:r>
                    </a:p>
                    <a:p>
                      <a:pPr marL="171450" indent="-171450" rtl="0" fontAlgn="base">
                        <a:buFont typeface="Arial" panose="020B0604020202020204" pitchFamily="34" charset="0"/>
                        <a:buChar char="•"/>
                      </a:pPr>
                      <a:r>
                        <a:rPr lang="en-US" sz="800" b="0" i="0" kern="1200" dirty="0">
                          <a:solidFill>
                            <a:schemeClr val="tx1"/>
                          </a:solidFill>
                          <a:effectLst/>
                          <a:latin typeface="+mn-lt"/>
                          <a:ea typeface="+mn-ea"/>
                          <a:cs typeface="+mn-cs"/>
                        </a:rPr>
                        <a:t>Unhappy path workaround process to be presented to Industry at External Governance Workgroups</a:t>
                      </a:r>
                    </a:p>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Exceptions workshops are in flight, these workshops have gone through and reviewed all existing and new exceptions, the final sessions are now around a query raised by the business CR110 and also a new exception that has been raised. The final action which is currently sat with the Business Change workstream is SLA confirmation</a:t>
                      </a:r>
                    </a:p>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Continue to engage with customers re configuration of the new Switching API in advance of Go Live.  Testing is available via sandbox environment</a:t>
                      </a:r>
                      <a:endParaRPr lang="en-US" sz="8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800" b="0" i="0" u="none" strike="noStrike" kern="1200" dirty="0">
                          <a:solidFill>
                            <a:schemeClr val="tx1"/>
                          </a:solidFill>
                          <a:effectLst/>
                          <a:latin typeface="+mn-lt"/>
                          <a:ea typeface="+mn-ea"/>
                          <a:cs typeface="+mn-cs"/>
                        </a:rPr>
                        <a:t>All activities in the plan have been lined against the relevant transition and ELS stages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40217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Gemini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Confirmation has been received that the Gemini annual file flow will be tested until EFT during the Performance Testing phase, currently planned for early Match</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Awaiting further conversations on late messages to progress with CR0043. If this change goes ahead communications will be planned with internal and external customers due to impacts to other systems</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Requests have been raised with the environments team for the relevant code and data to be deployment on to Gemini UT3 environment for Transition Stage 3 </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Connectivity test with UK Link will be planned for next week to ensure connectivity before Transition Testing Go Live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endParaRPr lang="en-GB" sz="8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2556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989334897"/>
              </p:ext>
            </p:extLst>
          </p:nvPr>
        </p:nvGraphicFramePr>
        <p:xfrm>
          <a:off x="9000" y="1027612"/>
          <a:ext cx="9125999" cy="153446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sz="700" b="0" i="0" u="none" strike="noStrike" kern="1200" dirty="0">
                          <a:solidFill>
                            <a:srgbClr val="1E1246"/>
                          </a:solidFill>
                          <a:effectLst/>
                          <a:latin typeface="+mn-lt"/>
                          <a:ea typeface="+mn-ea"/>
                          <a:cs typeface="+mn-cs"/>
                        </a:rPr>
                        <a:t>Overall DES workstream is Green and on track for Programme Delivery. Scope has turned amber in this period, as these has been a requirement to build an alternate </a:t>
                      </a:r>
                      <a:r>
                        <a:rPr lang="en-US" sz="700" b="0" i="0" u="none" strike="noStrike" kern="1200" dirty="0" err="1">
                          <a:solidFill>
                            <a:srgbClr val="1E1246"/>
                          </a:solidFill>
                          <a:effectLst/>
                          <a:latin typeface="+mn-lt"/>
                          <a:ea typeface="+mn-ea"/>
                          <a:cs typeface="+mn-cs"/>
                        </a:rPr>
                        <a:t>eDOC</a:t>
                      </a:r>
                      <a:r>
                        <a:rPr lang="en-US" sz="700" b="0" i="0" u="none" strike="noStrike" kern="1200" dirty="0">
                          <a:solidFill>
                            <a:srgbClr val="1E1246"/>
                          </a:solidFill>
                          <a:effectLst/>
                          <a:latin typeface="+mn-lt"/>
                          <a:ea typeface="+mn-ea"/>
                          <a:cs typeface="+mn-cs"/>
                        </a:rPr>
                        <a:t> ticket solution.  </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lang="en-US" sz="700" b="0" i="0" u="none" strike="noStrike" kern="1200" dirty="0">
                        <a:solidFill>
                          <a:srgbClr val="1E1246"/>
                        </a:solidFill>
                        <a:effectLst/>
                        <a:latin typeface="+mn-lt"/>
                        <a:ea typeface="+mn-ea"/>
                        <a:cs typeface="+mn-cs"/>
                      </a:endParaRP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Design, planning and milestones have been completed to include this solution in the overall plan. This build activity does not impact TS2</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err="1">
                          <a:solidFill>
                            <a:srgbClr val="1E1246"/>
                          </a:solidFill>
                          <a:effectLst/>
                          <a:latin typeface="+mn-lt"/>
                          <a:ea typeface="+mn-ea"/>
                          <a:cs typeface="+mn-cs"/>
                        </a:rPr>
                        <a:t>Devops</a:t>
                      </a:r>
                      <a:r>
                        <a:rPr lang="en-US" sz="700" b="0" i="0" u="none" strike="noStrike" kern="1200" dirty="0">
                          <a:solidFill>
                            <a:srgbClr val="1E1246"/>
                          </a:solidFill>
                          <a:effectLst/>
                          <a:latin typeface="+mn-lt"/>
                          <a:ea typeface="+mn-ea"/>
                          <a:cs typeface="+mn-cs"/>
                        </a:rPr>
                        <a:t> build of the PREPROD and PROD environments in readiness for TS2 is on </a:t>
                      </a:r>
                      <a:r>
                        <a:rPr lang="en-US" sz="700" b="0" i="0" u="none" strike="noStrike" kern="1200" dirty="0" err="1">
                          <a:solidFill>
                            <a:srgbClr val="1E1246"/>
                          </a:solidFill>
                          <a:effectLst/>
                          <a:latin typeface="+mn-lt"/>
                          <a:ea typeface="+mn-ea"/>
                          <a:cs typeface="+mn-cs"/>
                        </a:rPr>
                        <a:t>tgrack</a:t>
                      </a:r>
                      <a:endParaRPr lang="en-US" sz="700" b="0" i="0" u="none" strike="noStrike" kern="1200" dirty="0">
                        <a:solidFill>
                          <a:srgbClr val="1E1246"/>
                        </a:solidFill>
                        <a:effectLst/>
                        <a:latin typeface="+mn-lt"/>
                        <a:ea typeface="+mn-ea"/>
                        <a:cs typeface="+mn-cs"/>
                      </a:endParaRP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Activities between this workstream and M2C is progressing, however there has been a slight slippage.  This slippage is in relation to the UK Link portal and will not affect M2C Go Live or CSSC Transition Stage 2.</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5038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ext uri="{D42A27DB-BD31-4B8C-83A1-F6EECF244321}">
                <p14:modId xmlns:p14="http://schemas.microsoft.com/office/powerpoint/2010/main" val="4179777142"/>
              </p:ext>
            </p:extLst>
          </p:nvPr>
        </p:nvGraphicFramePr>
        <p:xfrm>
          <a:off x="16809" y="637580"/>
          <a:ext cx="9127191" cy="33865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709956">
                  <a:extLst>
                    <a:ext uri="{9D8B030D-6E8A-4147-A177-3AD203B41FA5}">
                      <a16:colId xmlns:a16="http://schemas.microsoft.com/office/drawing/2014/main" val="2939424069"/>
                    </a:ext>
                  </a:extLst>
                </a:gridCol>
                <a:gridCol w="2361506">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extLst>
              <p:ext uri="{D42A27DB-BD31-4B8C-83A1-F6EECF244321}">
                <p14:modId xmlns:p14="http://schemas.microsoft.com/office/powerpoint/2010/main" val="1334509476"/>
              </p:ext>
            </p:extLst>
          </p:nvPr>
        </p:nvGraphicFramePr>
        <p:xfrm>
          <a:off x="16809" y="976232"/>
          <a:ext cx="9127191" cy="4067914"/>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703605">
                  <a:extLst>
                    <a:ext uri="{9D8B030D-6E8A-4147-A177-3AD203B41FA5}">
                      <a16:colId xmlns:a16="http://schemas.microsoft.com/office/drawing/2014/main" val="1029585687"/>
                    </a:ext>
                  </a:extLst>
                </a:gridCol>
                <a:gridCol w="2367857">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53020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r>
                        <a:rPr lang="en-US" sz="650" b="0" i="0" u="none" strike="noStrike" kern="1200" dirty="0">
                          <a:solidFill>
                            <a:schemeClr val="tx1"/>
                          </a:solidFill>
                          <a:effectLst/>
                          <a:latin typeface="+mj-lt"/>
                          <a:ea typeface="+mn-ea"/>
                          <a:cs typeface="+mn-cs"/>
                        </a:rPr>
                        <a:t>Discussed at Delivery Group 25/01.  Minutes pending.</a:t>
                      </a:r>
                      <a:endParaRPr lang="en-GB" sz="650" b="0" i="0" u="none" strike="noStrike" kern="1200" dirty="0">
                        <a:solidFill>
                          <a:schemeClr val="tx1"/>
                        </a:solidFill>
                        <a:effectLst/>
                        <a:latin typeface="+mj-lt"/>
                        <a:ea typeface="+mn-ea"/>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01/03/22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468297499"/>
                  </a:ext>
                </a:extLst>
              </a:tr>
              <a:tr h="402637">
                <a:tc>
                  <a:txBody>
                    <a:bodyPr/>
                    <a:lstStyle/>
                    <a:p>
                      <a:pPr algn="ctr" fontAlgn="ctr"/>
                      <a:r>
                        <a:rPr lang="en-GB" sz="650" b="1" i="0" u="none" strike="noStrike" dirty="0">
                          <a:solidFill>
                            <a:schemeClr val="tx1"/>
                          </a:solidFill>
                          <a:effectLst/>
                          <a:latin typeface="+mj-lt"/>
                        </a:rPr>
                        <a:t>64513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MDD data cleansing is with Customer Advocates to process. Additionally, further work is ongoing on REL reports</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18/07/22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312046787"/>
                  </a:ext>
                </a:extLst>
              </a:tr>
              <a:tr h="582743">
                <a:tc>
                  <a:txBody>
                    <a:bodyPr/>
                    <a:lstStyle/>
                    <a:p>
                      <a:pPr algn="ctr" fontAlgn="b"/>
                      <a:r>
                        <a:rPr lang="en-GB" sz="650" b="1" i="0" u="none" strike="noStrike" kern="1200" dirty="0">
                          <a:solidFill>
                            <a:schemeClr val="tx1"/>
                          </a:solidFill>
                          <a:effectLst/>
                          <a:latin typeface="+mj-lt"/>
                          <a:ea typeface="+mn-ea"/>
                          <a:cs typeface="+mn-cs"/>
                        </a:rPr>
                        <a:t>63646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 DCC will be establishing a Service Review.  There is a risk that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will be misrepresented because the DCC have not confirmed what the reporting requirements are for this forum leading to </a:t>
                      </a:r>
                      <a:r>
                        <a:rPr lang="en-US" sz="650" b="0" i="0" u="none" strike="noStrike" dirty="0" err="1">
                          <a:solidFill>
                            <a:schemeClr val="tx1"/>
                          </a:solidFill>
                          <a:effectLst/>
                          <a:latin typeface="+mj-lt"/>
                        </a:rPr>
                        <a:t>to</a:t>
                      </a:r>
                      <a:r>
                        <a:rPr lang="en-US" sz="650" b="0" i="0" u="none" strike="noStrike" dirty="0">
                          <a:solidFill>
                            <a:schemeClr val="tx1"/>
                          </a:solidFill>
                          <a:effectLst/>
                          <a:latin typeface="+mj-lt"/>
                        </a:rPr>
                        <a:t> the Review not providing an accurate view to market participants and a reputation impact on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XOS will push DCC for clarity within the monthly forums.  We have requested that this is added as an agenda item within the October forum.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DCC engagement with DCC will  ramp up in 2022 we will ensure reporting requirements are on the agenda</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25/02/22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99571287"/>
                  </a:ext>
                </a:extLst>
              </a:tr>
              <a:tr h="0">
                <a:tc>
                  <a:txBody>
                    <a:bodyPr/>
                    <a:lstStyle/>
                    <a:p>
                      <a:pPr algn="ctr" fontAlgn="b"/>
                      <a:r>
                        <a:rPr lang="en-GB" sz="650" b="1" i="0" u="none" strike="noStrike" kern="1200" dirty="0">
                          <a:solidFill>
                            <a:schemeClr val="tx1"/>
                          </a:solidFill>
                          <a:effectLst/>
                          <a:latin typeface="+mj-lt"/>
                          <a:ea typeface="+mn-ea"/>
                          <a:cs typeface="+mn-cs"/>
                        </a:rPr>
                        <a:t>64002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ongoing pipeline of customer driven and regulatory change within the industry could impact the CSSC and wider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because of technical conflict with the design of other changes and demand on resources across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and the customer teams involved in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leading to additional regression testing activity, CRs raised to modify solutions already developed and tested by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delays to the overall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therefore unplanned costs for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endParaRPr lang="en-US" sz="650" b="0" i="0" u="none" strike="noStrike" kern="1200" dirty="0">
                        <a:solidFill>
                          <a:schemeClr val="tx1"/>
                        </a:solidFill>
                        <a:effectLst/>
                        <a:latin typeface="+mj-lt"/>
                        <a:ea typeface="+mn-ea"/>
                        <a:cs typeface="+mn-cs"/>
                      </a:endParaRPr>
                    </a:p>
                    <a:p>
                      <a:pPr algn="l" fontAlgn="ctr"/>
                      <a:r>
                        <a:rPr lang="en-US" sz="650" b="0" i="0" u="none" strike="noStrike" kern="120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endParaRPr lang="en-US" sz="650" b="0" i="0" u="none" strike="noStrike" kern="1200" dirty="0">
                        <a:solidFill>
                          <a:schemeClr val="tx1"/>
                        </a:solidFill>
                        <a:effectLst/>
                        <a:latin typeface="+mj-lt"/>
                        <a:ea typeface="+mn-ea"/>
                        <a:cs typeface="+mn-cs"/>
                      </a:endParaRPr>
                    </a:p>
                    <a:p>
                      <a:pPr algn="l" fontAlgn="ctr"/>
                      <a:r>
                        <a:rPr lang="en-US" sz="650" b="0" i="0" u="none" strike="noStrike" kern="1200" dirty="0">
                          <a:solidFill>
                            <a:schemeClr val="tx1"/>
                          </a:solidFill>
                          <a:effectLst/>
                          <a:latin typeface="+mj-lt"/>
                          <a:ea typeface="+mn-ea"/>
                          <a:cs typeface="+mn-cs"/>
                        </a:rPr>
                        <a:t>3. Work with the SI to monitor for any potential impact on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resources, including customer resources, that may result from change initiatives running in parallel with critical path Switching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phases.</a:t>
                      </a:r>
                    </a:p>
                    <a:p>
                      <a:pPr algn="l" fontAlgn="ctr"/>
                      <a:endParaRPr lang="en-US" sz="650" b="0" i="0" u="none" strike="noStrike" kern="1200" dirty="0">
                        <a:solidFill>
                          <a:schemeClr val="tx1"/>
                        </a:solidFill>
                        <a:effectLst/>
                        <a:latin typeface="+mj-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impacts could manifest itself during the upcoming months - continues to be monitored</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31195262"/>
                  </a:ext>
                </a:extLst>
              </a:tr>
              <a:tr h="582743">
                <a:tc>
                  <a:txBody>
                    <a:bodyPr/>
                    <a:lstStyle/>
                    <a:p>
                      <a:pPr algn="ctr" fontAlgn="b"/>
                      <a:r>
                        <a:rPr lang="en-GB" sz="650" b="1" i="0" u="none" strike="noStrike" kern="1200" dirty="0">
                          <a:solidFill>
                            <a:schemeClr val="tx1"/>
                          </a:solidFill>
                          <a:effectLst/>
                          <a:latin typeface="+mj-lt"/>
                          <a:ea typeface="+mn-ea"/>
                          <a:cs typeface="+mn-cs"/>
                        </a:rPr>
                        <a:t>65122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algn="ctr" fontAlgn="b"/>
                      <a:r>
                        <a:rPr lang="en-GB" sz="650" b="0" i="0" u="none" strike="noStrike" kern="1200" dirty="0">
                          <a:solidFill>
                            <a:schemeClr val="tx1"/>
                          </a:solidFill>
                          <a:effectLst/>
                          <a:latin typeface="+mj-lt"/>
                          <a:ea typeface="+mn-ea"/>
                          <a:cs typeface="+mn-cs"/>
                        </a:rPr>
                        <a:t>Transition/ Cutover</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Continue to monitor, low exposure at this point</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224943096"/>
                  </a:ext>
                </a:extLst>
              </a:tr>
              <a:tr h="582743">
                <a:tc>
                  <a:txBody>
                    <a:bodyPr/>
                    <a:lstStyle/>
                    <a:p>
                      <a:pPr algn="ctr" fontAlgn="b"/>
                      <a:r>
                        <a:rPr lang="en-GB" sz="650" b="1" i="0" u="none" strike="noStrike" kern="1200" dirty="0">
                          <a:solidFill>
                            <a:schemeClr val="tx1"/>
                          </a:solidFill>
                          <a:effectLst/>
                          <a:latin typeface="+mj-lt"/>
                          <a:ea typeface="+mn-ea"/>
                          <a:cs typeface="+mn-cs"/>
                        </a:rPr>
                        <a:t>66480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Go Live date could be pushed out further because of the current market situation in the Gas Industry with suppliers going out of business leading to additional cost to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significant re-planning and impacts to other Correla initiatives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Regular communication with OFGEM to understand their strategy to address this issue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GB" sz="650" b="0" i="0" u="none" strike="noStrike" dirty="0">
                          <a:solidFill>
                            <a:schemeClr val="tx1"/>
                          </a:solidFill>
                          <a:effectLst/>
                          <a:latin typeface="+mj-lt"/>
                        </a:rPr>
                        <a:t>Continues to be monitored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75688691"/>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9" y="637580"/>
          <a:ext cx="9127191" cy="33865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709956">
                  <a:extLst>
                    <a:ext uri="{9D8B030D-6E8A-4147-A177-3AD203B41FA5}">
                      <a16:colId xmlns:a16="http://schemas.microsoft.com/office/drawing/2014/main" val="2939424069"/>
                    </a:ext>
                  </a:extLst>
                </a:gridCol>
                <a:gridCol w="2361506">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extLst>
              <p:ext uri="{D42A27DB-BD31-4B8C-83A1-F6EECF244321}">
                <p14:modId xmlns:p14="http://schemas.microsoft.com/office/powerpoint/2010/main" val="4167633147"/>
              </p:ext>
            </p:extLst>
          </p:nvPr>
        </p:nvGraphicFramePr>
        <p:xfrm>
          <a:off x="16809" y="976232"/>
          <a:ext cx="9127191" cy="2476500"/>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703605">
                  <a:extLst>
                    <a:ext uri="{9D8B030D-6E8A-4147-A177-3AD203B41FA5}">
                      <a16:colId xmlns:a16="http://schemas.microsoft.com/office/drawing/2014/main" val="1029585687"/>
                    </a:ext>
                  </a:extLst>
                </a:gridCol>
                <a:gridCol w="2367857">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530208">
                <a:tc>
                  <a:txBody>
                    <a:bodyPr/>
                    <a:lstStyle/>
                    <a:p>
                      <a:pPr algn="ctr" fontAlgn="b"/>
                      <a:r>
                        <a:rPr lang="en-GB" sz="650" b="1" i="0" u="none" strike="noStrike" kern="1200" dirty="0">
                          <a:solidFill>
                            <a:schemeClr val="tx1"/>
                          </a:solidFill>
                          <a:effectLst/>
                          <a:latin typeface="+mj-lt"/>
                          <a:ea typeface="+mn-ea"/>
                          <a:cs typeface="+mn-cs"/>
                        </a:rPr>
                        <a:t>66599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Programme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Transition phase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may be adversely impacted as a result of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activities consuming the focus and efforts of Business and Operational teams who had been planned to be focused on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activities leading to a potential impact to Transitional activities as planned currently (March 2022)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Liaise with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stakeholders to agree mitigations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r>
                        <a:rPr lang="en-GB" sz="650" b="0" i="0" u="none" strike="noStrike" kern="1200" dirty="0">
                          <a:solidFill>
                            <a:schemeClr val="tx1"/>
                          </a:solidFill>
                          <a:effectLst/>
                          <a:latin typeface="+mj-lt"/>
                          <a:ea typeface="+mn-ea"/>
                          <a:cs typeface="+mn-cs"/>
                        </a:rPr>
                        <a:t>Continues to be monitored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468297499"/>
                  </a:ext>
                </a:extLst>
              </a:tr>
              <a:tr h="402637">
                <a:tc>
                  <a:txBody>
                    <a:bodyPr/>
                    <a:lstStyle/>
                    <a:p>
                      <a:pPr algn="ctr" fontAlgn="b"/>
                      <a:r>
                        <a:rPr lang="en-GB" sz="650" b="1" i="0" u="none" strike="noStrike" kern="1200" dirty="0">
                          <a:solidFill>
                            <a:schemeClr val="tx1"/>
                          </a:solidFill>
                          <a:effectLst/>
                          <a:latin typeface="+mj-lt"/>
                          <a:ea typeface="+mn-ea"/>
                          <a:cs typeface="+mn-cs"/>
                        </a:rPr>
                        <a:t>66906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650" b="0" i="0" u="none" strike="noStrike" kern="1200" dirty="0">
                          <a:solidFill>
                            <a:schemeClr val="tx1"/>
                          </a:solidFill>
                          <a:effectLst/>
                          <a:latin typeface="+mn-lt"/>
                          <a:ea typeface="+mn-ea"/>
                          <a:cs typeface="+mn-cs"/>
                        </a:rPr>
                        <a:t>Programme</a:t>
                      </a:r>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 </a:t>
                      </a: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have raised CR-D129 to mitigate this risk.</a:t>
                      </a:r>
                    </a:p>
                    <a:p>
                      <a:pPr algn="l" fontAlgn="ctr"/>
                      <a:r>
                        <a:rPr lang="en-US" sz="650" b="0" i="0" u="none" strike="noStrike" kern="1200" dirty="0">
                          <a:solidFill>
                            <a:schemeClr val="tx1"/>
                          </a:solidFill>
                          <a:effectLst/>
                          <a:latin typeface="+mj-lt"/>
                          <a:ea typeface="+mn-ea"/>
                          <a:cs typeface="+mn-cs"/>
                        </a:rPr>
                        <a:t>- Discussions ongoing with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stakeholders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Session undertaken with Ofgem with actions in place. This will be tracked until mitigation actions are completed</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312046787"/>
                  </a:ext>
                </a:extLst>
              </a:tr>
              <a:tr h="582743">
                <a:tc>
                  <a:txBody>
                    <a:bodyPr/>
                    <a:lstStyle/>
                    <a:p>
                      <a:pPr algn="ctr" fontAlgn="b"/>
                      <a:r>
                        <a:rPr lang="en-GB" sz="650" b="1" i="0" u="none" strike="noStrike" kern="1200" dirty="0">
                          <a:solidFill>
                            <a:schemeClr val="tx1"/>
                          </a:solidFill>
                          <a:effectLst/>
                          <a:latin typeface="+mj-lt"/>
                          <a:ea typeface="+mn-ea"/>
                          <a:cs typeface="+mn-cs"/>
                        </a:rPr>
                        <a:t>66907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n-lt"/>
                          <a:ea typeface="+mn-ea"/>
                          <a:cs typeface="+mn-cs"/>
                        </a:rPr>
                        <a:t>Programme</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SLAs stipulated with the CSS NFRs (1 </a:t>
                      </a:r>
                      <a:r>
                        <a:rPr lang="en-US" sz="650" b="0" i="0" u="none" strike="noStrike" dirty="0" err="1">
                          <a:solidFill>
                            <a:schemeClr val="tx1"/>
                          </a:solidFill>
                          <a:effectLst/>
                          <a:latin typeface="+mj-lt"/>
                        </a:rPr>
                        <a:t>Hr</a:t>
                      </a:r>
                      <a:r>
                        <a:rPr lang="en-US" sz="650" b="0" i="0" u="none" strike="noStrike" dirty="0">
                          <a:solidFill>
                            <a:schemeClr val="tx1"/>
                          </a:solidFill>
                          <a:effectLst/>
                          <a:latin typeface="+mj-lt"/>
                        </a:rPr>
                        <a:t> RTO) will not be met post CSS Go-live because REC is using the Switching BCDR document as the base for REC Service Definitions which has a 4 hour RTO defined with a maximum time of 8 hours for CSS to come back into operation leading to a massive impact on UK Link downstream processing, particularly with Gemini and settlement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This is being raised with REC and relevant Ofgem stakeholders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Awaiting updates </a:t>
                      </a:r>
                      <a:r>
                        <a:rPr lang="en-US" sz="650" b="0" i="0" u="none" strike="noStrike" dirty="0" err="1">
                          <a:solidFill>
                            <a:schemeClr val="tx1"/>
                          </a:solidFill>
                          <a:effectLst/>
                          <a:latin typeface="+mj-lt"/>
                        </a:rPr>
                        <a:t>re.RTO</a:t>
                      </a:r>
                      <a:r>
                        <a:rPr lang="en-US" sz="650" b="0" i="0" u="none" strike="noStrike" dirty="0">
                          <a:solidFill>
                            <a:schemeClr val="tx1"/>
                          </a:solidFill>
                          <a:effectLst/>
                          <a:latin typeface="+mj-lt"/>
                        </a:rPr>
                        <a:t>. Conversation also had with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Coordinator around this risk</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99571287"/>
                  </a:ext>
                </a:extLst>
              </a:tr>
              <a:tr h="0">
                <a:tc>
                  <a:txBody>
                    <a:bodyPr/>
                    <a:lstStyle/>
                    <a:p>
                      <a:pPr algn="ctr" fontAlgn="b"/>
                      <a:r>
                        <a:rPr lang="en-GB" sz="650" b="1" i="0" u="none" strike="noStrike" kern="1200" dirty="0">
                          <a:solidFill>
                            <a:schemeClr val="tx1"/>
                          </a:solidFill>
                          <a:effectLst/>
                          <a:latin typeface="+mj-lt"/>
                          <a:ea typeface="+mn-ea"/>
                          <a:cs typeface="+mn-cs"/>
                        </a:rPr>
                        <a:t>66908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650" b="0" i="0" u="none" strike="noStrike" kern="1200" dirty="0">
                          <a:solidFill>
                            <a:schemeClr val="tx1"/>
                          </a:solidFill>
                          <a:effectLst/>
                          <a:latin typeface="+mn-lt"/>
                          <a:ea typeface="+mn-ea"/>
                          <a:cs typeface="+mn-cs"/>
                        </a:rPr>
                        <a:t>Programme</a:t>
                      </a:r>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This will be raised with REC and Ofgem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Awaiting updates </a:t>
                      </a:r>
                      <a:r>
                        <a:rPr lang="en-US" sz="650" b="0" i="0" u="none" strike="noStrike" dirty="0" err="1">
                          <a:solidFill>
                            <a:schemeClr val="tx1"/>
                          </a:solidFill>
                          <a:effectLst/>
                          <a:latin typeface="+mj-lt"/>
                        </a:rPr>
                        <a:t>re.RTO</a:t>
                      </a:r>
                      <a:r>
                        <a:rPr lang="en-US" sz="650" b="0" i="0" u="none" strike="noStrike" dirty="0">
                          <a:solidFill>
                            <a:schemeClr val="tx1"/>
                          </a:solidFill>
                          <a:effectLst/>
                          <a:latin typeface="+mj-lt"/>
                        </a:rPr>
                        <a:t>. Conversation also had with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Coordinator around this risk</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31195262"/>
                  </a:ext>
                </a:extLst>
              </a:tr>
            </a:tbl>
          </a:graphicData>
        </a:graphic>
      </p:graphicFrame>
    </p:spTree>
    <p:extLst>
      <p:ext uri="{BB962C8B-B14F-4D97-AF65-F5344CB8AC3E}">
        <p14:creationId xmlns:p14="http://schemas.microsoft.com/office/powerpoint/2010/main" val="3175627576"/>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efb0c983-77a3-4edc-9303-e1cb655c76c7" xsi:nil="true"/>
    <Sign_x002d_offBy xmlns="efb0c983-77a3-4edc-9303-e1cb655c76c7">
      <UserInfo>
        <DisplayName/>
        <AccountId xsi:nil="true"/>
        <AccountType/>
      </UserInfo>
    </Sign_x002d_off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3" ma:contentTypeDescription="Create a new document." ma:contentTypeScope="" ma:versionID="9bb224142be6fbbc8b98e1f99454ecd1">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54f627d5b449adedc3be3afe57feb"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545E1A-EA83-463B-B744-ADE3D05E8049}">
  <ds:schemaRef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 ds:uri="afe9fadc-cf94-4dd1-a692-a3c9fbf85351"/>
    <ds:schemaRef ds:uri="b5d8c402-b464-4f85-b954-cddb3da0df20"/>
    <ds:schemaRef ds:uri="http://schemas.microsoft.com/office/2006/metadata/properties"/>
  </ds:schemaRefs>
</ds:datastoreItem>
</file>

<file path=customXml/itemProps2.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3.xml><?xml version="1.0" encoding="utf-8"?>
<ds:datastoreItem xmlns:ds="http://schemas.openxmlformats.org/officeDocument/2006/customXml" ds:itemID="{F5D600F4-F419-41BC-9AF6-C4E4317996B0}"/>
</file>

<file path=docProps/app.xml><?xml version="1.0" encoding="utf-8"?>
<Properties xmlns="http://schemas.openxmlformats.org/officeDocument/2006/extended-properties" xmlns:vt="http://schemas.openxmlformats.org/officeDocument/2006/docPropsVTypes">
  <Template/>
  <TotalTime>13259</TotalTime>
  <Words>4551</Words>
  <Application>Microsoft Office PowerPoint</Application>
  <PresentationFormat>On-screen Show (16:9)</PresentationFormat>
  <Paragraphs>798</Paragraphs>
  <Slides>16</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ＭＳ Ｐゴシック</vt:lpstr>
      <vt:lpstr>Arial</vt:lpstr>
      <vt:lpstr>Calibri</vt:lpstr>
      <vt:lpstr>Poppins Light</vt:lpstr>
      <vt:lpstr>Poppins Light (Headings)</vt:lpstr>
      <vt:lpstr>Poppins Medium</vt:lpstr>
      <vt:lpstr>Poppins-Light</vt:lpstr>
      <vt:lpstr>Wingdings</vt:lpstr>
      <vt:lpstr>xoserve templates</vt:lpstr>
      <vt:lpstr>Office Theme</vt:lpstr>
      <vt:lpstr>1_xoserve templates</vt:lpstr>
      <vt:lpstr>Xoserve PowerPoint Template Clean</vt:lpstr>
      <vt:lpstr>CSSC Programme Dashboard</vt:lpstr>
      <vt:lpstr>PowerPoint Presentation</vt:lpstr>
      <vt:lpstr>Workstream Updates</vt:lpstr>
      <vt:lpstr>Workstream Updates</vt:lpstr>
      <vt:lpstr>Workstream Updates</vt:lpstr>
      <vt:lpstr>Workstream Updates</vt:lpstr>
      <vt:lpstr>Workstream Updates</vt:lpstr>
      <vt:lpstr>Key Programme Risks (1/2)</vt:lpstr>
      <vt:lpstr>Key Programme Risks (2/2)</vt:lpstr>
      <vt:lpstr>PowerPoint Presentation</vt:lpstr>
      <vt:lpstr>Switching Programme CR Position – CRs impacting Xoserve</vt:lpstr>
      <vt:lpstr>Switching Programme CR Position – CRs not impacting Xoserve (Cost Implication) </vt:lpstr>
      <vt:lpstr>Switching Programme CR Position – CRs not impacting Xoserve (Cost Implication)</vt:lpstr>
      <vt:lpstr>PowerPoint Presentation</vt:lpstr>
      <vt:lpstr>PowerPoint Presentation</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56</cp:revision>
  <cp:lastPrinted>2019-12-17T14:02:10Z</cp:lastPrinted>
  <dcterms:created xsi:type="dcterms:W3CDTF">2011-09-20T14:58:41Z</dcterms:created>
  <dcterms:modified xsi:type="dcterms:W3CDTF">2022-04-01T13:14:55Z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0x01010050FB9CDCC5328344A3162B2D7C8A4CE2</vt:lpwstr>
  </property>
</Properties>
</file>