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>
        <p:scale>
          <a:sx n="300" d="100"/>
          <a:sy n="300" d="100"/>
        </p:scale>
        <p:origin x="-2910" y="-5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9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MAR 2022 – MAR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438422"/>
              </p:ext>
            </p:extLst>
          </p:nvPr>
        </p:nvGraphicFramePr>
        <p:xfrm>
          <a:off x="24007" y="369500"/>
          <a:ext cx="9073010" cy="479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785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636877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477526">
                  <a:extLst>
                    <a:ext uri="{9D8B030D-6E8A-4147-A177-3AD203B41FA5}">
                      <a16:colId xmlns:a16="http://schemas.microsoft.com/office/drawing/2014/main" val="1892519651"/>
                    </a:ext>
                  </a:extLst>
                </a:gridCol>
                <a:gridCol w="693589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738993">
                  <a:extLst>
                    <a:ext uri="{9D8B030D-6E8A-4147-A177-3AD203B41FA5}">
                      <a16:colId xmlns:a16="http://schemas.microsoft.com/office/drawing/2014/main" val="1723559071"/>
                    </a:ext>
                  </a:extLst>
                </a:gridCol>
                <a:gridCol w="668538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573032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573032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573032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573032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573032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477526">
                  <a:extLst>
                    <a:ext uri="{9D8B030D-6E8A-4147-A177-3AD203B41FA5}">
                      <a16:colId xmlns:a16="http://schemas.microsoft.com/office/drawing/2014/main" val="935912634"/>
                    </a:ext>
                  </a:extLst>
                </a:gridCol>
                <a:gridCol w="573032">
                  <a:extLst>
                    <a:ext uri="{9D8B030D-6E8A-4147-A177-3AD203B41FA5}">
                      <a16:colId xmlns:a16="http://schemas.microsoft.com/office/drawing/2014/main" val="4150331701"/>
                    </a:ext>
                  </a:extLst>
                </a:gridCol>
                <a:gridCol w="573032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572952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</a:tblGrid>
              <a:tr h="298008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>
                          <a:latin typeface="+mj-lt"/>
                        </a:rPr>
                        <a:t>2023</a:t>
                      </a:r>
                      <a:endParaRPr lang="en-GB" sz="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321456">
                <a:tc gridSpan="4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Apr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May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July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Sept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Oct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Nov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Dec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841376">
                <a:tc rowSpan="6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XRN5393 </a:t>
                      </a:r>
                    </a:p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Gemini Spring 22 Release 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882362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Reddy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55874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Catton </a:t>
                      </a: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XRN5368.2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Sign on Experience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620864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XRN5368.3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 </a:t>
                      </a:r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18581"/>
                  </a:ext>
                </a:extLst>
              </a:tr>
              <a:tr h="6208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XRN5368.1</a:t>
                      </a:r>
                    </a:p>
                    <a:p>
                      <a:pPr algn="ctr"/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M </a:t>
                      </a:r>
                    </a:p>
                    <a:p>
                      <a:pPr algn="ctr"/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</a:p>
                    <a:p>
                      <a:pPr algn="ctr"/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Batch Processing 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5743"/>
                  </a:ext>
                </a:extLst>
              </a:tr>
              <a:tr h="487679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XRN5368.5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Minder  Upgrade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415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8" y="128468"/>
            <a:ext cx="9073010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MAR 2022 – MAR 2024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61673A-256D-413A-82BD-8F093CCF4BC8}"/>
              </a:ext>
            </a:extLst>
          </p:cNvPr>
          <p:cNvSpPr/>
          <p:nvPr/>
        </p:nvSpPr>
        <p:spPr>
          <a:xfrm>
            <a:off x="2633055" y="4846106"/>
            <a:ext cx="2535452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-Dec 21 to June  22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E361444-8B3D-4C24-9726-C4C09CA06D03}"/>
              </a:ext>
            </a:extLst>
          </p:cNvPr>
          <p:cNvSpPr/>
          <p:nvPr/>
        </p:nvSpPr>
        <p:spPr>
          <a:xfrm>
            <a:off x="2633054" y="3103903"/>
            <a:ext cx="2535452" cy="207204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Sept 21 to June 22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5215CD8-EA37-406B-9E2D-E8E3DBBA6E56}"/>
              </a:ext>
            </a:extLst>
          </p:cNvPr>
          <p:cNvSpPr/>
          <p:nvPr/>
        </p:nvSpPr>
        <p:spPr>
          <a:xfrm>
            <a:off x="2633054" y="3621845"/>
            <a:ext cx="1978369" cy="21193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API - Design to PIS – Jan 22 to May  22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621153"/>
              </p:ext>
            </p:extLst>
          </p:nvPr>
        </p:nvGraphicFramePr>
        <p:xfrm>
          <a:off x="7409402" y="2736875"/>
          <a:ext cx="1403401" cy="125036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6339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087062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2083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05911"/>
              </p:ext>
            </p:extLst>
          </p:nvPr>
        </p:nvGraphicFramePr>
        <p:xfrm>
          <a:off x="7409402" y="4028455"/>
          <a:ext cx="1400035" cy="937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400035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92685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467715" y="2964004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453438" y="3161147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461286" y="3387674"/>
            <a:ext cx="215987" cy="157044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503843" y="3613874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454609" y="3778775"/>
            <a:ext cx="216316" cy="188665"/>
          </a:xfrm>
          <a:prstGeom prst="star5">
            <a:avLst>
              <a:gd name="adj" fmla="val 16054"/>
              <a:gd name="hf" fmla="val 105146"/>
              <a:gd name="vf" fmla="val 110557"/>
            </a:avLst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2E4731D2-B74D-4086-9A80-36BEF629DC26}"/>
              </a:ext>
            </a:extLst>
          </p:cNvPr>
          <p:cNvSpPr/>
          <p:nvPr/>
        </p:nvSpPr>
        <p:spPr>
          <a:xfrm>
            <a:off x="5071323" y="4846106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6098C4-2EA1-4124-899D-71EFD67A17F9}"/>
              </a:ext>
            </a:extLst>
          </p:cNvPr>
          <p:cNvSpPr/>
          <p:nvPr/>
        </p:nvSpPr>
        <p:spPr>
          <a:xfrm>
            <a:off x="2634864" y="1096732"/>
            <a:ext cx="705448" cy="188870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Testing – Dec 21 to Mar 22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6A208D-CA0C-4245-AF27-A3FB96D5D69C}"/>
              </a:ext>
            </a:extLst>
          </p:cNvPr>
          <p:cNvSpPr/>
          <p:nvPr/>
        </p:nvSpPr>
        <p:spPr>
          <a:xfrm>
            <a:off x="3364464" y="1741762"/>
            <a:ext cx="1804042" cy="20277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– From Apr 22 to Jun 22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2ED7C9-2F66-4638-BBCD-C5B74E832A98}"/>
              </a:ext>
            </a:extLst>
          </p:cNvPr>
          <p:cNvSpPr/>
          <p:nvPr/>
        </p:nvSpPr>
        <p:spPr>
          <a:xfrm>
            <a:off x="3361112" y="1516581"/>
            <a:ext cx="687633" cy="20551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Change Deployment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 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D43E61-176D-4D86-97EB-AC3734FCD54D}"/>
              </a:ext>
            </a:extLst>
          </p:cNvPr>
          <p:cNvSpPr/>
          <p:nvPr/>
        </p:nvSpPr>
        <p:spPr>
          <a:xfrm>
            <a:off x="2633054" y="1307502"/>
            <a:ext cx="1408549" cy="188870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Pre-implementation/IDR 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Mar 22 to Apr 22</a:t>
            </a:r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A104AE0E-A11F-4965-826A-B81DC6EA08B5}"/>
              </a:ext>
            </a:extLst>
          </p:cNvPr>
          <p:cNvSpPr/>
          <p:nvPr/>
        </p:nvSpPr>
        <p:spPr>
          <a:xfrm>
            <a:off x="3938882" y="1535085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5C9462F1-999D-4BA2-9F51-B1BB44A4400C}"/>
              </a:ext>
            </a:extLst>
          </p:cNvPr>
          <p:cNvSpPr/>
          <p:nvPr/>
        </p:nvSpPr>
        <p:spPr>
          <a:xfrm>
            <a:off x="3938882" y="133697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633054" y="2308055"/>
            <a:ext cx="3124658" cy="20551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- Nov 21  to Jul  22 </a:t>
            </a:r>
            <a:endParaRPr lang="en-US" sz="4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EF46DF4E-7292-4C3D-9F94-E83C63576EF5}"/>
              </a:ext>
            </a:extLst>
          </p:cNvPr>
          <p:cNvSpPr/>
          <p:nvPr/>
        </p:nvSpPr>
        <p:spPr>
          <a:xfrm>
            <a:off x="5044534" y="312828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3DE9488B-5893-4DDC-BF1D-B633F1C2EA02}"/>
              </a:ext>
            </a:extLst>
          </p:cNvPr>
          <p:cNvSpPr/>
          <p:nvPr/>
        </p:nvSpPr>
        <p:spPr>
          <a:xfrm>
            <a:off x="3503718" y="3406506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29th Apr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2AC8455C-4FB3-4106-BDCD-EAB1B95F4821}"/>
              </a:ext>
            </a:extLst>
          </p:cNvPr>
          <p:cNvSpPr/>
          <p:nvPr/>
        </p:nvSpPr>
        <p:spPr>
          <a:xfrm>
            <a:off x="4712353" y="2086565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30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Jun </a:t>
            </a: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2049FC66-53E9-4299-ABC2-10242BD51A66}"/>
              </a:ext>
            </a:extLst>
          </p:cNvPr>
          <p:cNvSpPr/>
          <p:nvPr/>
        </p:nvSpPr>
        <p:spPr>
          <a:xfrm>
            <a:off x="3483153" y="2846940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29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May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2ED018-8395-4DE5-B169-458C297E495A}"/>
              </a:ext>
            </a:extLst>
          </p:cNvPr>
          <p:cNvSpPr/>
          <p:nvPr/>
        </p:nvSpPr>
        <p:spPr>
          <a:xfrm>
            <a:off x="2624744" y="4278665"/>
            <a:ext cx="1400035" cy="207204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Control M - Design to PIS – Jan 22 to Apr 22</a:t>
            </a:r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46BE2BA7-799C-4D78-904F-1473ECADBE06}"/>
              </a:ext>
            </a:extLst>
          </p:cNvPr>
          <p:cNvSpPr/>
          <p:nvPr/>
        </p:nvSpPr>
        <p:spPr>
          <a:xfrm>
            <a:off x="3931592" y="4335543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D41975AC-282D-4975-9865-E29E1E8F3E54}"/>
              </a:ext>
            </a:extLst>
          </p:cNvPr>
          <p:cNvSpPr/>
          <p:nvPr/>
        </p:nvSpPr>
        <p:spPr>
          <a:xfrm>
            <a:off x="4508124" y="3655628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8D3F6E85-C2BA-4C6E-B9E3-9CD806A0F0FA}"/>
              </a:ext>
            </a:extLst>
          </p:cNvPr>
          <p:cNvSpPr/>
          <p:nvPr/>
        </p:nvSpPr>
        <p:spPr>
          <a:xfrm>
            <a:off x="4041603" y="4606020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8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 May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Prod ChG 1</a:t>
            </a:r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3DD6B5CE-C787-4FB7-9462-EBD5EF09660D}"/>
              </a:ext>
            </a:extLst>
          </p:cNvPr>
          <p:cNvSpPr/>
          <p:nvPr/>
        </p:nvSpPr>
        <p:spPr>
          <a:xfrm>
            <a:off x="3047226" y="4028455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15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Mar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ChG 2</a:t>
            </a:r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E0733915-6C68-4561-AD95-290E0997B9EC}"/>
              </a:ext>
            </a:extLst>
          </p:cNvPr>
          <p:cNvSpPr/>
          <p:nvPr/>
        </p:nvSpPr>
        <p:spPr>
          <a:xfrm>
            <a:off x="2739604" y="4033142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</a:t>
            </a:r>
            <a:r>
              <a:rPr lang="en-GB" sz="300" b="1" baseline="30000" dirty="0">
                <a:solidFill>
                  <a:schemeClr val="bg1"/>
                </a:solidFill>
              </a:rPr>
              <a:t>st</a:t>
            </a:r>
            <a:r>
              <a:rPr lang="en-GB" sz="300" b="1" dirty="0">
                <a:solidFill>
                  <a:schemeClr val="bg1"/>
                </a:solidFill>
              </a:rPr>
              <a:t> Mar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ChG 1</a:t>
            </a:r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886092FA-4030-4BDC-9254-67B60184B344}"/>
              </a:ext>
            </a:extLst>
          </p:cNvPr>
          <p:cNvSpPr/>
          <p:nvPr/>
        </p:nvSpPr>
        <p:spPr>
          <a:xfrm>
            <a:off x="5652120" y="2308055"/>
            <a:ext cx="196651" cy="155922"/>
          </a:xfrm>
          <a:prstGeom prst="star5">
            <a:avLst>
              <a:gd name="adj" fmla="val 15414"/>
              <a:gd name="hf" fmla="val 105146"/>
              <a:gd name="vf" fmla="val 110557"/>
            </a:avLst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8640462A-D75F-4EBE-AF01-552E98BDDBBB}"/>
              </a:ext>
            </a:extLst>
          </p:cNvPr>
          <p:cNvSpPr/>
          <p:nvPr/>
        </p:nvSpPr>
        <p:spPr>
          <a:xfrm>
            <a:off x="3738275" y="2841176"/>
            <a:ext cx="332181" cy="283414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Contingency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12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Jun</a:t>
            </a:r>
          </a:p>
        </p:txBody>
      </p:sp>
      <p:sp>
        <p:nvSpPr>
          <p:cNvPr id="64" name="Flowchart: Connector 63">
            <a:extLst>
              <a:ext uri="{FF2B5EF4-FFF2-40B4-BE49-F238E27FC236}">
                <a16:creationId xmlns:a16="http://schemas.microsoft.com/office/drawing/2014/main" id="{72298F40-6D2C-4FE7-A979-1885BE8A912C}"/>
              </a:ext>
            </a:extLst>
          </p:cNvPr>
          <p:cNvSpPr/>
          <p:nvPr/>
        </p:nvSpPr>
        <p:spPr>
          <a:xfrm>
            <a:off x="4342034" y="4600064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18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 May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Prod ChG 2</a:t>
            </a:r>
          </a:p>
        </p:txBody>
      </p:sp>
      <p:sp>
        <p:nvSpPr>
          <p:cNvPr id="71" name="Flowchart: Connector 70">
            <a:extLst>
              <a:ext uri="{FF2B5EF4-FFF2-40B4-BE49-F238E27FC236}">
                <a16:creationId xmlns:a16="http://schemas.microsoft.com/office/drawing/2014/main" id="{09129026-3870-4D0B-B481-AF2506C5EA1F}"/>
              </a:ext>
            </a:extLst>
          </p:cNvPr>
          <p:cNvSpPr/>
          <p:nvPr/>
        </p:nvSpPr>
        <p:spPr>
          <a:xfrm>
            <a:off x="3389500" y="1067056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25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250" b="1" dirty="0">
                <a:solidFill>
                  <a:schemeClr val="bg1"/>
                </a:solidFill>
              </a:rPr>
              <a:t>3</a:t>
            </a:r>
            <a:r>
              <a:rPr lang="en-GB" sz="250" b="1" baseline="30000" dirty="0">
                <a:solidFill>
                  <a:schemeClr val="bg1"/>
                </a:solidFill>
              </a:rPr>
              <a:t>rd</a:t>
            </a:r>
            <a:r>
              <a:rPr lang="en-GB" sz="250" b="1" dirty="0">
                <a:solidFill>
                  <a:schemeClr val="bg1"/>
                </a:solidFill>
              </a:rPr>
              <a:t> Apr – Part B</a:t>
            </a:r>
          </a:p>
        </p:txBody>
      </p:sp>
      <p:sp>
        <p:nvSpPr>
          <p:cNvPr id="72" name="Flowchart: Connector 71">
            <a:extLst>
              <a:ext uri="{FF2B5EF4-FFF2-40B4-BE49-F238E27FC236}">
                <a16:creationId xmlns:a16="http://schemas.microsoft.com/office/drawing/2014/main" id="{CEF8BE06-E09F-4DB1-B49E-80D2E4E02371}"/>
              </a:ext>
            </a:extLst>
          </p:cNvPr>
          <p:cNvSpPr/>
          <p:nvPr/>
        </p:nvSpPr>
        <p:spPr>
          <a:xfrm>
            <a:off x="3666791" y="1055281"/>
            <a:ext cx="332181" cy="280639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250" b="1" dirty="0">
                <a:solidFill>
                  <a:schemeClr val="bg1"/>
                </a:solidFill>
              </a:rPr>
              <a:t>Contingency</a:t>
            </a:r>
          </a:p>
          <a:p>
            <a:pPr algn="ctr"/>
            <a:r>
              <a:rPr lang="en-GB" sz="250" b="1" dirty="0">
                <a:solidFill>
                  <a:schemeClr val="bg1"/>
                </a:solidFill>
              </a:rPr>
              <a:t>10</a:t>
            </a:r>
            <a:r>
              <a:rPr lang="en-GB" sz="250" b="1" baseline="30000" dirty="0">
                <a:solidFill>
                  <a:schemeClr val="bg1"/>
                </a:solidFill>
              </a:rPr>
              <a:t>th</a:t>
            </a:r>
            <a:r>
              <a:rPr lang="en-GB" sz="250" b="1" dirty="0">
                <a:solidFill>
                  <a:schemeClr val="bg1"/>
                </a:solidFill>
              </a:rPr>
              <a:t> Apr – Part B</a:t>
            </a:r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id="{2F76406B-757E-4E6B-B7F2-4C2F6950D925}"/>
              </a:ext>
            </a:extLst>
          </p:cNvPr>
          <p:cNvSpPr/>
          <p:nvPr/>
        </p:nvSpPr>
        <p:spPr>
          <a:xfrm>
            <a:off x="5142859" y="3122442"/>
            <a:ext cx="216316" cy="188665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5E6C532E-DCE6-4B13-A810-B06B923B9083}"/>
              </a:ext>
            </a:extLst>
          </p:cNvPr>
          <p:cNvSpPr/>
          <p:nvPr/>
        </p:nvSpPr>
        <p:spPr>
          <a:xfrm>
            <a:off x="5070181" y="174410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41BDB267-CA31-46AF-9B28-806A6957E091}"/>
              </a:ext>
            </a:extLst>
          </p:cNvPr>
          <p:cNvSpPr/>
          <p:nvPr/>
        </p:nvSpPr>
        <p:spPr>
          <a:xfrm>
            <a:off x="3246382" y="1002339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6CA555-216C-4261-AF87-A8E955167736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96c62218-d085-4097-ae9c-d3a1c6eefef6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f9d48c0-3fb6-4ed7-a7f5-694bb923173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3FC5C21-5260-4C52-A654-F3184CB58F27}"/>
</file>

<file path=customXml/itemProps3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On-screen Show (16:9)</PresentationFormat>
  <Paragraphs>122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Poppins Black</vt:lpstr>
      <vt:lpstr>Verdana</vt:lpstr>
      <vt:lpstr>Office Theme</vt:lpstr>
      <vt:lpstr>NG TRANSMISSION CHANGE HORIZON PLAN  0 - 2 YEARS MAR 2022 – MAR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2022-04-01T14:23:10Z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