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12"/>
  </p:notesMasterIdLst>
  <p:sldIdLst>
    <p:sldId id="435" r:id="rId6"/>
    <p:sldId id="437" r:id="rId7"/>
    <p:sldId id="438" r:id="rId8"/>
    <p:sldId id="445" r:id="rId9"/>
    <p:sldId id="356" r:id="rId10"/>
    <p:sldId id="43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kes, Andrew" initials="AW" lastIdx="21" clrIdx="0">
    <p:extLst>
      <p:ext uri="{19B8F6BF-5375-455C-9EA6-DF929625EA0E}">
        <p15:presenceInfo xmlns:p15="http://schemas.microsoft.com/office/powerpoint/2012/main" userId="Wilkes, Andrew" providerId="None"/>
      </p:ext>
    </p:extLst>
  </p:cmAuthor>
  <p:cmAuthor id="2" name="Hassan Afzal" initials="HA" lastIdx="3" clrIdx="1">
    <p:extLst>
      <p:ext uri="{19B8F6BF-5375-455C-9EA6-DF929625EA0E}">
        <p15:presenceInfo xmlns:p15="http://schemas.microsoft.com/office/powerpoint/2012/main" userId="S::hassan.afzal1@xoserve.com::a7068809-d3f4-4696-970d-615ed657f555" providerId="AD"/>
      </p:ext>
    </p:extLst>
  </p:cmAuthor>
  <p:cmAuthor id="3" name="Foster, Lee" initials="FL" lastIdx="21" clrIdx="2">
    <p:extLst>
      <p:ext uri="{19B8F6BF-5375-455C-9EA6-DF929625EA0E}">
        <p15:presenceInfo xmlns:p15="http://schemas.microsoft.com/office/powerpoint/2012/main" userId="S-1-5-21-4145888014-839675345-3125187760-3207" providerId="AD"/>
      </p:ext>
    </p:extLst>
  </p:cmAuthor>
  <p:cmAuthor id="4" name="Wilkes, Andrew" initials="WA" lastIdx="17" clrIdx="3">
    <p:extLst>
      <p:ext uri="{19B8F6BF-5375-455C-9EA6-DF929625EA0E}">
        <p15:presenceInfo xmlns:p15="http://schemas.microsoft.com/office/powerpoint/2012/main" userId="S::andrew.wilkes@xoserve.com::8c737259-034c-4913-8a34-8fa457fa1904" providerId="AD"/>
      </p:ext>
    </p:extLst>
  </p:cmAuthor>
  <p:cmAuthor id="5" name="Tristan Unwin" initials="TU" lastIdx="1" clrIdx="4">
    <p:extLst>
      <p:ext uri="{19B8F6BF-5375-455C-9EA6-DF929625EA0E}">
        <p15:presenceInfo xmlns:p15="http://schemas.microsoft.com/office/powerpoint/2012/main" userId="S::tristan.unwin@xoserve.com::35960f5b-602a-483d-b2dc-71a2219c0694" providerId="AD"/>
      </p:ext>
    </p:extLst>
  </p:cmAuthor>
  <p:cmAuthor id="6" name="Steve M Deery" initials="SMD" lastIdx="1" clrIdx="5">
    <p:extLst>
      <p:ext uri="{19B8F6BF-5375-455C-9EA6-DF929625EA0E}">
        <p15:presenceInfo xmlns:p15="http://schemas.microsoft.com/office/powerpoint/2012/main" userId="Steve M Deer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9FF99"/>
    <a:srgbClr val="FF3300"/>
    <a:srgbClr val="BD6AAB"/>
    <a:srgbClr val="CED1E1"/>
    <a:srgbClr val="B1D6E8"/>
    <a:srgbClr val="56CF9E"/>
    <a:srgbClr val="84B8DA"/>
    <a:srgbClr val="237B57"/>
    <a:srgbClr val="40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15B79D-EF53-4F86-8456-52C9F1347B1B}" v="1" dt="2021-11-16T16:23:15.9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48" y="5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7" y="10"/>
            <a:ext cx="8679685" cy="2030257"/>
          </a:xfrm>
          <a:prstGeom prst="rect">
            <a:avLst/>
          </a:prstGeom>
        </p:spPr>
        <p:txBody>
          <a:bodyPr vert="horz" lIns="291192" tIns="145598" rIns="291192" bIns="145598" rtlCol="0"/>
          <a:lstStyle>
            <a:lvl1pPr algn="l">
              <a:defRPr sz="3800"/>
            </a:lvl1pPr>
          </a:lstStyle>
          <a:p>
            <a:endParaRPr lang="en-GB"/>
          </a:p>
        </p:txBody>
      </p:sp>
      <p:sp>
        <p:nvSpPr>
          <p:cNvPr id="3" name="Date Placeholder 2"/>
          <p:cNvSpPr>
            <a:spLocks noGrp="1"/>
          </p:cNvSpPr>
          <p:nvPr>
            <p:ph type="dt" idx="1"/>
          </p:nvPr>
        </p:nvSpPr>
        <p:spPr>
          <a:xfrm>
            <a:off x="11345734" y="10"/>
            <a:ext cx="8679685" cy="2030257"/>
          </a:xfrm>
          <a:prstGeom prst="rect">
            <a:avLst/>
          </a:prstGeom>
        </p:spPr>
        <p:txBody>
          <a:bodyPr vert="horz" lIns="291192" tIns="145598" rIns="291192" bIns="145598" rtlCol="0"/>
          <a:lstStyle>
            <a:lvl1pPr algn="r">
              <a:defRPr sz="3800"/>
            </a:lvl1pPr>
          </a:lstStyle>
          <a:p>
            <a:fld id="{30CC7C86-2D66-4C55-8F99-E153512351BA}" type="datetimeFigureOut">
              <a:rPr lang="en-GB" smtClean="0"/>
              <a:t>16/11/2021</a:t>
            </a:fld>
            <a:endParaRPr lang="en-GB"/>
          </a:p>
        </p:txBody>
      </p:sp>
      <p:sp>
        <p:nvSpPr>
          <p:cNvPr id="4" name="Slide Image Placeholder 3"/>
          <p:cNvSpPr>
            <a:spLocks noGrp="1" noRot="1" noChangeAspect="1"/>
          </p:cNvSpPr>
          <p:nvPr>
            <p:ph type="sldImg" idx="2"/>
          </p:nvPr>
        </p:nvSpPr>
        <p:spPr>
          <a:xfrm>
            <a:off x="-3511550" y="3044825"/>
            <a:ext cx="27058938" cy="15220950"/>
          </a:xfrm>
          <a:prstGeom prst="rect">
            <a:avLst/>
          </a:prstGeom>
          <a:noFill/>
          <a:ln w="12700">
            <a:solidFill>
              <a:prstClr val="black"/>
            </a:solidFill>
          </a:ln>
        </p:spPr>
        <p:txBody>
          <a:bodyPr vert="horz" lIns="291192" tIns="145598" rIns="291192" bIns="145598" rtlCol="0" anchor="ctr"/>
          <a:lstStyle/>
          <a:p>
            <a:endParaRPr lang="en-GB"/>
          </a:p>
        </p:txBody>
      </p:sp>
      <p:sp>
        <p:nvSpPr>
          <p:cNvPr id="5" name="Notes Placeholder 4"/>
          <p:cNvSpPr>
            <a:spLocks noGrp="1"/>
          </p:cNvSpPr>
          <p:nvPr>
            <p:ph type="body" sz="quarter" idx="3"/>
          </p:nvPr>
        </p:nvSpPr>
        <p:spPr>
          <a:xfrm>
            <a:off x="2003009" y="19287435"/>
            <a:ext cx="16024029" cy="18272295"/>
          </a:xfrm>
          <a:prstGeom prst="rect">
            <a:avLst/>
          </a:prstGeom>
        </p:spPr>
        <p:txBody>
          <a:bodyPr vert="horz" lIns="291192" tIns="145598" rIns="291192" bIns="14559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7" y="38567807"/>
            <a:ext cx="8679685" cy="2030257"/>
          </a:xfrm>
          <a:prstGeom prst="rect">
            <a:avLst/>
          </a:prstGeom>
        </p:spPr>
        <p:txBody>
          <a:bodyPr vert="horz" lIns="291192" tIns="145598" rIns="291192" bIns="145598" rtlCol="0" anchor="b"/>
          <a:lstStyle>
            <a:lvl1pPr algn="l">
              <a:defRPr sz="3800"/>
            </a:lvl1pPr>
          </a:lstStyle>
          <a:p>
            <a:endParaRPr lang="en-GB"/>
          </a:p>
        </p:txBody>
      </p:sp>
      <p:sp>
        <p:nvSpPr>
          <p:cNvPr id="7" name="Slide Number Placeholder 6"/>
          <p:cNvSpPr>
            <a:spLocks noGrp="1"/>
          </p:cNvSpPr>
          <p:nvPr>
            <p:ph type="sldNum" sz="quarter" idx="5"/>
          </p:nvPr>
        </p:nvSpPr>
        <p:spPr>
          <a:xfrm>
            <a:off x="11345734" y="38567807"/>
            <a:ext cx="8679685" cy="2030257"/>
          </a:xfrm>
          <a:prstGeom prst="rect">
            <a:avLst/>
          </a:prstGeom>
        </p:spPr>
        <p:txBody>
          <a:bodyPr vert="horz" lIns="291192" tIns="145598" rIns="291192" bIns="145598" rtlCol="0" anchor="b"/>
          <a:lstStyle>
            <a:lvl1pPr algn="r">
              <a:defRPr sz="38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8D15C3A-2F39-4EA3-BA98-F5F2450E317E}" type="slidenum">
              <a:rPr lang="en-GB" smtClean="0"/>
              <a:t>2</a:t>
            </a:fld>
            <a:endParaRPr lang="en-GB"/>
          </a:p>
        </p:txBody>
      </p:sp>
    </p:spTree>
    <p:extLst>
      <p:ext uri="{BB962C8B-B14F-4D97-AF65-F5344CB8AC3E}">
        <p14:creationId xmlns:p14="http://schemas.microsoft.com/office/powerpoint/2010/main" val="144662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357B9-A31F-4FC7-A38A-70DF36F645F3}" type="slidenum">
              <a:rPr kumimoji="0" lang="en-GB" sz="3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3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0860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1299753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162568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64835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9"/>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5"/>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a:ea typeface="ＭＳ Ｐゴシック" pitchFamily="34" charset="-128"/>
            </a:endParaRP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a:solidFill>
                <a:srgbClr val="000000"/>
              </a:solidFill>
              <a:ea typeface="ＭＳ Ｐゴシック" pitchFamily="34" charset="-128"/>
            </a:endParaRPr>
          </a:p>
        </p:txBody>
      </p:sp>
    </p:spTree>
    <p:extLst>
      <p:ext uri="{BB962C8B-B14F-4D97-AF65-F5344CB8AC3E}">
        <p14:creationId xmlns:p14="http://schemas.microsoft.com/office/powerpoint/2010/main" val="209105051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17194"/>
            <a:ext cx="7772400" cy="1102519"/>
          </a:xfrm>
        </p:spPr>
        <p:txBody>
          <a:bodyPr/>
          <a:lstStyle/>
          <a:p>
            <a:r>
              <a:rPr lang="en-GB" dirty="0">
                <a:latin typeface="Poppins medium" panose="020B0604020202020204" charset="0"/>
                <a:cs typeface="Poppins medium" panose="020B0604020202020204" charset="0"/>
              </a:rPr>
              <a:t>October 2021 KPM / PI Operational </a:t>
            </a:r>
            <a:br>
              <a:rPr lang="en-GB" dirty="0">
                <a:latin typeface="Poppins medium" panose="020B0604020202020204" charset="0"/>
                <a:cs typeface="Poppins medium" panose="020B0604020202020204" charset="0"/>
              </a:rPr>
            </a:br>
            <a:r>
              <a:rPr lang="en-GB" dirty="0">
                <a:latin typeface="Poppins medium" panose="020B0604020202020204" charset="0"/>
                <a:cs typeface="Poppins medium" panose="020B0604020202020204" charset="0"/>
              </a:rPr>
              <a:t>Performance Summary</a:t>
            </a:r>
            <a:endParaRPr lang="en-GB" b="0" dirty="0">
              <a:latin typeface="Poppins medium" panose="020B0604020202020204" charset="0"/>
              <a:cs typeface="Poppins medium" panose="020B0604020202020204" charset="0"/>
            </a:endParaRPr>
          </a:p>
        </p:txBody>
      </p:sp>
    </p:spTree>
    <p:extLst>
      <p:ext uri="{BB962C8B-B14F-4D97-AF65-F5344CB8AC3E}">
        <p14:creationId xmlns:p14="http://schemas.microsoft.com/office/powerpoint/2010/main" val="4053544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619E9F5-2446-4AD7-84F2-E3B04B6105D0}"/>
              </a:ext>
            </a:extLst>
          </p:cNvPr>
          <p:cNvSpPr txBox="1"/>
          <p:nvPr/>
        </p:nvSpPr>
        <p:spPr>
          <a:xfrm>
            <a:off x="-33185" y="4649646"/>
            <a:ext cx="306900" cy="276657"/>
          </a:xfrm>
          <a:prstGeom prst="rect">
            <a:avLst/>
          </a:prstGeom>
          <a:noFill/>
        </p:spPr>
        <p:txBody>
          <a:bodyPr wrap="square" rtlCol="0">
            <a:spAutoFit/>
          </a:bodyPr>
          <a:lstStyle/>
          <a:p>
            <a:endParaRPr lang="en-US" sz="599" b="1" i="1">
              <a:solidFill>
                <a:prstClr val="black"/>
              </a:solidFill>
              <a:latin typeface="Arial"/>
            </a:endParaRPr>
          </a:p>
          <a:p>
            <a:r>
              <a:rPr lang="en-GB" sz="599">
                <a:solidFill>
                  <a:prstClr val="black"/>
                </a:solidFill>
                <a:latin typeface="Arial"/>
              </a:rPr>
              <a:t> </a:t>
            </a:r>
          </a:p>
        </p:txBody>
      </p:sp>
      <p:sp>
        <p:nvSpPr>
          <p:cNvPr id="4" name="Text Placeholder 1">
            <a:extLst>
              <a:ext uri="{FF2B5EF4-FFF2-40B4-BE49-F238E27FC236}">
                <a16:creationId xmlns:a16="http://schemas.microsoft.com/office/drawing/2014/main" id="{BA21F487-DF7A-44EE-80DF-2F930EAA3067}"/>
              </a:ext>
            </a:extLst>
          </p:cNvPr>
          <p:cNvSpPr txBox="1">
            <a:spLocks/>
          </p:cNvSpPr>
          <p:nvPr/>
        </p:nvSpPr>
        <p:spPr>
          <a:xfrm>
            <a:off x="5638" y="217197"/>
            <a:ext cx="9132725" cy="399617"/>
          </a:xfrm>
          <a:prstGeom prst="rect">
            <a:avLst/>
          </a:prstGeom>
        </p:spPr>
        <p:txBody>
          <a:bodyPr wrap="square" lIns="91327" tIns="45664" rIns="91327" bIns="45664" anchor="t">
            <a:spAutoFit/>
          </a:bodyPr>
          <a:lstStyle>
            <a:lvl1pPr algn="ctr">
              <a:defRPr kumimoji="0" lang="en-GB" sz="2000" b="0" i="0" u="none" strike="noStrike" kern="0" cap="none" spc="0" normalizeH="0" baseline="0" noProof="0" dirty="0" smtClean="0">
                <a:ln>
                  <a:noFill/>
                </a:ln>
                <a:solidFill>
                  <a:srgbClr val="FFBA1A"/>
                </a:solidFill>
                <a:effectLst/>
                <a:uLnTx/>
                <a:uFillTx/>
                <a:latin typeface="Poppins-Light"/>
                <a:ea typeface="+mj-ea"/>
                <a:cs typeface="Poppins-Light"/>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998" b="1" kern="1200" dirty="0">
                <a:solidFill>
                  <a:srgbClr val="0070C0"/>
                </a:solidFill>
                <a:latin typeface="+mj-lt"/>
                <a:cs typeface="Poppins medium" panose="020B0604020202020204" charset="0"/>
              </a:rPr>
              <a:t>DSC+ v DSC KPM Performance for October 2021 </a:t>
            </a:r>
          </a:p>
        </p:txBody>
      </p:sp>
      <p:graphicFrame>
        <p:nvGraphicFramePr>
          <p:cNvPr id="3" name="Table 2">
            <a:extLst>
              <a:ext uri="{FF2B5EF4-FFF2-40B4-BE49-F238E27FC236}">
                <a16:creationId xmlns:a16="http://schemas.microsoft.com/office/drawing/2014/main" id="{AF421D51-F4E9-4C4C-BBF1-1DB703AC56C5}"/>
              </a:ext>
            </a:extLst>
          </p:cNvPr>
          <p:cNvGraphicFramePr>
            <a:graphicFrameLocks noGrp="1"/>
          </p:cNvGraphicFramePr>
          <p:nvPr>
            <p:extLst>
              <p:ext uri="{D42A27DB-BD31-4B8C-83A1-F6EECF244321}">
                <p14:modId xmlns:p14="http://schemas.microsoft.com/office/powerpoint/2010/main" val="3468545038"/>
              </p:ext>
            </p:extLst>
          </p:nvPr>
        </p:nvGraphicFramePr>
        <p:xfrm>
          <a:off x="273715" y="818721"/>
          <a:ext cx="8465403" cy="3830918"/>
        </p:xfrm>
        <a:graphic>
          <a:graphicData uri="http://schemas.openxmlformats.org/drawingml/2006/table">
            <a:tbl>
              <a:tblPr/>
              <a:tblGrid>
                <a:gridCol w="552201">
                  <a:extLst>
                    <a:ext uri="{9D8B030D-6E8A-4147-A177-3AD203B41FA5}">
                      <a16:colId xmlns:a16="http://schemas.microsoft.com/office/drawing/2014/main" val="2668370893"/>
                    </a:ext>
                  </a:extLst>
                </a:gridCol>
                <a:gridCol w="3613527">
                  <a:extLst>
                    <a:ext uri="{9D8B030D-6E8A-4147-A177-3AD203B41FA5}">
                      <a16:colId xmlns:a16="http://schemas.microsoft.com/office/drawing/2014/main" val="1326734034"/>
                    </a:ext>
                  </a:extLst>
                </a:gridCol>
                <a:gridCol w="1067177">
                  <a:extLst>
                    <a:ext uri="{9D8B030D-6E8A-4147-A177-3AD203B41FA5}">
                      <a16:colId xmlns:a16="http://schemas.microsoft.com/office/drawing/2014/main" val="3145793880"/>
                    </a:ext>
                  </a:extLst>
                </a:gridCol>
                <a:gridCol w="905251">
                  <a:extLst>
                    <a:ext uri="{9D8B030D-6E8A-4147-A177-3AD203B41FA5}">
                      <a16:colId xmlns:a16="http://schemas.microsoft.com/office/drawing/2014/main" val="1294215265"/>
                    </a:ext>
                  </a:extLst>
                </a:gridCol>
                <a:gridCol w="609822">
                  <a:extLst>
                    <a:ext uri="{9D8B030D-6E8A-4147-A177-3AD203B41FA5}">
                      <a16:colId xmlns:a16="http://schemas.microsoft.com/office/drawing/2014/main" val="2873730480"/>
                    </a:ext>
                  </a:extLst>
                </a:gridCol>
                <a:gridCol w="524991">
                  <a:extLst>
                    <a:ext uri="{9D8B030D-6E8A-4147-A177-3AD203B41FA5}">
                      <a16:colId xmlns:a16="http://schemas.microsoft.com/office/drawing/2014/main" val="3400662028"/>
                    </a:ext>
                  </a:extLst>
                </a:gridCol>
                <a:gridCol w="417752">
                  <a:extLst>
                    <a:ext uri="{9D8B030D-6E8A-4147-A177-3AD203B41FA5}">
                      <a16:colId xmlns:a16="http://schemas.microsoft.com/office/drawing/2014/main" val="567499042"/>
                    </a:ext>
                  </a:extLst>
                </a:gridCol>
                <a:gridCol w="377737">
                  <a:extLst>
                    <a:ext uri="{9D8B030D-6E8A-4147-A177-3AD203B41FA5}">
                      <a16:colId xmlns:a16="http://schemas.microsoft.com/office/drawing/2014/main" val="4153092572"/>
                    </a:ext>
                  </a:extLst>
                </a:gridCol>
                <a:gridCol w="396945">
                  <a:extLst>
                    <a:ext uri="{9D8B030D-6E8A-4147-A177-3AD203B41FA5}">
                      <a16:colId xmlns:a16="http://schemas.microsoft.com/office/drawing/2014/main" val="3545771861"/>
                    </a:ext>
                  </a:extLst>
                </a:gridCol>
              </a:tblGrid>
              <a:tr h="357752">
                <a:tc>
                  <a:txBody>
                    <a:bodyPr/>
                    <a:lstStyle/>
                    <a:p>
                      <a:pPr algn="ctr" rtl="0" fontAlgn="ctr"/>
                      <a:r>
                        <a:rPr lang="en-GB" sz="500" b="1" i="0" u="none" strike="noStrike">
                          <a:solidFill>
                            <a:srgbClr val="FFFFFF"/>
                          </a:solidFill>
                          <a:effectLst/>
                          <a:latin typeface="Poppins Medium" panose="00000600000000000000" pitchFamily="2" charset="0"/>
                        </a:rPr>
                        <a:t>DSC+ Unique Identifier</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Measure Detail</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Journey / Process</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dirty="0">
                          <a:solidFill>
                            <a:srgbClr val="FFFFFF"/>
                          </a:solidFill>
                          <a:effectLst/>
                          <a:latin typeface="Poppins Medium" panose="00000600000000000000" pitchFamily="2" charset="0"/>
                        </a:rPr>
                        <a:t>Owner (CMT / SLT)</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Measure Type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DSC+ Yr 1 Target Metric Only</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Oct-21</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DSC Target</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GB" sz="500" b="1" i="0" u="none" strike="noStrike">
                          <a:solidFill>
                            <a:srgbClr val="FFFFFF"/>
                          </a:solidFill>
                          <a:effectLst/>
                          <a:latin typeface="Poppins Medium" panose="00000600000000000000" pitchFamily="2" charset="0"/>
                        </a:rPr>
                        <a:t>Oct-21</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456977247"/>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KPM.01</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Percentage of shipper transfers processed</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 Shipper Transfers</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99.90%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604987136"/>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KPM.02</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Percentage of meter reads successfully processed</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Meter Read / Asset Processing</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99.50%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99.93%</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99.50%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99.93%</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372954183"/>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KPM.03</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asset updates successfully processed</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Meter Read / Asset Processing</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99.50%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99.97%</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99.50%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99.97%</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024074775"/>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KPM.04</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AQs processed successfully</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Monthly AQ Processes</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99.90%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99.93%</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99.93%</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862995352"/>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KPM.05</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Percentage of total LDZ AQ energy at risk of being impacted</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Monthly AQ Processes</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0.47%</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0.75%</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0.47%</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293422976"/>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KPM.06</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Percentage processed within the Completion Time Service Level in DSC</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 Shipper Transfers</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99.90%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171039122"/>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KPM.07</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Percentage of requests processed within the Completion Time Service Level in DSC</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Meter Read / Asset Processing</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99.50%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99.99%</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99.99%</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930418984"/>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KPM.08</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Notifications sent by due date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Monthly AQ Processes</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99.90%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167265074"/>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KPM.09</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invoices not requiring adjustment post original invoice dispatch</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Invoicing DSC Customers</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98.00%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98.00%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505649976"/>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KPM.10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DSC customers that have been invoiced without issues/ exceptions (exc. AMS)</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Invoicing DSC Customers</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299036902"/>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KPM.11</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customers DSC with less than 1% of MPRNs which have an AMS Invoice exception</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Invoicing DSC Customers</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97.00%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97.00%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864767242"/>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KPM.12</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invoices sent on due date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Invoicing DSC Customers</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99.50%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053574342"/>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KPM.13</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exceptions resolved within 2 invoice cycles of creation date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Invoicing DSC Customers</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98.00%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FFFFFF"/>
                          </a:solidFill>
                          <a:effectLst/>
                          <a:latin typeface="Poppins Medium" panose="00000600000000000000" pitchFamily="2" charset="0"/>
                        </a:rPr>
                        <a:t>98.97%</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FFFFFF"/>
                          </a:solidFill>
                          <a:effectLst/>
                          <a:latin typeface="Poppins Medium" panose="00000600000000000000" pitchFamily="2" charset="0"/>
                        </a:rPr>
                        <a:t>98.97%</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467958976"/>
                  </a:ext>
                </a:extLst>
              </a:tr>
              <a:tr h="197443">
                <a:tc>
                  <a:txBody>
                    <a:bodyPr/>
                    <a:lstStyle/>
                    <a:p>
                      <a:pPr algn="ctr" rtl="0" fontAlgn="ctr"/>
                      <a:r>
                        <a:rPr lang="en-GB" sz="500" b="0" i="0" u="none" strike="noStrike">
                          <a:solidFill>
                            <a:srgbClr val="000000"/>
                          </a:solidFill>
                          <a:effectLst/>
                          <a:latin typeface="Poppins Medium" panose="00000600000000000000" pitchFamily="2" charset="0"/>
                        </a:rPr>
                        <a:t>KPM.14</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Number of valid P1 and P2 defects raised within PIS period relating to relevant change (excluding programmes)</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Managing Change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Andy Simpson</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 </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909805930"/>
                  </a:ext>
                </a:extLst>
              </a:tr>
              <a:tr h="197443">
                <a:tc>
                  <a:txBody>
                    <a:bodyPr/>
                    <a:lstStyle/>
                    <a:p>
                      <a:pPr algn="ctr" rtl="0" fontAlgn="ctr"/>
                      <a:r>
                        <a:rPr lang="en-GB" sz="500" b="0" i="0" u="none" strike="noStrike">
                          <a:solidFill>
                            <a:srgbClr val="000000"/>
                          </a:solidFill>
                          <a:effectLst/>
                          <a:latin typeface="Poppins Medium" panose="00000600000000000000" pitchFamily="2" charset="0"/>
                        </a:rPr>
                        <a:t>KPM.15</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Number of valid P3 defects raised within PIS period relating to relevant change (excluding programmes)</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Managing Change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Andy Simpson</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4</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 </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4</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FFFFFF"/>
                          </a:solidFill>
                          <a:effectLst/>
                          <a:latin typeface="Poppins Medium" panose="00000600000000000000" pitchFamily="2" charset="0"/>
                        </a:rPr>
                        <a:t>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562099299"/>
                  </a:ext>
                </a:extLst>
              </a:tr>
              <a:tr h="197443">
                <a:tc>
                  <a:txBody>
                    <a:bodyPr/>
                    <a:lstStyle/>
                    <a:p>
                      <a:pPr algn="ctr" rtl="0" fontAlgn="ctr"/>
                      <a:r>
                        <a:rPr lang="en-GB" sz="500" b="0" i="0" u="none" strike="noStrike">
                          <a:solidFill>
                            <a:srgbClr val="000000"/>
                          </a:solidFill>
                          <a:effectLst/>
                          <a:latin typeface="Poppins Medium" panose="00000600000000000000" pitchFamily="2" charset="0"/>
                        </a:rPr>
                        <a:t>KPM.16</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Number of valid P4 defects raised within PIS period relating to relevant change (excluding programmes)</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Managing Change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Andy Simpson</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5</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 </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5</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747870137"/>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KPM.17</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tickets not re-opened within period</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Contacts (technical)</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Neil Laird</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99.10%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99.10%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245403021"/>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KPM.18</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customer tickets (Incidents &amp; Requests) responded to within SLA</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Contacts (technical)</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Neil Laird</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98.30%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98.30%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228877690"/>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KPM.19</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UK Link Core Service Availability</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UKLink</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Neil Laird</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99.60%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99.99%</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99.00%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99.99%</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650733220"/>
                  </a:ext>
                </a:extLst>
              </a:tr>
              <a:tr h="169461">
                <a:tc>
                  <a:txBody>
                    <a:bodyPr/>
                    <a:lstStyle/>
                    <a:p>
                      <a:pPr algn="ctr" rtl="0" fontAlgn="ctr"/>
                      <a:r>
                        <a:rPr lang="en-GB" sz="500" b="0" i="0" u="none" strike="noStrike">
                          <a:solidFill>
                            <a:srgbClr val="000000"/>
                          </a:solidFill>
                          <a:effectLst/>
                          <a:latin typeface="Poppins Medium" panose="00000600000000000000" pitchFamily="2" charset="0"/>
                        </a:rPr>
                        <a:t>KPM.20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Gemini Core Service Availability</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Gemini</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Neil Laird</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99.60%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99.00%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FFFFFF"/>
                          </a:solidFill>
                          <a:effectLst/>
                          <a:latin typeface="Poppins Medium" panose="00000600000000000000" pitchFamily="2" charset="0"/>
                        </a:rPr>
                        <a:t>100.00%</a:t>
                      </a:r>
                    </a:p>
                  </a:txBody>
                  <a:tcPr marL="4323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999916128"/>
                  </a:ext>
                </a:extLst>
              </a:tr>
            </a:tbl>
          </a:graphicData>
        </a:graphic>
      </p:graphicFrame>
    </p:spTree>
    <p:extLst>
      <p:ext uri="{BB962C8B-B14F-4D97-AF65-F5344CB8AC3E}">
        <p14:creationId xmlns:p14="http://schemas.microsoft.com/office/powerpoint/2010/main" val="948238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619E9F5-2446-4AD7-84F2-E3B04B6105D0}"/>
              </a:ext>
            </a:extLst>
          </p:cNvPr>
          <p:cNvSpPr txBox="1"/>
          <p:nvPr/>
        </p:nvSpPr>
        <p:spPr>
          <a:xfrm>
            <a:off x="-33185" y="4649646"/>
            <a:ext cx="306900" cy="276657"/>
          </a:xfrm>
          <a:prstGeom prst="rect">
            <a:avLst/>
          </a:prstGeom>
          <a:noFill/>
        </p:spPr>
        <p:txBody>
          <a:bodyPr wrap="square" rtlCol="0">
            <a:spAutoFit/>
          </a:bodyPr>
          <a:lstStyle/>
          <a:p>
            <a:endParaRPr lang="en-US" sz="599" b="1" i="1">
              <a:solidFill>
                <a:prstClr val="black"/>
              </a:solidFill>
              <a:latin typeface="Arial"/>
            </a:endParaRPr>
          </a:p>
          <a:p>
            <a:r>
              <a:rPr lang="en-GB" sz="599">
                <a:solidFill>
                  <a:prstClr val="black"/>
                </a:solidFill>
                <a:latin typeface="Arial"/>
              </a:rPr>
              <a:t> </a:t>
            </a:r>
          </a:p>
        </p:txBody>
      </p:sp>
      <p:sp>
        <p:nvSpPr>
          <p:cNvPr id="7" name="Text Placeholder 1">
            <a:extLst>
              <a:ext uri="{FF2B5EF4-FFF2-40B4-BE49-F238E27FC236}">
                <a16:creationId xmlns:a16="http://schemas.microsoft.com/office/drawing/2014/main" id="{FC79DD88-11F6-4519-AB93-E5DA81A465A9}"/>
              </a:ext>
            </a:extLst>
          </p:cNvPr>
          <p:cNvSpPr txBox="1">
            <a:spLocks/>
          </p:cNvSpPr>
          <p:nvPr/>
        </p:nvSpPr>
        <p:spPr>
          <a:xfrm>
            <a:off x="5638" y="167503"/>
            <a:ext cx="9132724" cy="399617"/>
          </a:xfrm>
          <a:prstGeom prst="rect">
            <a:avLst/>
          </a:prstGeom>
        </p:spPr>
        <p:txBody>
          <a:bodyPr wrap="square" lIns="91327" tIns="45664" rIns="91327" bIns="45664" anchor="t">
            <a:spAutoFit/>
          </a:bodyPr>
          <a:lstStyle>
            <a:defPPr>
              <a:defRPr lang="en-US"/>
            </a:defPPr>
            <a:lvl1pPr algn="ctr">
              <a:defRPr kumimoji="0" sz="2000" b="1" i="0" u="none" strike="noStrike" cap="none" spc="0" normalizeH="0" baseline="0">
                <a:ln>
                  <a:noFill/>
                </a:ln>
                <a:solidFill>
                  <a:srgbClr val="0070C0"/>
                </a:solidFill>
                <a:effectLst/>
                <a:uLnTx/>
                <a:uFillTx/>
                <a:latin typeface="+mj-lt"/>
                <a:ea typeface="+mj-ea"/>
                <a:cs typeface="Poppins medium" panose="020B0604020202020204" charset="0"/>
              </a:defRPr>
            </a:lvl1pPr>
            <a:lvl2pPr marL="742950" indent="-285750">
              <a:spcBef>
                <a:spcPct val="20000"/>
              </a:spcBef>
              <a:buFont typeface="Arial" panose="020B0604020202020204" pitchFamily="34" charset="0"/>
              <a:buChar char="–"/>
              <a:defRPr sz="2400">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200">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sz="1998" dirty="0">
                <a:latin typeface="Poppins Medium" panose="00000600000000000000" pitchFamily="2" charset="0"/>
                <a:cs typeface="Poppins Medium" panose="00000600000000000000" pitchFamily="2" charset="0"/>
              </a:rPr>
              <a:t>DSC+ v DSC PI Performance for October 2021 </a:t>
            </a:r>
          </a:p>
        </p:txBody>
      </p:sp>
      <p:graphicFrame>
        <p:nvGraphicFramePr>
          <p:cNvPr id="3" name="Table 2">
            <a:extLst>
              <a:ext uri="{FF2B5EF4-FFF2-40B4-BE49-F238E27FC236}">
                <a16:creationId xmlns:a16="http://schemas.microsoft.com/office/drawing/2014/main" id="{184B97B1-0AB0-47F0-B373-19D9E3C55B81}"/>
              </a:ext>
            </a:extLst>
          </p:cNvPr>
          <p:cNvGraphicFramePr>
            <a:graphicFrameLocks noGrp="1"/>
          </p:cNvGraphicFramePr>
          <p:nvPr>
            <p:extLst>
              <p:ext uri="{D42A27DB-BD31-4B8C-83A1-F6EECF244321}">
                <p14:modId xmlns:p14="http://schemas.microsoft.com/office/powerpoint/2010/main" val="26616039"/>
              </p:ext>
            </p:extLst>
          </p:nvPr>
        </p:nvGraphicFramePr>
        <p:xfrm>
          <a:off x="273715" y="707359"/>
          <a:ext cx="8504269" cy="3673474"/>
        </p:xfrm>
        <a:graphic>
          <a:graphicData uri="http://schemas.openxmlformats.org/drawingml/2006/table">
            <a:tbl>
              <a:tblPr/>
              <a:tblGrid>
                <a:gridCol w="519971">
                  <a:extLst>
                    <a:ext uri="{9D8B030D-6E8A-4147-A177-3AD203B41FA5}">
                      <a16:colId xmlns:a16="http://schemas.microsoft.com/office/drawing/2014/main" val="2873957432"/>
                    </a:ext>
                  </a:extLst>
                </a:gridCol>
                <a:gridCol w="3074612">
                  <a:extLst>
                    <a:ext uri="{9D8B030D-6E8A-4147-A177-3AD203B41FA5}">
                      <a16:colId xmlns:a16="http://schemas.microsoft.com/office/drawing/2014/main" val="1036864377"/>
                    </a:ext>
                  </a:extLst>
                </a:gridCol>
                <a:gridCol w="1444066">
                  <a:extLst>
                    <a:ext uri="{9D8B030D-6E8A-4147-A177-3AD203B41FA5}">
                      <a16:colId xmlns:a16="http://schemas.microsoft.com/office/drawing/2014/main" val="3587131531"/>
                    </a:ext>
                  </a:extLst>
                </a:gridCol>
                <a:gridCol w="1274203">
                  <a:extLst>
                    <a:ext uri="{9D8B030D-6E8A-4147-A177-3AD203B41FA5}">
                      <a16:colId xmlns:a16="http://schemas.microsoft.com/office/drawing/2014/main" val="98128671"/>
                    </a:ext>
                  </a:extLst>
                </a:gridCol>
                <a:gridCol w="574229">
                  <a:extLst>
                    <a:ext uri="{9D8B030D-6E8A-4147-A177-3AD203B41FA5}">
                      <a16:colId xmlns:a16="http://schemas.microsoft.com/office/drawing/2014/main" val="3223667793"/>
                    </a:ext>
                  </a:extLst>
                </a:gridCol>
                <a:gridCol w="494350">
                  <a:extLst>
                    <a:ext uri="{9D8B030D-6E8A-4147-A177-3AD203B41FA5}">
                      <a16:colId xmlns:a16="http://schemas.microsoft.com/office/drawing/2014/main" val="2081549904"/>
                    </a:ext>
                  </a:extLst>
                </a:gridCol>
                <a:gridCol w="393370">
                  <a:extLst>
                    <a:ext uri="{9D8B030D-6E8A-4147-A177-3AD203B41FA5}">
                      <a16:colId xmlns:a16="http://schemas.microsoft.com/office/drawing/2014/main" val="3139652083"/>
                    </a:ext>
                  </a:extLst>
                </a:gridCol>
                <a:gridCol w="355691">
                  <a:extLst>
                    <a:ext uri="{9D8B030D-6E8A-4147-A177-3AD203B41FA5}">
                      <a16:colId xmlns:a16="http://schemas.microsoft.com/office/drawing/2014/main" val="956505998"/>
                    </a:ext>
                  </a:extLst>
                </a:gridCol>
                <a:gridCol w="373777">
                  <a:extLst>
                    <a:ext uri="{9D8B030D-6E8A-4147-A177-3AD203B41FA5}">
                      <a16:colId xmlns:a16="http://schemas.microsoft.com/office/drawing/2014/main" val="1482480005"/>
                    </a:ext>
                  </a:extLst>
                </a:gridCol>
              </a:tblGrid>
              <a:tr h="275058">
                <a:tc>
                  <a:txBody>
                    <a:bodyPr/>
                    <a:lstStyle/>
                    <a:p>
                      <a:pPr algn="ctr" rtl="0" fontAlgn="ctr"/>
                      <a:r>
                        <a:rPr lang="en-GB" sz="500" b="1" i="0" u="none" strike="noStrike">
                          <a:solidFill>
                            <a:srgbClr val="FFFFFF"/>
                          </a:solidFill>
                          <a:effectLst/>
                          <a:latin typeface="Poppins Medium" panose="00000600000000000000" pitchFamily="2" charset="0"/>
                        </a:rPr>
                        <a:t>DSC+ Unique Identifier</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Measure Detail</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Journey / Process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dirty="0">
                          <a:solidFill>
                            <a:srgbClr val="FFFFFF"/>
                          </a:solidFill>
                          <a:effectLst/>
                          <a:latin typeface="Poppins Medium" panose="00000600000000000000" pitchFamily="2" charset="0"/>
                        </a:rPr>
                        <a:t>Owner (CMT / SLT)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Measure Type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DSC+ Yr 1 Target Metric Only</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Oct-21</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l" rtl="0" fontAlgn="ctr"/>
                      <a:r>
                        <a:rPr lang="en-GB" sz="500" b="1" i="0" u="none" strike="noStrike">
                          <a:solidFill>
                            <a:srgbClr val="FFFFFF"/>
                          </a:solidFill>
                          <a:effectLst/>
                          <a:latin typeface="Poppins Medium" panose="00000600000000000000" pitchFamily="2" charset="0"/>
                        </a:rPr>
                        <a:t>DSC Target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GB" sz="500" b="1" i="0" u="none" strike="noStrike">
                          <a:solidFill>
                            <a:srgbClr val="FFFFFF"/>
                          </a:solidFill>
                          <a:effectLst/>
                          <a:latin typeface="Poppins Medium" panose="00000600000000000000" pitchFamily="2" charset="0"/>
                        </a:rPr>
                        <a:t>Oct-21</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899969440"/>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PI.01</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CMS Contacts processed within SLA (95% in D+10)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 Updates To Customer Portfolio</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93.49%</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93.49%</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551660782"/>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PI.02</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CMS Contacts processed within SLA (80% in D+4)</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 Updates To Customer Portfolio</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80.00%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90.66%</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80.00%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90.66%</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463681777"/>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PI.03</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CMS Contacts processed within SLA (98% in D+20)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 Updates To Customer Portfolio</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98.00%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97.58%</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500" b="0" i="0" u="none" strike="noStrike">
                          <a:solidFill>
                            <a:srgbClr val="000000"/>
                          </a:solidFill>
                          <a:effectLst/>
                          <a:latin typeface="Poppins Medium" panose="00000600000000000000" pitchFamily="2" charset="0"/>
                        </a:rPr>
                        <a:t>98.00%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97.58%</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8850777"/>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PI.04</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customer queries responded to within SLA/OLA</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Contacts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97.55%</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97.55%</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160687196"/>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PI.05</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Percentage of queries resolved RFT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Contacts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92.50%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99.86%</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99.86%</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709401048"/>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PI.06</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reports dispatched on due date against total reports expected</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Reporting (all forms)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156748983"/>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PI.07</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RFT against all reports dispatched</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Reporting (all forms)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99.00%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197804363"/>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PI.08</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valid CMS challenges received (PSCs)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 Updates To Customer Portfolio</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0.05%</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0.05%</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923552888"/>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PI.09</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Telephone Enquiry Service calls answered within SLA</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Contacts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94.37%</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94.37%</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888370709"/>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PI.10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Confidence in DE Team to deliver DESC obligations (via Survey of DESC Members)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Demand Estimation Obligations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75.00%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N/A</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0" i="0" u="none" strike="noStrike">
                          <a:solidFill>
                            <a:srgbClr val="000000"/>
                          </a:solidFill>
                          <a:effectLst/>
                          <a:latin typeface="Poppins Medium" panose="00000600000000000000" pitchFamily="2" charset="0"/>
                        </a:rPr>
                        <a:t>75.00%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N/A</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4190341503"/>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PI.11</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DESC / CDSP DE obligations delivered on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Demand Estimation Obligations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831653135"/>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PI.12</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KVI relationship survey</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Relationship Management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85.00%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N/A</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N/A</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3716223701"/>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PI.13</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Plan accepted by customers &amp; upheld (Key Milestones Met as agreed by customers)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Management Of Customer Issues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204101421"/>
                  </a:ext>
                </a:extLst>
              </a:tr>
              <a:tr h="144767">
                <a:tc>
                  <a:txBody>
                    <a:bodyPr/>
                    <a:lstStyle/>
                    <a:p>
                      <a:pPr algn="ctr" rtl="0" fontAlgn="ctr"/>
                      <a:r>
                        <a:rPr lang="en-GB" sz="500" b="0" i="0" u="none" strike="noStrike">
                          <a:solidFill>
                            <a:srgbClr val="000000"/>
                          </a:solidFill>
                          <a:effectLst/>
                          <a:latin typeface="Poppins Medium" panose="00000600000000000000" pitchFamily="2" charset="0"/>
                        </a:rPr>
                        <a:t>PI.14</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Provision of relevant issue updates to customers accepted at CoMC and no negativity on how the issue is managed.</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Management Of Customer Issues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915288825"/>
                  </a:ext>
                </a:extLst>
              </a:tr>
              <a:tr h="139339">
                <a:tc>
                  <a:txBody>
                    <a:bodyPr/>
                    <a:lstStyle/>
                    <a:p>
                      <a:pPr algn="ctr" rtl="0" fontAlgn="ctr"/>
                      <a:r>
                        <a:rPr lang="en-GB" sz="500" b="0" i="0" u="none" strike="noStrike">
                          <a:solidFill>
                            <a:srgbClr val="000000"/>
                          </a:solidFill>
                          <a:effectLst/>
                          <a:latin typeface="Poppins Medium" panose="00000600000000000000" pitchFamily="2" charset="0"/>
                        </a:rPr>
                        <a:t>PI.15</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Survey results delivered to CoMC in Month +1</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Relationship Management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767542814"/>
                  </a:ext>
                </a:extLst>
              </a:tr>
              <a:tr h="144767">
                <a:tc>
                  <a:txBody>
                    <a:bodyPr/>
                    <a:lstStyle/>
                    <a:p>
                      <a:pPr algn="ctr" rtl="0" fontAlgn="ctr"/>
                      <a:r>
                        <a:rPr lang="en-GB" sz="500" b="0" i="0" u="none" strike="noStrike">
                          <a:solidFill>
                            <a:srgbClr val="000000"/>
                          </a:solidFill>
                          <a:effectLst/>
                          <a:latin typeface="Poppins Medium" panose="00000600000000000000" pitchFamily="2" charset="0"/>
                        </a:rPr>
                        <a:t>PI.16</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closure/termination notices issued in line with Service Lines (leave) Shipper</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511647836"/>
                  </a:ext>
                </a:extLst>
              </a:tr>
              <a:tr h="144767">
                <a:tc>
                  <a:txBody>
                    <a:bodyPr/>
                    <a:lstStyle/>
                    <a:p>
                      <a:pPr algn="ctr" rtl="0" fontAlgn="ctr"/>
                      <a:r>
                        <a:rPr lang="en-GB" sz="500" b="0" i="0" u="none" strike="noStrike">
                          <a:solidFill>
                            <a:srgbClr val="000000"/>
                          </a:solidFill>
                          <a:effectLst/>
                          <a:latin typeface="Poppins Medium" panose="00000600000000000000" pitchFamily="2" charset="0"/>
                        </a:rPr>
                        <a:t>PI.17</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key milestones met on readiness plan (join) Non Shipper</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627530956"/>
                  </a:ext>
                </a:extLst>
              </a:tr>
              <a:tr h="144767">
                <a:tc>
                  <a:txBody>
                    <a:bodyPr/>
                    <a:lstStyle/>
                    <a:p>
                      <a:pPr algn="ctr" rtl="0" fontAlgn="ctr"/>
                      <a:r>
                        <a:rPr lang="en-GB" sz="500" b="0" i="0" u="none" strike="noStrike">
                          <a:solidFill>
                            <a:srgbClr val="000000"/>
                          </a:solidFill>
                          <a:effectLst/>
                          <a:latin typeface="Poppins Medium" panose="00000600000000000000" pitchFamily="2" charset="0"/>
                        </a:rPr>
                        <a:t>PI.18</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key milestones met on readiness plan (join) Shipper</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902851369"/>
                  </a:ext>
                </a:extLst>
              </a:tr>
              <a:tr h="144767">
                <a:tc>
                  <a:txBody>
                    <a:bodyPr/>
                    <a:lstStyle/>
                    <a:p>
                      <a:pPr algn="ctr" rtl="0" fontAlgn="ctr"/>
                      <a:r>
                        <a:rPr lang="en-GB" sz="500" b="0" i="0" u="none" strike="noStrike">
                          <a:solidFill>
                            <a:srgbClr val="000000"/>
                          </a:solidFill>
                          <a:effectLst/>
                          <a:latin typeface="Poppins Medium" panose="00000600000000000000" pitchFamily="2" charset="0"/>
                        </a:rPr>
                        <a:t>PI.19</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closure notices issued within 1 business day following last exit obligation being met (leave) Non Shipper</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19876261"/>
                  </a:ext>
                </a:extLst>
              </a:tr>
              <a:tr h="144767">
                <a:tc>
                  <a:txBody>
                    <a:bodyPr/>
                    <a:lstStyle/>
                    <a:p>
                      <a:pPr algn="ctr" rtl="0" fontAlgn="ctr"/>
                      <a:r>
                        <a:rPr lang="en-GB" sz="500" b="0" i="0" u="none" strike="noStrike">
                          <a:solidFill>
                            <a:srgbClr val="000000"/>
                          </a:solidFill>
                          <a:effectLst/>
                          <a:latin typeface="Poppins Medium" panose="00000600000000000000" pitchFamily="2" charset="0"/>
                        </a:rPr>
                        <a:t>PI.20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exit criteria approved and account deactivated within D+1 of cessation notice being issued (leave) Shippers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57390152"/>
                  </a:ext>
                </a:extLst>
              </a:tr>
              <a:tr h="144767">
                <a:tc>
                  <a:txBody>
                    <a:bodyPr/>
                    <a:lstStyle/>
                    <a:p>
                      <a:pPr algn="ctr" rtl="0" fontAlgn="ctr"/>
                      <a:r>
                        <a:rPr lang="en-GB" sz="500" b="0" i="0" u="none" strike="noStrike">
                          <a:solidFill>
                            <a:srgbClr val="000000"/>
                          </a:solidFill>
                          <a:effectLst/>
                          <a:latin typeface="Poppins Medium" panose="00000600000000000000" pitchFamily="2" charset="0"/>
                        </a:rPr>
                        <a:t>PI.21</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exit criteria approved and account deactivated within D+1 of cessation notice being issued. (leave) Non-Shippers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80064811"/>
                  </a:ext>
                </a:extLst>
              </a:tr>
              <a:tr h="144767">
                <a:tc>
                  <a:txBody>
                    <a:bodyPr/>
                    <a:lstStyle/>
                    <a:p>
                      <a:pPr algn="ctr" rtl="0" fontAlgn="ctr"/>
                      <a:r>
                        <a:rPr lang="en-GB" sz="500" b="0" i="0" u="none" strike="noStrike">
                          <a:solidFill>
                            <a:srgbClr val="000000"/>
                          </a:solidFill>
                          <a:effectLst/>
                          <a:latin typeface="Poppins Medium" panose="00000600000000000000" pitchFamily="2" charset="0"/>
                        </a:rPr>
                        <a:t>PI.22</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readiness criteria approved by customer (join) Non Shippers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678961036"/>
                  </a:ext>
                </a:extLst>
              </a:tr>
              <a:tr h="144767">
                <a:tc>
                  <a:txBody>
                    <a:bodyPr/>
                    <a:lstStyle/>
                    <a:p>
                      <a:pPr algn="ctr" rtl="0" fontAlgn="ctr"/>
                      <a:r>
                        <a:rPr lang="en-GB" sz="500" b="0" i="0" u="none" strike="noStrike">
                          <a:solidFill>
                            <a:srgbClr val="000000"/>
                          </a:solidFill>
                          <a:effectLst/>
                          <a:latin typeface="Poppins Medium" panose="00000600000000000000" pitchFamily="2" charset="0"/>
                        </a:rPr>
                        <a:t>PI.23</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readiness criteria approved by customer (join) Shippers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285542616"/>
                  </a:ext>
                </a:extLst>
              </a:tr>
              <a:tr h="144767">
                <a:tc>
                  <a:txBody>
                    <a:bodyPr/>
                    <a:lstStyle/>
                    <a:p>
                      <a:pPr algn="ctr" rtl="0" fontAlgn="ctr"/>
                      <a:r>
                        <a:rPr lang="en-GB" sz="500" b="0" i="0" u="none" strike="noStrike">
                          <a:solidFill>
                            <a:srgbClr val="000000"/>
                          </a:solidFill>
                          <a:effectLst/>
                          <a:latin typeface="Poppins Medium" panose="00000600000000000000" pitchFamily="2" charset="0"/>
                        </a:rPr>
                        <a:t>PI.27</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level 1 milestones met</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Managing Change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Andy Simpson / Ian Leitch</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92.30%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FFFFFF"/>
                          </a:solidFill>
                          <a:effectLst/>
                          <a:latin typeface="Poppins Medium" panose="00000600000000000000" pitchFamily="2" charset="0"/>
                        </a:rPr>
                        <a:t>92.30%</a:t>
                      </a:r>
                    </a:p>
                  </a:txBody>
                  <a:tcPr marL="4071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145433644"/>
                  </a:ext>
                </a:extLst>
              </a:tr>
            </a:tbl>
          </a:graphicData>
        </a:graphic>
      </p:graphicFrame>
    </p:spTree>
    <p:extLst>
      <p:ext uri="{BB962C8B-B14F-4D97-AF65-F5344CB8AC3E}">
        <p14:creationId xmlns:p14="http://schemas.microsoft.com/office/powerpoint/2010/main" val="638786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56A6C3-44C0-494E-9CAC-473D7BE3014C}"/>
              </a:ext>
            </a:extLst>
          </p:cNvPr>
          <p:cNvSpPr>
            <a:spLocks noGrp="1"/>
          </p:cNvSpPr>
          <p:nvPr>
            <p:ph type="title"/>
          </p:nvPr>
        </p:nvSpPr>
        <p:spPr/>
        <p:txBody>
          <a:bodyPr/>
          <a:lstStyle/>
          <a:p>
            <a:r>
              <a:rPr lang="en-GB" dirty="0"/>
              <a:t>DSC KPM Performance</a:t>
            </a:r>
          </a:p>
        </p:txBody>
      </p:sp>
      <p:graphicFrame>
        <p:nvGraphicFramePr>
          <p:cNvPr id="10" name="Table 9">
            <a:extLst>
              <a:ext uri="{FF2B5EF4-FFF2-40B4-BE49-F238E27FC236}">
                <a16:creationId xmlns:a16="http://schemas.microsoft.com/office/drawing/2014/main" id="{551C1D0A-0558-46BB-B729-6C0904E26D29}"/>
              </a:ext>
            </a:extLst>
          </p:cNvPr>
          <p:cNvGraphicFramePr>
            <a:graphicFrameLocks noGrp="1"/>
          </p:cNvGraphicFramePr>
          <p:nvPr>
            <p:extLst/>
          </p:nvPr>
        </p:nvGraphicFramePr>
        <p:xfrm>
          <a:off x="591671" y="1058784"/>
          <a:ext cx="8044834" cy="3615338"/>
        </p:xfrm>
        <a:graphic>
          <a:graphicData uri="http://schemas.openxmlformats.org/drawingml/2006/table">
            <a:tbl>
              <a:tblPr/>
              <a:tblGrid>
                <a:gridCol w="1122788">
                  <a:extLst>
                    <a:ext uri="{9D8B030D-6E8A-4147-A177-3AD203B41FA5}">
                      <a16:colId xmlns:a16="http://schemas.microsoft.com/office/drawing/2014/main" val="3737214852"/>
                    </a:ext>
                  </a:extLst>
                </a:gridCol>
                <a:gridCol w="1319004">
                  <a:extLst>
                    <a:ext uri="{9D8B030D-6E8A-4147-A177-3AD203B41FA5}">
                      <a16:colId xmlns:a16="http://schemas.microsoft.com/office/drawing/2014/main" val="3353902466"/>
                    </a:ext>
                  </a:extLst>
                </a:gridCol>
                <a:gridCol w="1220896">
                  <a:extLst>
                    <a:ext uri="{9D8B030D-6E8A-4147-A177-3AD203B41FA5}">
                      <a16:colId xmlns:a16="http://schemas.microsoft.com/office/drawing/2014/main" val="13166190"/>
                    </a:ext>
                  </a:extLst>
                </a:gridCol>
                <a:gridCol w="1100987">
                  <a:extLst>
                    <a:ext uri="{9D8B030D-6E8A-4147-A177-3AD203B41FA5}">
                      <a16:colId xmlns:a16="http://schemas.microsoft.com/office/drawing/2014/main" val="3234221407"/>
                    </a:ext>
                  </a:extLst>
                </a:gridCol>
                <a:gridCol w="1100987">
                  <a:extLst>
                    <a:ext uri="{9D8B030D-6E8A-4147-A177-3AD203B41FA5}">
                      <a16:colId xmlns:a16="http://schemas.microsoft.com/office/drawing/2014/main" val="1171128919"/>
                    </a:ext>
                  </a:extLst>
                </a:gridCol>
                <a:gridCol w="1100987">
                  <a:extLst>
                    <a:ext uri="{9D8B030D-6E8A-4147-A177-3AD203B41FA5}">
                      <a16:colId xmlns:a16="http://schemas.microsoft.com/office/drawing/2014/main" val="2890090055"/>
                    </a:ext>
                  </a:extLst>
                </a:gridCol>
                <a:gridCol w="1079185">
                  <a:extLst>
                    <a:ext uri="{9D8B030D-6E8A-4147-A177-3AD203B41FA5}">
                      <a16:colId xmlns:a16="http://schemas.microsoft.com/office/drawing/2014/main" val="92745727"/>
                    </a:ext>
                  </a:extLst>
                </a:gridCol>
              </a:tblGrid>
              <a:tr h="153521">
                <a:tc>
                  <a:txBody>
                    <a:bodyPr/>
                    <a:lstStyle/>
                    <a:p>
                      <a:pPr algn="l" fontAlgn="b"/>
                      <a:r>
                        <a:rPr lang="en-GB" sz="1000" b="1" i="0" u="none" strike="noStrike">
                          <a:solidFill>
                            <a:srgbClr val="000000"/>
                          </a:solidFill>
                          <a:effectLst/>
                          <a:latin typeface="Calibri" panose="020F0502020204030204" pitchFamily="34" charset="0"/>
                        </a:rPr>
                        <a:t>Cycle Time Delivery</a:t>
                      </a: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extLst>
                  <a:ext uri="{0D108BD9-81ED-4DB2-BD59-A6C34878D82A}">
                    <a16:rowId xmlns:a16="http://schemas.microsoft.com/office/drawing/2014/main" val="1783515812"/>
                  </a:ext>
                </a:extLst>
              </a:tr>
              <a:tr h="153521">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0226588"/>
                  </a:ext>
                </a:extLst>
              </a:tr>
              <a:tr h="381157">
                <a:tc>
                  <a:txBody>
                    <a:bodyPr/>
                    <a:lstStyle/>
                    <a:p>
                      <a:pPr algn="ctr" fontAlgn="ctr"/>
                      <a:r>
                        <a:rPr lang="en-GB" sz="1200" b="1" i="0" u="none" strike="noStrike">
                          <a:solidFill>
                            <a:srgbClr val="FFFFFF"/>
                          </a:solidFill>
                          <a:effectLst/>
                          <a:latin typeface="Arial" panose="020B0604020202020204" pitchFamily="34" charset="0"/>
                        </a:rPr>
                        <a:t>Journey / Process</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Frequency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Measure Detail</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Target Description</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400" b="1" i="0" u="none" strike="noStrike" dirty="0">
                          <a:solidFill>
                            <a:srgbClr val="FFFFFF"/>
                          </a:solidFill>
                          <a:effectLst/>
                          <a:latin typeface="Arial" panose="020B0604020202020204" pitchFamily="34" charset="0"/>
                        </a:rPr>
                        <a:t>Aug-21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400" b="1" i="0" u="none" strike="noStrike" dirty="0">
                          <a:solidFill>
                            <a:srgbClr val="FFFFFF"/>
                          </a:solidFill>
                          <a:effectLst/>
                          <a:latin typeface="Arial" panose="020B0604020202020204" pitchFamily="34" charset="0"/>
                        </a:rPr>
                        <a:t>Sep-21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400" b="1" i="0" u="none" strike="noStrike" dirty="0">
                          <a:solidFill>
                            <a:srgbClr val="FFFFFF"/>
                          </a:solidFill>
                          <a:effectLst/>
                          <a:latin typeface="Arial" panose="020B0604020202020204" pitchFamily="34" charset="0"/>
                        </a:rPr>
                        <a:t>Oct-21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extLst>
                  <a:ext uri="{0D108BD9-81ED-4DB2-BD59-A6C34878D82A}">
                    <a16:rowId xmlns:a16="http://schemas.microsoft.com/office/drawing/2014/main" val="3413909765"/>
                  </a:ext>
                </a:extLst>
              </a:tr>
              <a:tr h="444760">
                <a:tc>
                  <a:txBody>
                    <a:bodyPr/>
                    <a:lstStyle/>
                    <a:p>
                      <a:pPr algn="ctr" fontAlgn="ctr"/>
                      <a:r>
                        <a:rPr lang="en-US" sz="1000" b="0" i="0" u="none" strike="noStrike">
                          <a:solidFill>
                            <a:srgbClr val="000000"/>
                          </a:solidFill>
                          <a:effectLst/>
                          <a:latin typeface="Arial" panose="020B0604020202020204" pitchFamily="34" charset="0"/>
                        </a:rPr>
                        <a:t>Energy Balancing (Credit Risk Management)</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Monthly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Arial" panose="020B0604020202020204" pitchFamily="34" charset="0"/>
                        </a:rPr>
                        <a:t>% of revenue collected by due date</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dirty="0">
                          <a:solidFill>
                            <a:srgbClr val="000000"/>
                          </a:solidFill>
                          <a:effectLst/>
                          <a:latin typeface="Arial" panose="020B0604020202020204" pitchFamily="34" charset="0"/>
                        </a:rPr>
                        <a:t>98%</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Arial" panose="020B0604020202020204" pitchFamily="34" charset="0"/>
                        </a:rPr>
                        <a:t>100%</a:t>
                      </a:r>
                    </a:p>
                    <a:p>
                      <a:pPr algn="ctr" fontAlgn="ctr"/>
                      <a:r>
                        <a:rPr lang="en-GB" sz="1100" b="0" i="0" u="none" strike="noStrike" dirty="0">
                          <a:solidFill>
                            <a:srgbClr val="000000"/>
                          </a:solidFill>
                          <a:effectLst/>
                          <a:latin typeface="Arial" panose="020B0604020202020204" pitchFamily="34" charset="0"/>
                        </a:rPr>
                        <a:t>(98.81%)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dirty="0">
                          <a:solidFill>
                            <a:srgbClr val="000000"/>
                          </a:solidFill>
                          <a:effectLst/>
                          <a:latin typeface="Arial" panose="020B0604020202020204" pitchFamily="34" charset="0"/>
                        </a:rPr>
                        <a:t>97.13%</a:t>
                      </a:r>
                    </a:p>
                    <a:p>
                      <a:pPr algn="ctr" fontAlgn="ctr"/>
                      <a:r>
                        <a:rPr lang="en-GB" sz="1100" b="0" i="0" u="none" strike="noStrike" dirty="0">
                          <a:solidFill>
                            <a:srgbClr val="000000"/>
                          </a:solidFill>
                          <a:effectLst/>
                          <a:latin typeface="Arial" panose="020B0604020202020204" pitchFamily="34" charset="0"/>
                        </a:rPr>
                        <a:t>(98.82%)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dirty="0">
                          <a:solidFill>
                            <a:srgbClr val="000000"/>
                          </a:solidFill>
                          <a:effectLst/>
                          <a:latin typeface="Arial" panose="020B0604020202020204" pitchFamily="34" charset="0"/>
                        </a:rPr>
                        <a:t>98.04%</a:t>
                      </a:r>
                    </a:p>
                    <a:p>
                      <a:pPr algn="ctr" fontAlgn="ctr"/>
                      <a:r>
                        <a:rPr lang="en-GB" sz="1100" b="0" i="0" u="none" strike="noStrike" dirty="0">
                          <a:solidFill>
                            <a:srgbClr val="000000"/>
                          </a:solidFill>
                          <a:effectLst/>
                          <a:latin typeface="Arial" panose="020B0604020202020204" pitchFamily="34" charset="0"/>
                        </a:rPr>
                        <a:t>(98.44%)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151813592"/>
                  </a:ext>
                </a:extLst>
              </a:tr>
              <a:tr h="444760">
                <a:tc>
                  <a:txBody>
                    <a:bodyPr/>
                    <a:lstStyle/>
                    <a:p>
                      <a:pPr algn="ctr" fontAlgn="ctr"/>
                      <a:r>
                        <a:rPr lang="en-US" sz="1000" b="0" i="0" u="none" strike="noStrike">
                          <a:solidFill>
                            <a:srgbClr val="000000"/>
                          </a:solidFill>
                          <a:effectLst/>
                          <a:latin typeface="Arial" panose="020B0604020202020204" pitchFamily="34" charset="0"/>
                        </a:rPr>
                        <a:t>Energy Balancing (Credit Risk Management)</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Monthly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Arial" panose="020B0604020202020204" pitchFamily="34" charset="0"/>
                        </a:rPr>
                        <a:t>% of revenue collected by due date (+2 days)</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100%</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Arial" panose="020B0604020202020204" pitchFamily="34" charset="0"/>
                        </a:rPr>
                        <a:t>100%</a:t>
                      </a:r>
                    </a:p>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dirty="0">
                          <a:solidFill>
                            <a:srgbClr val="000000"/>
                          </a:solidFill>
                          <a:effectLst/>
                          <a:latin typeface="Arial" panose="020B0604020202020204" pitchFamily="34" charset="0"/>
                        </a:rPr>
                        <a:t>100%</a:t>
                      </a:r>
                    </a:p>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dirty="0">
                          <a:solidFill>
                            <a:srgbClr val="000000"/>
                          </a:solidFill>
                          <a:effectLst/>
                          <a:latin typeface="Arial" panose="020B0604020202020204" pitchFamily="34" charset="0"/>
                        </a:rPr>
                        <a:t>98.36%</a:t>
                      </a:r>
                    </a:p>
                    <a:p>
                      <a:pPr algn="ctr" fontAlgn="ctr"/>
                      <a:r>
                        <a:rPr lang="en-GB" sz="1100" b="0" i="0" u="none" strike="noStrike" dirty="0">
                          <a:solidFill>
                            <a:srgbClr val="000000"/>
                          </a:solidFill>
                          <a:effectLst/>
                          <a:latin typeface="Arial" panose="020B0604020202020204" pitchFamily="34" charset="0"/>
                        </a:rPr>
                        <a:t>(99.86%)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853782172"/>
                  </a:ext>
                </a:extLst>
              </a:tr>
              <a:tr h="153521">
                <a:tc>
                  <a:txBody>
                    <a:bodyPr/>
                    <a:lstStyle/>
                    <a:p>
                      <a:pPr algn="ctr" fontAlgn="ctr"/>
                      <a:r>
                        <a:rPr lang="en-GB" sz="1000" b="0" i="0" u="none" strike="noStrike">
                          <a:solidFill>
                            <a:srgbClr val="000000"/>
                          </a:solidFill>
                          <a:effectLst/>
                          <a:latin typeface="Arial" panose="020B0604020202020204" pitchFamily="34" charset="0"/>
                        </a:rPr>
                        <a:t> </a:t>
                      </a: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 </a:t>
                      </a: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GB" sz="1000" b="0" i="0" u="none" strike="noStrike">
                          <a:solidFill>
                            <a:srgbClr val="000000"/>
                          </a:solidFill>
                          <a:effectLst/>
                          <a:latin typeface="Arial" panose="020B0604020202020204" pitchFamily="34" charset="0"/>
                        </a:rPr>
                        <a:t> </a:t>
                      </a: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GB" sz="1000" b="0" i="0" u="none" strike="noStrike" dirty="0">
                        <a:solidFill>
                          <a:srgbClr val="000000"/>
                        </a:solidFill>
                        <a:effectLst/>
                        <a:latin typeface="Arial" panose="020B0604020202020204" pitchFamily="34" charset="0"/>
                      </a:endParaRP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GB" sz="1000" b="0" i="0" u="none" strike="noStrike" dirty="0">
                          <a:solidFill>
                            <a:srgbClr val="FF0000"/>
                          </a:solidFill>
                          <a:effectLst/>
                          <a:latin typeface="Arial" panose="020B0604020202020204" pitchFamily="34" charset="0"/>
                        </a:rPr>
                        <a:t> </a:t>
                      </a: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344789299"/>
                  </a:ext>
                </a:extLst>
              </a:tr>
              <a:tr h="153521">
                <a:tc gridSpan="2">
                  <a:txBody>
                    <a:bodyPr/>
                    <a:lstStyle/>
                    <a:p>
                      <a:pPr algn="l" fontAlgn="b"/>
                      <a:r>
                        <a:rPr lang="en-GB" sz="1000" b="1" i="0" u="none" strike="noStrike">
                          <a:solidFill>
                            <a:srgbClr val="000000"/>
                          </a:solidFill>
                          <a:effectLst/>
                          <a:latin typeface="Calibri" panose="020F0502020204030204" pitchFamily="34" charset="0"/>
                        </a:rPr>
                        <a:t> Right First Time/Quality</a:t>
                      </a:r>
                    </a:p>
                  </a:txBody>
                  <a:tcPr marL="5507" marR="5507" marT="5507" marB="0" anchor="b">
                    <a:lnL>
                      <a:noFill/>
                    </a:lnL>
                    <a:lnR>
                      <a:noFill/>
                    </a:lnR>
                    <a:lnT>
                      <a:noFill/>
                    </a:lnT>
                    <a:lnB>
                      <a:noFill/>
                    </a:lnB>
                  </a:tcPr>
                </a:tc>
                <a:tc hMerge="1">
                  <a:txBody>
                    <a:bodyPr/>
                    <a:lstStyle/>
                    <a:p>
                      <a:endParaRPr lang="en-GB"/>
                    </a:p>
                  </a:txBody>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a:noFill/>
                    </a:lnT>
                    <a:lnB>
                      <a:noFill/>
                    </a:lnB>
                  </a:tcPr>
                </a:tc>
                <a:tc>
                  <a:txBody>
                    <a:bodyPr/>
                    <a:lstStyle/>
                    <a:p>
                      <a:pPr algn="ctr" fontAlgn="ctr"/>
                      <a:endParaRPr lang="en-GB" sz="1000" b="0" i="0" u="none" strike="noStrike" dirty="0">
                        <a:solidFill>
                          <a:srgbClr val="000000"/>
                        </a:solidFill>
                        <a:effectLst/>
                        <a:latin typeface="Arial" panose="020B0604020202020204" pitchFamily="34" charset="0"/>
                      </a:endParaRPr>
                    </a:p>
                  </a:txBody>
                  <a:tcPr marL="5507" marR="5507" marT="5507" marB="0" anchor="ctr">
                    <a:lnL>
                      <a:noFill/>
                    </a:lnL>
                    <a:lnR>
                      <a:noFill/>
                    </a:lnR>
                    <a:lnT>
                      <a:noFill/>
                    </a:lnT>
                    <a:lnB>
                      <a:noFill/>
                    </a:lnB>
                  </a:tcPr>
                </a:tc>
                <a:tc>
                  <a:txBody>
                    <a:bodyPr/>
                    <a:lstStyle/>
                    <a:p>
                      <a:pPr algn="ctr" fontAlgn="ctr"/>
                      <a:endParaRPr lang="en-GB" sz="1000" b="0" i="0" u="none" strike="noStrike" dirty="0">
                        <a:solidFill>
                          <a:srgbClr val="000000"/>
                        </a:solidFill>
                        <a:effectLst/>
                        <a:latin typeface="Arial" panose="020B0604020202020204" pitchFamily="34" charset="0"/>
                      </a:endParaRPr>
                    </a:p>
                  </a:txBody>
                  <a:tcPr marL="5507" marR="5507" marT="5507" marB="0" anchor="ctr">
                    <a:lnL>
                      <a:noFill/>
                    </a:lnL>
                    <a:lnR>
                      <a:noFill/>
                    </a:lnR>
                    <a:lnT>
                      <a:noFill/>
                    </a:lnT>
                    <a:lnB>
                      <a:noFill/>
                    </a:lnB>
                  </a:tcPr>
                </a:tc>
                <a:tc>
                  <a:txBody>
                    <a:bodyPr/>
                    <a:lstStyle/>
                    <a:p>
                      <a:pPr algn="ctr" fontAlgn="ctr"/>
                      <a:r>
                        <a:rPr lang="en-GB" sz="1000" b="0" i="0" u="none" strike="noStrike">
                          <a:solidFill>
                            <a:srgbClr val="FF0000"/>
                          </a:solidFill>
                          <a:effectLst/>
                          <a:latin typeface="Arial" panose="020B0604020202020204" pitchFamily="34" charset="0"/>
                        </a:rPr>
                        <a:t> </a:t>
                      </a:r>
                      <a:endParaRPr lang="en-GB" sz="1000" b="0" i="0" u="none" strike="noStrike" dirty="0">
                        <a:solidFill>
                          <a:srgbClr val="FF0000"/>
                        </a:solidFill>
                        <a:effectLst/>
                        <a:latin typeface="Arial" panose="020B0604020202020204" pitchFamily="34" charset="0"/>
                      </a:endParaRPr>
                    </a:p>
                  </a:txBody>
                  <a:tcPr marL="5507" marR="5507" marT="5507" marB="0" anchor="ctr">
                    <a:lnL>
                      <a:noFill/>
                    </a:lnL>
                    <a:lnR>
                      <a:noFill/>
                    </a:lnR>
                    <a:lnT>
                      <a:noFill/>
                    </a:lnT>
                    <a:lnB>
                      <a:noFill/>
                    </a:lnB>
                    <a:solidFill>
                      <a:srgbClr val="FFFFFF"/>
                    </a:solidFill>
                  </a:tcPr>
                </a:tc>
                <a:extLst>
                  <a:ext uri="{0D108BD9-81ED-4DB2-BD59-A6C34878D82A}">
                    <a16:rowId xmlns:a16="http://schemas.microsoft.com/office/drawing/2014/main" val="4087373512"/>
                  </a:ext>
                </a:extLst>
              </a:tr>
              <a:tr h="153521">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dirty="0">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dirty="0">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1479186"/>
                  </a:ext>
                </a:extLst>
              </a:tr>
              <a:tr h="751725">
                <a:tc>
                  <a:txBody>
                    <a:bodyPr/>
                    <a:lstStyle/>
                    <a:p>
                      <a:pPr algn="ctr" fontAlgn="ctr"/>
                      <a:r>
                        <a:rPr lang="en-GB" sz="1200" b="1" i="0" u="none" strike="noStrike">
                          <a:solidFill>
                            <a:srgbClr val="FFFFFF"/>
                          </a:solidFill>
                          <a:effectLst/>
                          <a:latin typeface="Arial" panose="020B0604020202020204" pitchFamily="34" charset="0"/>
                        </a:rPr>
                        <a:t>Journey / Process</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Frequency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Measure Detail</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Target Description</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400" b="1" i="0" u="none" strike="noStrike" dirty="0">
                          <a:solidFill>
                            <a:srgbClr val="FFFFFF"/>
                          </a:solidFill>
                          <a:effectLst/>
                          <a:latin typeface="Arial" panose="020B0604020202020204" pitchFamily="34" charset="0"/>
                        </a:rPr>
                        <a:t>Aug-21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400" b="1" i="0" u="none" strike="noStrike" dirty="0">
                          <a:solidFill>
                            <a:srgbClr val="FFFFFF"/>
                          </a:solidFill>
                          <a:effectLst/>
                          <a:latin typeface="Arial" panose="020B0604020202020204" pitchFamily="34" charset="0"/>
                        </a:rPr>
                        <a:t>Sep-21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400" b="1" i="0" u="none" strike="noStrike" dirty="0">
                          <a:solidFill>
                            <a:srgbClr val="FFFFFF"/>
                          </a:solidFill>
                          <a:effectLst/>
                          <a:latin typeface="Arial" panose="020B0604020202020204" pitchFamily="34" charset="0"/>
                        </a:rPr>
                        <a:t>Oct-21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extLst>
                  <a:ext uri="{0D108BD9-81ED-4DB2-BD59-A6C34878D82A}">
                    <a16:rowId xmlns:a16="http://schemas.microsoft.com/office/drawing/2014/main" val="1540293597"/>
                  </a:ext>
                </a:extLst>
              </a:tr>
              <a:tr h="741138">
                <a:tc>
                  <a:txBody>
                    <a:bodyPr/>
                    <a:lstStyle/>
                    <a:p>
                      <a:pPr algn="ctr" fontAlgn="ctr"/>
                      <a:r>
                        <a:rPr lang="en-US" sz="1000" b="0" i="0" u="none" strike="noStrike" dirty="0">
                          <a:solidFill>
                            <a:srgbClr val="000000"/>
                          </a:solidFill>
                          <a:effectLst/>
                          <a:latin typeface="Arial" panose="020B0604020202020204" pitchFamily="34" charset="0"/>
                        </a:rPr>
                        <a:t>Energy Balancing (Credit Risk Management)</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Monthly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Energy Balancing Credit Rules adhered to, to ensure adequate security in place</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Arial" panose="020B0604020202020204" pitchFamily="34" charset="0"/>
                        </a:rPr>
                        <a:t>100%</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390389257"/>
                  </a:ext>
                </a:extLst>
              </a:tr>
            </a:tbl>
          </a:graphicData>
        </a:graphic>
      </p:graphicFrame>
      <p:sp>
        <p:nvSpPr>
          <p:cNvPr id="2" name="TextBox 1">
            <a:extLst>
              <a:ext uri="{FF2B5EF4-FFF2-40B4-BE49-F238E27FC236}">
                <a16:creationId xmlns:a16="http://schemas.microsoft.com/office/drawing/2014/main" id="{D693E893-65FA-4A9C-B804-600A1D97C8AD}"/>
              </a:ext>
            </a:extLst>
          </p:cNvPr>
          <p:cNvSpPr txBox="1"/>
          <p:nvPr/>
        </p:nvSpPr>
        <p:spPr>
          <a:xfrm>
            <a:off x="1039905" y="4589930"/>
            <a:ext cx="6974542"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Arial"/>
                <a:ea typeface="+mn-ea"/>
                <a:cs typeface="+mn-cs"/>
              </a:rPr>
              <a:t>Rolling average performance shown in brackets</a:t>
            </a:r>
          </a:p>
        </p:txBody>
      </p:sp>
    </p:spTree>
    <p:extLst>
      <p:ext uri="{BB962C8B-B14F-4D97-AF65-F5344CB8AC3E}">
        <p14:creationId xmlns:p14="http://schemas.microsoft.com/office/powerpoint/2010/main" val="287438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17194"/>
            <a:ext cx="7772400" cy="1102519"/>
          </a:xfrm>
        </p:spPr>
        <p:txBody>
          <a:bodyPr/>
          <a:lstStyle/>
          <a:p>
            <a:r>
              <a:rPr lang="en-GB" dirty="0">
                <a:latin typeface="Poppins Medium" panose="00000600000000000000" pitchFamily="2" charset="0"/>
                <a:cs typeface="Poppins Medium" panose="00000600000000000000" pitchFamily="2" charset="0"/>
              </a:rPr>
              <a:t>October 2021 Failure Summary</a:t>
            </a:r>
          </a:p>
        </p:txBody>
      </p:sp>
    </p:spTree>
    <p:extLst>
      <p:ext uri="{BB962C8B-B14F-4D97-AF65-F5344CB8AC3E}">
        <p14:creationId xmlns:p14="http://schemas.microsoft.com/office/powerpoint/2010/main" val="4191075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5">
            <a:extLst>
              <a:ext uri="{FF2B5EF4-FFF2-40B4-BE49-F238E27FC236}">
                <a16:creationId xmlns:a16="http://schemas.microsoft.com/office/drawing/2014/main" id="{493F4016-9434-434C-A112-EE439FCFC46C}"/>
              </a:ext>
            </a:extLst>
          </p:cNvPr>
          <p:cNvSpPr txBox="1">
            <a:spLocks/>
          </p:cNvSpPr>
          <p:nvPr/>
        </p:nvSpPr>
        <p:spPr>
          <a:xfrm>
            <a:off x="5638" y="260493"/>
            <a:ext cx="9132724" cy="399617"/>
          </a:xfrm>
          <a:prstGeom prst="rect">
            <a:avLst/>
          </a:prstGeom>
        </p:spPr>
        <p:txBody>
          <a:bodyPr wrap="square" lIns="91327" tIns="45664" rIns="91327" bIns="45664" anchor="t">
            <a:spAutoFit/>
          </a:bodyPr>
          <a:lstStyle>
            <a:defPPr>
              <a:defRPr lang="en-US"/>
            </a:defPPr>
            <a:lvl1pPr algn="ctr">
              <a:defRPr kumimoji="0" sz="2000" b="1" i="0" u="none" strike="noStrike" cap="none" spc="0" normalizeH="0" baseline="0">
                <a:ln>
                  <a:noFill/>
                </a:ln>
                <a:solidFill>
                  <a:srgbClr val="0070C0"/>
                </a:solidFill>
                <a:effectLst/>
                <a:uLnTx/>
                <a:uFillTx/>
                <a:latin typeface="+mj-lt"/>
                <a:ea typeface="+mj-ea"/>
                <a:cs typeface="Poppins medium" panose="020B0604020202020204" charset="0"/>
              </a:defRPr>
            </a:lvl1pPr>
            <a:lvl2pPr marL="742950" indent="-285750">
              <a:spcBef>
                <a:spcPct val="20000"/>
              </a:spcBef>
              <a:buFont typeface="Arial" panose="020B0604020202020204" pitchFamily="34" charset="0"/>
              <a:buChar char="–"/>
              <a:defRPr sz="2400">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200">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sz="1998" dirty="0">
                <a:latin typeface="Poppins Medium" panose="00000600000000000000" pitchFamily="2" charset="0"/>
                <a:cs typeface="Poppins Medium" panose="00000600000000000000" pitchFamily="2" charset="0"/>
              </a:rPr>
              <a:t>Failed </a:t>
            </a:r>
            <a:r>
              <a:rPr lang="en-GB" sz="1998" u="sng" dirty="0">
                <a:latin typeface="Poppins Medium" panose="00000600000000000000" pitchFamily="2" charset="0"/>
                <a:cs typeface="Poppins Medium" panose="00000600000000000000" pitchFamily="2" charset="0"/>
              </a:rPr>
              <a:t>DSC+</a:t>
            </a:r>
            <a:r>
              <a:rPr lang="en-GB" sz="1998" dirty="0">
                <a:latin typeface="Poppins Medium" panose="00000600000000000000" pitchFamily="2" charset="0"/>
                <a:cs typeface="Poppins Medium" panose="00000600000000000000" pitchFamily="2" charset="0"/>
              </a:rPr>
              <a:t> KPM/PI Summary For October 2021</a:t>
            </a:r>
          </a:p>
        </p:txBody>
      </p:sp>
      <p:graphicFrame>
        <p:nvGraphicFramePr>
          <p:cNvPr id="8" name="Table 7">
            <a:extLst>
              <a:ext uri="{FF2B5EF4-FFF2-40B4-BE49-F238E27FC236}">
                <a16:creationId xmlns:a16="http://schemas.microsoft.com/office/drawing/2014/main" id="{A4D46B48-3465-4C34-A66B-3573EEB0989F}"/>
              </a:ext>
            </a:extLst>
          </p:cNvPr>
          <p:cNvGraphicFramePr>
            <a:graphicFrameLocks noGrp="1"/>
          </p:cNvGraphicFramePr>
          <p:nvPr>
            <p:extLst>
              <p:ext uri="{D42A27DB-BD31-4B8C-83A1-F6EECF244321}">
                <p14:modId xmlns:p14="http://schemas.microsoft.com/office/powerpoint/2010/main" val="1833984395"/>
              </p:ext>
            </p:extLst>
          </p:nvPr>
        </p:nvGraphicFramePr>
        <p:xfrm>
          <a:off x="416559" y="998381"/>
          <a:ext cx="8310882" cy="3244166"/>
        </p:xfrm>
        <a:graphic>
          <a:graphicData uri="http://schemas.openxmlformats.org/drawingml/2006/table">
            <a:tbl>
              <a:tblPr/>
              <a:tblGrid>
                <a:gridCol w="470492">
                  <a:extLst>
                    <a:ext uri="{9D8B030D-6E8A-4147-A177-3AD203B41FA5}">
                      <a16:colId xmlns:a16="http://schemas.microsoft.com/office/drawing/2014/main" val="2344440616"/>
                    </a:ext>
                  </a:extLst>
                </a:gridCol>
                <a:gridCol w="1570099">
                  <a:extLst>
                    <a:ext uri="{9D8B030D-6E8A-4147-A177-3AD203B41FA5}">
                      <a16:colId xmlns:a16="http://schemas.microsoft.com/office/drawing/2014/main" val="3927865004"/>
                    </a:ext>
                  </a:extLst>
                </a:gridCol>
                <a:gridCol w="1573306">
                  <a:extLst>
                    <a:ext uri="{9D8B030D-6E8A-4147-A177-3AD203B41FA5}">
                      <a16:colId xmlns:a16="http://schemas.microsoft.com/office/drawing/2014/main" val="1369210565"/>
                    </a:ext>
                  </a:extLst>
                </a:gridCol>
                <a:gridCol w="1321392">
                  <a:extLst>
                    <a:ext uri="{9D8B030D-6E8A-4147-A177-3AD203B41FA5}">
                      <a16:colId xmlns:a16="http://schemas.microsoft.com/office/drawing/2014/main" val="3164482886"/>
                    </a:ext>
                  </a:extLst>
                </a:gridCol>
                <a:gridCol w="666707">
                  <a:extLst>
                    <a:ext uri="{9D8B030D-6E8A-4147-A177-3AD203B41FA5}">
                      <a16:colId xmlns:a16="http://schemas.microsoft.com/office/drawing/2014/main" val="3975681512"/>
                    </a:ext>
                  </a:extLst>
                </a:gridCol>
                <a:gridCol w="583869">
                  <a:extLst>
                    <a:ext uri="{9D8B030D-6E8A-4147-A177-3AD203B41FA5}">
                      <a16:colId xmlns:a16="http://schemas.microsoft.com/office/drawing/2014/main" val="2684675240"/>
                    </a:ext>
                  </a:extLst>
                </a:gridCol>
                <a:gridCol w="421279">
                  <a:extLst>
                    <a:ext uri="{9D8B030D-6E8A-4147-A177-3AD203B41FA5}">
                      <a16:colId xmlns:a16="http://schemas.microsoft.com/office/drawing/2014/main" val="1985994074"/>
                    </a:ext>
                  </a:extLst>
                </a:gridCol>
                <a:gridCol w="1703738">
                  <a:extLst>
                    <a:ext uri="{9D8B030D-6E8A-4147-A177-3AD203B41FA5}">
                      <a16:colId xmlns:a16="http://schemas.microsoft.com/office/drawing/2014/main" val="4061784540"/>
                    </a:ext>
                  </a:extLst>
                </a:gridCol>
              </a:tblGrid>
              <a:tr h="589848">
                <a:tc>
                  <a:txBody>
                    <a:bodyPr/>
                    <a:lstStyle/>
                    <a:p>
                      <a:pPr algn="ctr" rtl="0" fontAlgn="ctr"/>
                      <a:r>
                        <a:rPr lang="en-GB" sz="800" b="1" i="0" u="none" strike="noStrike">
                          <a:solidFill>
                            <a:srgbClr val="FFFFFF"/>
                          </a:solidFill>
                          <a:effectLst/>
                          <a:latin typeface="Poppins Medium" panose="00000600000000000000" pitchFamily="2" charset="0"/>
                        </a:rPr>
                        <a:t>KPM / PI</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800" b="1" i="0" u="none" strike="noStrike">
                          <a:solidFill>
                            <a:srgbClr val="FFFFFF"/>
                          </a:solidFill>
                          <a:effectLst/>
                          <a:latin typeface="Poppins Medium" panose="00000600000000000000" pitchFamily="2" charset="0"/>
                        </a:rPr>
                        <a:t>Measure Detail</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800" b="1" i="0" u="none" strike="noStrike">
                          <a:solidFill>
                            <a:srgbClr val="FFFFFF"/>
                          </a:solidFill>
                          <a:effectLst/>
                          <a:latin typeface="Poppins Medium" panose="00000600000000000000" pitchFamily="2" charset="0"/>
                        </a:rPr>
                        <a:t>Journey / Process</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800" b="1" i="0" u="none" strike="noStrike" dirty="0">
                          <a:solidFill>
                            <a:srgbClr val="FFFFFF"/>
                          </a:solidFill>
                          <a:effectLst/>
                          <a:latin typeface="Poppins Medium" panose="00000600000000000000" pitchFamily="2" charset="0"/>
                        </a:rPr>
                        <a:t>Owner (CMT / SLT)</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800" b="1" i="0" u="none" strike="noStrike">
                          <a:solidFill>
                            <a:srgbClr val="FFFFFF"/>
                          </a:solidFill>
                          <a:effectLst/>
                          <a:latin typeface="Poppins Medium" panose="00000600000000000000" pitchFamily="2" charset="0"/>
                        </a:rPr>
                        <a:t>Measure Type</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800" b="1" i="0" u="none" strike="noStrike">
                          <a:solidFill>
                            <a:srgbClr val="FFFFFF"/>
                          </a:solidFill>
                          <a:effectLst/>
                          <a:latin typeface="Poppins Medium" panose="00000600000000000000" pitchFamily="2" charset="0"/>
                        </a:rPr>
                        <a:t>DSC+ Yr 1 Target Metric Only</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800" b="1" i="0" u="none" strike="noStrike">
                          <a:solidFill>
                            <a:srgbClr val="FFFFFF"/>
                          </a:solidFill>
                          <a:effectLst/>
                          <a:latin typeface="Poppins Medium" panose="00000600000000000000" pitchFamily="2" charset="0"/>
                        </a:rPr>
                        <a:t>Oct-21</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800" b="1" i="0" u="none" strike="noStrike">
                          <a:solidFill>
                            <a:srgbClr val="FFFFFF"/>
                          </a:solidFill>
                          <a:effectLst/>
                          <a:latin typeface="Poppins Medium" panose="00000600000000000000" pitchFamily="2" charset="0"/>
                        </a:rPr>
                        <a:t>Failure Commentary</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387473184"/>
                  </a:ext>
                </a:extLst>
              </a:tr>
              <a:tr h="1373045">
                <a:tc>
                  <a:txBody>
                    <a:bodyPr/>
                    <a:lstStyle/>
                    <a:p>
                      <a:pPr algn="ctr" rtl="0" fontAlgn="ctr"/>
                      <a:r>
                        <a:rPr lang="en-GB" sz="800" b="0" i="0" u="none" strike="noStrike">
                          <a:solidFill>
                            <a:srgbClr val="000000"/>
                          </a:solidFill>
                          <a:effectLst/>
                          <a:latin typeface="Poppins Medium" panose="00000600000000000000" pitchFamily="2" charset="0"/>
                        </a:rPr>
                        <a:t>PI.01</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Poppins Medium" panose="00000600000000000000" pitchFamily="2" charset="0"/>
                        </a:rPr>
                        <a:t>% CMS Contacts processed within SLA (95% in D+10)</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Poppins Medium" panose="00000600000000000000" pitchFamily="2" charset="0"/>
                        </a:rPr>
                        <a:t>Manage Updates To Customer Portfolio</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Poppins Medium" panose="00000600000000000000" pitchFamily="2" charset="0"/>
                        </a:rPr>
                        <a:t>Andy Szabo / Alex Stuart</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Poppins Medium" panose="00000600000000000000" pitchFamily="2" charset="0"/>
                        </a:rPr>
                        <a:t>Cycle Time</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Poppins Medium" panose="00000600000000000000" pitchFamily="2" charset="0"/>
                        </a:rPr>
                        <a:t>95.00%</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FFFFFF"/>
                          </a:solidFill>
                          <a:effectLst/>
                          <a:latin typeface="Poppins Medium" panose="00000600000000000000" pitchFamily="2" charset="0"/>
                        </a:rPr>
                        <a:t>93.49%</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rowSpan="2">
                  <a:txBody>
                    <a:bodyPr/>
                    <a:lstStyle/>
                    <a:p>
                      <a:pPr algn="l" fontAlgn="ctr"/>
                      <a:r>
                        <a:rPr lang="en-GB" sz="800" b="0" i="0" u="none" strike="noStrike" dirty="0">
                          <a:solidFill>
                            <a:srgbClr val="000000"/>
                          </a:solidFill>
                          <a:effectLst/>
                          <a:latin typeface="Poppins Medium" panose="00000600000000000000" pitchFamily="2" charset="0"/>
                        </a:rPr>
                        <a:t>Performance has increased across all 3 targets with the biggest increase in the 20 day target taking us close to achieving the target.  We are continuing to send contacts out to the relevant parties within 1 or 2 days.  Plan to write out to the Networks to understand their position including backlog.  Although there has been an increase in RFAs received this month, the cycle time for completing the contacts has indicated a reduction.  The team are continuing to progress through the volumes received and backlog.</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2836339"/>
                  </a:ext>
                </a:extLst>
              </a:tr>
              <a:tr h="1281273">
                <a:tc>
                  <a:txBody>
                    <a:bodyPr/>
                    <a:lstStyle/>
                    <a:p>
                      <a:pPr algn="ctr" rtl="0" fontAlgn="ctr"/>
                      <a:r>
                        <a:rPr lang="en-GB" sz="800" b="0" i="0" u="none" strike="noStrike">
                          <a:solidFill>
                            <a:srgbClr val="000000"/>
                          </a:solidFill>
                          <a:effectLst/>
                          <a:latin typeface="Poppins Medium" panose="00000600000000000000" pitchFamily="2" charset="0"/>
                        </a:rPr>
                        <a:t>PI.03</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Poppins Medium" panose="00000600000000000000" pitchFamily="2" charset="0"/>
                        </a:rPr>
                        <a:t>% CMS Contacts processed within SLA (98% in D+20)</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Poppins Medium" panose="00000600000000000000" pitchFamily="2" charset="0"/>
                        </a:rPr>
                        <a:t>Manage Updates To Customer Portfolio</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Poppins Medium" panose="00000600000000000000" pitchFamily="2" charset="0"/>
                        </a:rPr>
                        <a:t>Andy Szabo / Alex Stuart</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Poppins Medium" panose="00000600000000000000" pitchFamily="2" charset="0"/>
                        </a:rPr>
                        <a:t>Cycle Time</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Poppins Medium" panose="00000600000000000000" pitchFamily="2" charset="0"/>
                        </a:rPr>
                        <a:t>98.00%</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rgbClr val="FFFFFF"/>
                          </a:solidFill>
                          <a:effectLst/>
                          <a:latin typeface="Poppins Medium" panose="00000600000000000000" pitchFamily="2" charset="0"/>
                        </a:rPr>
                        <a:t>97.58%</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vMerge="1">
                  <a:txBody>
                    <a:bodyPr/>
                    <a:lstStyle/>
                    <a:p>
                      <a:pPr algn="l" fontAlgn="ctr"/>
                      <a:r>
                        <a:rPr lang="en-GB" sz="800" b="0" i="0" u="none" strike="noStrike" dirty="0">
                          <a:solidFill>
                            <a:srgbClr val="000000"/>
                          </a:solidFill>
                          <a:effectLst/>
                          <a:latin typeface="Poppins Medium" panose="00000600000000000000" pitchFamily="2" charset="0"/>
                        </a:rPr>
                        <a:t>Performance has increased across all 3 targets with the biggest increase in the 20 day target taking us close to achieving the target.  We are continuing to send contacts out to the relevant parties within 1 or 2 days, I plan to write out to the Networks to understand their position including backlog.  Although there has been an increase in RFA’s received this month, the cycle time for completing the contacts has indicated a reduction.  The team are continuing to progress through the volumes received and backlog.</a:t>
                      </a:r>
                    </a:p>
                  </a:txBody>
                  <a:tcPr marL="33929"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978251"/>
                  </a:ext>
                </a:extLst>
              </a:tr>
            </a:tbl>
          </a:graphicData>
        </a:graphic>
      </p:graphicFrame>
    </p:spTree>
    <p:extLst>
      <p:ext uri="{BB962C8B-B14F-4D97-AF65-F5344CB8AC3E}">
        <p14:creationId xmlns:p14="http://schemas.microsoft.com/office/powerpoint/2010/main" val="3118382442"/>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ee84ff3-1fa2-4b0e-bbc1-9d3729ac2ba9">
      <UserInfo>
        <DisplayName>Michael Orsler</DisplayName>
        <AccountId>38</AccountId>
        <AccountType/>
      </UserInfo>
      <UserInfo>
        <DisplayName>Reiss Campbell</DisplayName>
        <AccountId>28</AccountId>
        <AccountType/>
      </UserInfo>
      <UserInfo>
        <DisplayName>Sarah Gull</DisplayName>
        <AccountId>58</AccountId>
        <AccountType/>
      </UserInfo>
      <UserInfo>
        <DisplayName>Kevin Moylan</DisplayName>
        <AccountId>40</AccountId>
        <AccountType/>
      </UserInfo>
      <UserInfo>
        <DisplayName>Linda Whitcroft</DisplayName>
        <AccountId>34</AccountId>
        <AccountType/>
      </UserInfo>
      <UserInfo>
        <DisplayName>Antony Matthews</DisplayName>
        <AccountId>37</AccountId>
        <AccountType/>
      </UserInfo>
      <UserInfo>
        <DisplayName>Gemma Whitehouse</DisplayName>
        <AccountId>33</AccountId>
        <AccountType/>
      </UserInfo>
      <UserInfo>
        <DisplayName>Sue Treverton</DisplayName>
        <AccountId>104</AccountId>
        <AccountType/>
      </UserInfo>
      <UserInfo>
        <DisplayName>Imran Sangra</DisplayName>
        <AccountId>54</AccountId>
        <AccountType/>
      </UserInfo>
      <UserInfo>
        <DisplayName>T - DSC+ Operational Performance Owners</DisplayName>
        <AccountId>6</AccountId>
        <AccountType/>
      </UserInfo>
      <UserInfo>
        <DisplayName>Clive Nicholas</DisplayName>
        <AccountId>57</AccountId>
        <AccountType/>
      </UserInfo>
      <UserInfo>
        <DisplayName>Darren P Jackson</DisplayName>
        <AccountId>60</AccountId>
        <AccountType/>
      </UserInfo>
      <UserInfo>
        <DisplayName>Nicky Guest</DisplayName>
        <AccountId>107</AccountId>
        <AccountType/>
      </UserInfo>
    </SharedWithUsers>
    <_Flow_SignoffStatus xmlns="efb0c983-77a3-4edc-9303-e1cb655c76c7" xsi:nil="true"/>
    <Sign_x002d_offBy xmlns="efb0c983-77a3-4edc-9303-e1cb655c76c7">
      <UserInfo>
        <DisplayName/>
        <AccountId xsi:nil="true"/>
        <AccountType/>
      </UserInfo>
    </Sign_x002d_offB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3" ma:contentTypeDescription="Create a new document." ma:contentTypeScope="" ma:versionID="9bb224142be6fbbc8b98e1f99454ecd1">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54f627d5b449adedc3be3afe57fe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http://schemas.microsoft.com/office/2006/metadata/properties"/>
    <ds:schemaRef ds:uri="01f7a547-d57a-44ce-a211-81869c79743b"/>
    <ds:schemaRef ds:uri="http://www.w3.org/XML/1998/namespace"/>
    <ds:schemaRef ds:uri="http://schemas.microsoft.com/office/2006/documentManagement/types"/>
    <ds:schemaRef ds:uri="http://purl.org/dc/terms/"/>
    <ds:schemaRef ds:uri="http://schemas.microsoft.com/office/infopath/2007/PartnerControls"/>
    <ds:schemaRef ds:uri="http://purl.org/dc/dcmitype/"/>
    <ds:schemaRef ds:uri="http://schemas.openxmlformats.org/package/2006/metadata/core-properties"/>
    <ds:schemaRef ds:uri="3092569d-7549-4f1f-b838-122d264c6bd8"/>
    <ds:schemaRef ds:uri="http://purl.org/dc/elements/1.1/"/>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D689148F-A6D2-40DE-91BB-C64CDA2C75B3}"/>
</file>

<file path=docProps/app.xml><?xml version="1.0" encoding="utf-8"?>
<Properties xmlns="http://schemas.openxmlformats.org/officeDocument/2006/extended-properties" xmlns:vt="http://schemas.openxmlformats.org/officeDocument/2006/docPropsVTypes">
  <TotalTime>14884</TotalTime>
  <Words>1912</Words>
  <Application>Microsoft Office PowerPoint</Application>
  <PresentationFormat>On-screen Show (16:9)</PresentationFormat>
  <Paragraphs>498</Paragraphs>
  <Slides>6</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Poppins Medium</vt:lpstr>
      <vt:lpstr>Poppins Medium</vt:lpstr>
      <vt:lpstr>Wingdings</vt:lpstr>
      <vt:lpstr>Office Theme</vt:lpstr>
      <vt:lpstr>6_xoserve templates</vt:lpstr>
      <vt:lpstr>October 2021 KPM / PI Operational  Performance Summary</vt:lpstr>
      <vt:lpstr>PowerPoint Presentation</vt:lpstr>
      <vt:lpstr>PowerPoint Presentation</vt:lpstr>
      <vt:lpstr>DSC KPM Performance</vt:lpstr>
      <vt:lpstr>October 2021 Failure Summary</vt:lpstr>
      <vt:lpstr>PowerPoint Presentation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Angela Clarke</cp:lastModifiedBy>
  <cp:revision>8</cp:revision>
  <cp:lastPrinted>2020-03-11T11:28:55Z</cp:lastPrinted>
  <dcterms:created xsi:type="dcterms:W3CDTF">2018-09-02T17:12:15Z</dcterms:created>
  <dcterms:modified xsi:type="dcterms:W3CDTF">2021-11-16T16:23:24Z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1937992760</vt:i4>
  </property>
  <property fmtid="{D5CDD505-2E9C-101B-9397-08002B2CF9AE}" pid="3" name="_NewReviewCycle">
    <vt:lpwstr/>
  </property>
  <property fmtid="{D5CDD505-2E9C-101B-9397-08002B2CF9AE}" pid="4" name="_EmailSubject">
    <vt:lpwstr>XEC Dashboard August v1.0 White - Feedback OE Slides.pptx</vt:lpwstr>
  </property>
  <property fmtid="{D5CDD505-2E9C-101B-9397-08002B2CF9AE}" pid="5" name="_AuthorEmail">
    <vt:lpwstr>peta.haworth@xoserve.com</vt:lpwstr>
  </property>
  <property fmtid="{D5CDD505-2E9C-101B-9397-08002B2CF9AE}" pid="6" name="_AuthorEmailDisplayName">
    <vt:lpwstr>Haworth, Peta</vt:lpwstr>
  </property>
  <property fmtid="{D5CDD505-2E9C-101B-9397-08002B2CF9AE}" pid="7" name="_PreviousAdHocReviewCycleID">
    <vt:i4>692534916</vt:i4>
  </property>
  <property fmtid="{D5CDD505-2E9C-101B-9397-08002B2CF9AE}" pid="8" name="ContentTypeId">
    <vt:lpwstr>0x01010050FB9CDCC5328344A3162B2D7C8A4CE2</vt:lpwstr>
  </property>
</Properties>
</file>