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sldIdLst>
    <p:sldId id="298" r:id="rId5"/>
    <p:sldId id="295"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84FC71-31B2-4EE4-9A21-143294B567BF}" v="14" dt="2021-11-04T19:43:54.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05/11/2021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Green Gas Levy</a:t>
            </a:r>
            <a:br>
              <a:rPr lang="en-US" dirty="0">
                <a:latin typeface="Arial"/>
                <a:cs typeface="Arial"/>
              </a:rPr>
            </a:br>
            <a:r>
              <a:rPr lang="en-US" sz="1600" dirty="0">
                <a:latin typeface="Arial"/>
                <a:cs typeface="Arial"/>
              </a:rPr>
              <a:t>Ofgem API Request</a:t>
            </a:r>
            <a:endParaRPr lang="en-US" sz="1600" dirty="0"/>
          </a:p>
        </p:txBody>
      </p:sp>
      <p:sp>
        <p:nvSpPr>
          <p:cNvPr id="3" name="Subtitle 2">
            <a:extLst>
              <a:ext uri="{FF2B5EF4-FFF2-40B4-BE49-F238E27FC236}">
                <a16:creationId xmlns:a16="http://schemas.microsoft.com/office/drawing/2014/main" id="{C2F2002D-02D2-4812-BCBA-469506040EAD}"/>
              </a:ext>
            </a:extLst>
          </p:cNvPr>
          <p:cNvSpPr>
            <a:spLocks noGrp="1"/>
          </p:cNvSpPr>
          <p:nvPr>
            <p:ph type="subTitle" idx="1"/>
          </p:nvPr>
        </p:nvSpPr>
        <p:spPr/>
        <p:txBody>
          <a:bodyPr vert="horz" lIns="91440" tIns="45720" rIns="91440" bIns="45720" rtlCol="0" anchor="t">
            <a:normAutofit/>
          </a:bodyPr>
          <a:lstStyle/>
          <a:p>
            <a:r>
              <a:rPr lang="en-US" dirty="0"/>
              <a:t>November 2021</a:t>
            </a:r>
          </a:p>
        </p:txBody>
      </p:sp>
    </p:spTree>
    <p:extLst>
      <p:ext uri="{BB962C8B-B14F-4D97-AF65-F5344CB8AC3E}">
        <p14:creationId xmlns:p14="http://schemas.microsoft.com/office/powerpoint/2010/main" val="192479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
            <a:extLst>
              <a:ext uri="{FF2B5EF4-FFF2-40B4-BE49-F238E27FC236}">
                <a16:creationId xmlns:a16="http://schemas.microsoft.com/office/drawing/2014/main" id="{5F8EE13E-A05D-43A7-BB48-CAE73587B080}"/>
              </a:ext>
            </a:extLst>
          </p:cNvPr>
          <p:cNvSpPr txBox="1">
            <a:spLocks/>
          </p:cNvSpPr>
          <p:nvPr/>
        </p:nvSpPr>
        <p:spPr>
          <a:xfrm>
            <a:off x="35497" y="123478"/>
            <a:ext cx="3744416" cy="338554"/>
          </a:xfrm>
          <a:prstGeom prst="rect">
            <a:avLst/>
          </a:prstGeom>
        </p:spPr>
        <p:txBody>
          <a:bodyPr wrap="square">
            <a:spAutoFit/>
          </a:bodyPr>
          <a:lstStyle>
            <a:lvl1pPr marL="0">
              <a:defRPr kumimoji="0" lang="en-GB" sz="26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defTabSz="1217706"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rgbClr val="0070C0"/>
                </a:solidFill>
                <a:effectLst/>
                <a:uLnTx/>
                <a:uFillTx/>
                <a:latin typeface="Poppins-Light"/>
                <a:ea typeface="+mj-ea"/>
              </a:rPr>
              <a:t>Ofgem Green Levy API</a:t>
            </a:r>
          </a:p>
        </p:txBody>
      </p:sp>
      <p:sp>
        <p:nvSpPr>
          <p:cNvPr id="14" name="TextBox 13">
            <a:extLst>
              <a:ext uri="{FF2B5EF4-FFF2-40B4-BE49-F238E27FC236}">
                <a16:creationId xmlns:a16="http://schemas.microsoft.com/office/drawing/2014/main" id="{4C74B5CE-D494-456C-8AA4-B6F4E8472159}"/>
              </a:ext>
            </a:extLst>
          </p:cNvPr>
          <p:cNvSpPr txBox="1"/>
          <p:nvPr/>
        </p:nvSpPr>
        <p:spPr>
          <a:xfrm>
            <a:off x="238983" y="715015"/>
            <a:ext cx="4189001" cy="3559949"/>
          </a:xfrm>
          <a:prstGeom prst="rect">
            <a:avLst/>
          </a:prstGeom>
        </p:spPr>
        <p:txBody>
          <a:bodyPr vert="horz" wrap="square" lIns="0" tIns="12700" rIns="0" bIns="0" rtlCol="0">
            <a:spAutoFit/>
          </a:bodyPr>
          <a:lstStyle/>
          <a:p>
            <a:pPr marL="12065">
              <a:spcBef>
                <a:spcPts val="100"/>
              </a:spcBef>
              <a:tabLst>
                <a:tab pos="162560" algn="l"/>
              </a:tabLst>
            </a:pPr>
            <a:r>
              <a:rPr lang="en-GB" sz="1200" b="1" u="sng" dirty="0">
                <a:solidFill>
                  <a:srgbClr val="1E1246"/>
                </a:solidFill>
                <a:latin typeface="Poppins-Medium"/>
                <a:cs typeface="Poppins-Medium"/>
              </a:rPr>
              <a:t>Overview</a:t>
            </a:r>
          </a:p>
          <a:p>
            <a:pPr marL="12065">
              <a:spcBef>
                <a:spcPts val="100"/>
              </a:spcBef>
              <a:tabLst>
                <a:tab pos="162560" algn="l"/>
              </a:tabLst>
            </a:pPr>
            <a:endParaRPr lang="en-GB" sz="1200" b="1" u="sng" dirty="0">
              <a:solidFill>
                <a:srgbClr val="1E1246"/>
              </a:solidFill>
              <a:latin typeface="Poppins-Medium"/>
              <a:cs typeface="Poppins-Medium"/>
            </a:endParaRPr>
          </a:p>
          <a:p>
            <a:r>
              <a:rPr lang="en-GB" sz="1200" dirty="0">
                <a:solidFill>
                  <a:srgbClr val="1E1246"/>
                </a:solidFill>
                <a:latin typeface="Poppins-Medium"/>
              </a:rPr>
              <a:t>To meet legally binding emissions reduction targets it is necessary to move away from using fossil fuels to heat buildings.  Biomethane injection into the gas grid accelerates the decarbonisation of gas supplies, by increasing the proportion of green gas in the grid. This transition is a necessary step towards meeting carbon reduction targets, including the UK’s net zero greenhouse gas emissions target.</a:t>
            </a:r>
          </a:p>
          <a:p>
            <a:endParaRPr lang="en-GB" sz="1200" dirty="0">
              <a:solidFill>
                <a:srgbClr val="1E1246"/>
              </a:solidFill>
              <a:latin typeface="Poppins-Medium"/>
            </a:endParaRPr>
          </a:p>
          <a:p>
            <a:r>
              <a:rPr lang="en-GB" sz="1200" dirty="0">
                <a:solidFill>
                  <a:srgbClr val="1E1246"/>
                </a:solidFill>
                <a:latin typeface="Poppins-Medium"/>
              </a:rPr>
              <a:t>To fund this transition it is proposed to impose a Green Gas Levy (GGL) on gas suppliers, to support biomethane production through the Green Gas Support Scheme (GGSS).</a:t>
            </a:r>
          </a:p>
          <a:p>
            <a:endParaRPr lang="en-GB" sz="1200" dirty="0">
              <a:solidFill>
                <a:srgbClr val="1E1246"/>
              </a:solidFill>
              <a:latin typeface="Poppins-Medium"/>
            </a:endParaRPr>
          </a:p>
          <a:p>
            <a:r>
              <a:rPr lang="en-GB" sz="1200" dirty="0">
                <a:solidFill>
                  <a:srgbClr val="1E1246"/>
                </a:solidFill>
                <a:latin typeface="Poppins-Medium"/>
              </a:rPr>
              <a:t>To support the implementation of the GGL Ofgem has requested aggregated MPRN and supplier data via a gas data API.</a:t>
            </a:r>
          </a:p>
          <a:p>
            <a:pPr marL="12065">
              <a:spcBef>
                <a:spcPts val="100"/>
              </a:spcBef>
              <a:tabLst>
                <a:tab pos="162560" algn="l"/>
              </a:tabLst>
            </a:pPr>
            <a:endParaRPr lang="en-GB" sz="1200" dirty="0">
              <a:solidFill>
                <a:srgbClr val="1E1246"/>
              </a:solidFill>
              <a:latin typeface="Poppins-Medium"/>
              <a:cs typeface="Poppins-Medium"/>
            </a:endParaRPr>
          </a:p>
          <a:p>
            <a:pPr marL="12065">
              <a:spcBef>
                <a:spcPts val="100"/>
              </a:spcBef>
              <a:tabLst>
                <a:tab pos="162560" algn="l"/>
              </a:tabLst>
            </a:pPr>
            <a:endParaRPr lang="en-GB" sz="1200" b="1" dirty="0">
              <a:solidFill>
                <a:srgbClr val="1E1246"/>
              </a:solidFill>
              <a:latin typeface="Poppins-Medium"/>
              <a:cs typeface="Poppins-Medium"/>
            </a:endParaRPr>
          </a:p>
        </p:txBody>
      </p:sp>
      <p:cxnSp>
        <p:nvCxnSpPr>
          <p:cNvPr id="15" name="Straight Connector 14">
            <a:extLst>
              <a:ext uri="{FF2B5EF4-FFF2-40B4-BE49-F238E27FC236}">
                <a16:creationId xmlns:a16="http://schemas.microsoft.com/office/drawing/2014/main" id="{D42C86E5-A5D1-4968-8CCF-888F6DF08C80}"/>
              </a:ext>
            </a:extLst>
          </p:cNvPr>
          <p:cNvCxnSpPr>
            <a:cxnSpLocks/>
          </p:cNvCxnSpPr>
          <p:nvPr/>
        </p:nvCxnSpPr>
        <p:spPr>
          <a:xfrm>
            <a:off x="4427984" y="123478"/>
            <a:ext cx="0" cy="4824536"/>
          </a:xfrm>
          <a:prstGeom prst="line">
            <a:avLst/>
          </a:prstGeom>
          <a:noFill/>
          <a:ln w="19050" cap="flat" cmpd="sng" algn="ctr">
            <a:solidFill>
              <a:srgbClr val="218CCC"/>
            </a:solidFill>
            <a:prstDash val="solid"/>
          </a:ln>
          <a:effectLst/>
        </p:spPr>
      </p:cxnSp>
      <p:sp>
        <p:nvSpPr>
          <p:cNvPr id="16" name="TextBox 15">
            <a:extLst>
              <a:ext uri="{FF2B5EF4-FFF2-40B4-BE49-F238E27FC236}">
                <a16:creationId xmlns:a16="http://schemas.microsoft.com/office/drawing/2014/main" id="{FFBAC6F5-8442-4911-8171-F808A086AEC5}"/>
              </a:ext>
            </a:extLst>
          </p:cNvPr>
          <p:cNvSpPr txBox="1"/>
          <p:nvPr/>
        </p:nvSpPr>
        <p:spPr>
          <a:xfrm>
            <a:off x="4729316" y="706130"/>
            <a:ext cx="4091143" cy="2121093"/>
          </a:xfrm>
          <a:prstGeom prst="rect">
            <a:avLst/>
          </a:prstGeom>
        </p:spPr>
        <p:txBody>
          <a:bodyPr vert="horz" wrap="square" lIns="0" tIns="12700" rIns="0" bIns="0" rtlCol="0">
            <a:spAutoFit/>
          </a:bodyPr>
          <a:lstStyle/>
          <a:p>
            <a:pPr marL="12065">
              <a:spcBef>
                <a:spcPts val="100"/>
              </a:spcBef>
              <a:tabLst>
                <a:tab pos="162560" algn="l"/>
              </a:tabLst>
            </a:pPr>
            <a:r>
              <a:rPr lang="en-GB" sz="1200" b="1" u="sng" dirty="0">
                <a:solidFill>
                  <a:srgbClr val="1E1246"/>
                </a:solidFill>
                <a:latin typeface="Poppins-Medium"/>
                <a:cs typeface="Poppins-Medium"/>
              </a:rPr>
              <a:t>Solution</a:t>
            </a:r>
          </a:p>
          <a:p>
            <a:pPr marL="12065">
              <a:spcBef>
                <a:spcPts val="100"/>
              </a:spcBef>
              <a:tabLst>
                <a:tab pos="162560" algn="l"/>
              </a:tabLst>
            </a:pPr>
            <a:endParaRPr lang="en-GB" sz="1200" b="1" u="sng" dirty="0">
              <a:solidFill>
                <a:srgbClr val="1E1246"/>
              </a:solidFill>
              <a:latin typeface="Poppins-Medium"/>
              <a:cs typeface="Poppins-Medium"/>
            </a:endParaRPr>
          </a:p>
          <a:p>
            <a:pPr marL="12065">
              <a:spcBef>
                <a:spcPts val="100"/>
              </a:spcBef>
              <a:tabLst>
                <a:tab pos="162560" algn="l"/>
              </a:tabLst>
            </a:pPr>
            <a:r>
              <a:rPr lang="en-GB" sz="1200" dirty="0">
                <a:solidFill>
                  <a:srgbClr val="1E1246"/>
                </a:solidFill>
                <a:latin typeface="Poppins-Medium"/>
                <a:cs typeface="Poppins-Medium"/>
              </a:rPr>
              <a:t>The API service will allow Ofgem to query gas data for all Suppliers within a date range. </a:t>
            </a:r>
          </a:p>
          <a:p>
            <a:pPr marL="12065">
              <a:spcBef>
                <a:spcPts val="100"/>
              </a:spcBef>
              <a:tabLst>
                <a:tab pos="162560" algn="l"/>
              </a:tabLst>
            </a:pPr>
            <a:endParaRPr lang="en-GB" sz="1200" dirty="0">
              <a:solidFill>
                <a:srgbClr val="1E1246"/>
              </a:solidFill>
              <a:latin typeface="Poppins-Medium"/>
            </a:endParaRPr>
          </a:p>
          <a:p>
            <a:pPr marL="12065">
              <a:spcBef>
                <a:spcPts val="100"/>
              </a:spcBef>
              <a:tabLst>
                <a:tab pos="162560" algn="l"/>
              </a:tabLst>
            </a:pPr>
            <a:r>
              <a:rPr lang="en-GB" sz="1200" dirty="0">
                <a:solidFill>
                  <a:srgbClr val="1E1246"/>
                </a:solidFill>
                <a:latin typeface="Poppins-Medium"/>
              </a:rPr>
              <a:t>The API will provide Ofgem with the Supplier name, short code and the daily count of MPRNs for that Supplier within the date range.</a:t>
            </a:r>
          </a:p>
          <a:p>
            <a:pPr marL="12065">
              <a:spcBef>
                <a:spcPts val="100"/>
              </a:spcBef>
              <a:tabLst>
                <a:tab pos="162560" algn="l"/>
              </a:tabLst>
            </a:pPr>
            <a:endParaRPr lang="en-GB" sz="1200" dirty="0">
              <a:solidFill>
                <a:srgbClr val="1E1246"/>
              </a:solidFill>
              <a:latin typeface="Poppins-Medium"/>
            </a:endParaRPr>
          </a:p>
          <a:p>
            <a:pPr marL="12065">
              <a:spcBef>
                <a:spcPts val="100"/>
              </a:spcBef>
              <a:tabLst>
                <a:tab pos="162560" algn="l"/>
              </a:tabLst>
            </a:pPr>
            <a:r>
              <a:rPr lang="en-GB" sz="1200" dirty="0">
                <a:solidFill>
                  <a:srgbClr val="1E1246"/>
                </a:solidFill>
                <a:latin typeface="Poppins-Medium"/>
              </a:rPr>
              <a:t>Ofgem have requested for the service to be made available by February 2022, dependant on the legislation being approved.</a:t>
            </a:r>
          </a:p>
        </p:txBody>
      </p:sp>
      <p:sp>
        <p:nvSpPr>
          <p:cNvPr id="17" name="Rectangle: Rounded Corners 16">
            <a:extLst>
              <a:ext uri="{FF2B5EF4-FFF2-40B4-BE49-F238E27FC236}">
                <a16:creationId xmlns:a16="http://schemas.microsoft.com/office/drawing/2014/main" id="{BD09FC98-F02C-4E60-8ED6-09BBDA1DA3F6}"/>
              </a:ext>
            </a:extLst>
          </p:cNvPr>
          <p:cNvSpPr/>
          <p:nvPr/>
        </p:nvSpPr>
        <p:spPr>
          <a:xfrm>
            <a:off x="7092282" y="4642365"/>
            <a:ext cx="1872218" cy="288033"/>
          </a:xfrm>
          <a:prstGeom prst="roundRect">
            <a:avLst/>
          </a:prstGeom>
          <a:solidFill>
            <a:srgbClr val="208BCC"/>
          </a:solidFill>
        </p:spPr>
        <p:txBody>
          <a:bodyPr wrap="square" lIns="239704" tIns="0" rIns="239704" bIns="0" rtlCol="0" anchor="t"/>
          <a:lstStyle/>
          <a:p>
            <a:pPr algn="ctr" defTabSz="1217706">
              <a:spcBef>
                <a:spcPts val="400"/>
              </a:spcBef>
              <a:defRPr/>
            </a:pPr>
            <a:r>
              <a:rPr lang="en-GB" sz="1400" b="1" dirty="0">
                <a:solidFill>
                  <a:srgbClr val="F5F5F5"/>
                </a:solidFill>
                <a:latin typeface="Poppins Medium"/>
              </a:rPr>
              <a:t>For Information</a:t>
            </a:r>
          </a:p>
        </p:txBody>
      </p:sp>
    </p:spTree>
    <p:extLst>
      <p:ext uri="{BB962C8B-B14F-4D97-AF65-F5344CB8AC3E}">
        <p14:creationId xmlns:p14="http://schemas.microsoft.com/office/powerpoint/2010/main" val="362914072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2.xml><?xml version="1.0" encoding="utf-8"?>
<ds:datastoreItem xmlns:ds="http://schemas.openxmlformats.org/officeDocument/2006/customXml" ds:itemID="{026CA555-216C-4261-AF87-A8E955167736}">
  <ds:schemaRefs>
    <ds:schemaRef ds:uri="http://schemas.microsoft.com/office/2006/documentManagement/types"/>
    <ds:schemaRef ds:uri="http://schemas.microsoft.com/office/2006/metadata/properties"/>
    <ds:schemaRef ds:uri="http://purl.org/dc/elements/1.1/"/>
    <ds:schemaRef ds:uri="http://purl.org/dc/terms/"/>
    <ds:schemaRef ds:uri="3092569d-7549-4f1f-b838-122d264c6bd8"/>
    <ds:schemaRef ds:uri="http://schemas.openxmlformats.org/package/2006/metadata/core-properties"/>
    <ds:schemaRef ds:uri="http://schemas.microsoft.com/office/infopath/2007/PartnerControls"/>
    <ds:schemaRef ds:uri="http://purl.org/dc/dcmitype/"/>
    <ds:schemaRef ds:uri="http://www.w3.org/XML/1998/namespace"/>
    <ds:schemaRef ds:uri="01f7a547-d57a-44ce-a211-81869c79743b"/>
  </ds:schemaRefs>
</ds:datastoreItem>
</file>

<file path=customXml/itemProps3.xml><?xml version="1.0" encoding="utf-8"?>
<ds:datastoreItem xmlns:ds="http://schemas.openxmlformats.org/officeDocument/2006/customXml" ds:itemID="{F81C0473-8C6D-4BDF-89CE-A74D6D27BB93}"/>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On-screen Show (16:9)</PresentationFormat>
  <Paragraphs>18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Poppins Medium</vt:lpstr>
      <vt:lpstr>Poppins-Light</vt:lpstr>
      <vt:lpstr>Poppins-Medium</vt:lpstr>
      <vt:lpstr>Office Theme</vt:lpstr>
      <vt:lpstr>Green Gas Levy Ofgem API Request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24</cp:revision>
  <dcterms:created xsi:type="dcterms:W3CDTF">2020-08-12T15:25:03Z</dcterms:created>
  <dcterms:modified xsi:type="dcterms:W3CDTF">2021-11-05T15:58:35Z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ies>
</file>