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 id="2147484139" r:id="rId6"/>
    <p:sldMasterId id="2147484155" r:id="rId7"/>
  </p:sldMasterIdLst>
  <p:notesMasterIdLst>
    <p:notesMasterId r:id="rId19"/>
  </p:notesMasterIdLst>
  <p:handoutMasterIdLst>
    <p:handoutMasterId r:id="rId20"/>
  </p:handoutMasterIdLst>
  <p:sldIdLst>
    <p:sldId id="352" r:id="rId8"/>
    <p:sldId id="829" r:id="rId9"/>
    <p:sldId id="787" r:id="rId10"/>
    <p:sldId id="826" r:id="rId11"/>
    <p:sldId id="794" r:id="rId12"/>
    <p:sldId id="1993" r:id="rId13"/>
    <p:sldId id="1990" r:id="rId14"/>
    <p:sldId id="1991" r:id="rId15"/>
    <p:sldId id="830" r:id="rId16"/>
    <p:sldId id="2038" r:id="rId17"/>
    <p:sldId id="2039" r:id="rId18"/>
  </p:sldIdLst>
  <p:sldSz cx="9144000" cy="5143500" type="screen16x9"/>
  <p:notesSz cx="6724650" cy="9774238"/>
  <p:defaultTextStyle>
    <a:defPPr>
      <a:defRPr lang="en-US"/>
    </a:defPPr>
    <a:lvl1pPr algn="l" defTabSz="457166" rtl="0" fontAlgn="base">
      <a:spcBef>
        <a:spcPct val="0"/>
      </a:spcBef>
      <a:spcAft>
        <a:spcPct val="0"/>
      </a:spcAft>
      <a:defRPr kern="1200">
        <a:solidFill>
          <a:schemeClr val="tx1"/>
        </a:solidFill>
        <a:latin typeface="Arial" charset="0"/>
        <a:ea typeface="ＭＳ Ｐゴシック" pitchFamily="34" charset="-128"/>
        <a:cs typeface="+mn-cs"/>
      </a:defRPr>
    </a:lvl1pPr>
    <a:lvl2pPr marL="457166" algn="l" defTabSz="457166" rtl="0" fontAlgn="base">
      <a:spcBef>
        <a:spcPct val="0"/>
      </a:spcBef>
      <a:spcAft>
        <a:spcPct val="0"/>
      </a:spcAft>
      <a:defRPr kern="1200">
        <a:solidFill>
          <a:schemeClr val="tx1"/>
        </a:solidFill>
        <a:latin typeface="Arial" charset="0"/>
        <a:ea typeface="ＭＳ Ｐゴシック" pitchFamily="34" charset="-128"/>
        <a:cs typeface="+mn-cs"/>
      </a:defRPr>
    </a:lvl2pPr>
    <a:lvl3pPr marL="914333" algn="l" defTabSz="457166" rtl="0" fontAlgn="base">
      <a:spcBef>
        <a:spcPct val="0"/>
      </a:spcBef>
      <a:spcAft>
        <a:spcPct val="0"/>
      </a:spcAft>
      <a:defRPr kern="1200">
        <a:solidFill>
          <a:schemeClr val="tx1"/>
        </a:solidFill>
        <a:latin typeface="Arial" charset="0"/>
        <a:ea typeface="ＭＳ Ｐゴシック" pitchFamily="34" charset="-128"/>
        <a:cs typeface="+mn-cs"/>
      </a:defRPr>
    </a:lvl3pPr>
    <a:lvl4pPr marL="1371498" algn="l" defTabSz="457166" rtl="0" fontAlgn="base">
      <a:spcBef>
        <a:spcPct val="0"/>
      </a:spcBef>
      <a:spcAft>
        <a:spcPct val="0"/>
      </a:spcAft>
      <a:defRPr kern="1200">
        <a:solidFill>
          <a:schemeClr val="tx1"/>
        </a:solidFill>
        <a:latin typeface="Arial" charset="0"/>
        <a:ea typeface="ＭＳ Ｐゴシック" pitchFamily="34" charset="-128"/>
        <a:cs typeface="+mn-cs"/>
      </a:defRPr>
    </a:lvl4pPr>
    <a:lvl5pPr marL="1828664" algn="l" defTabSz="457166" rtl="0" fontAlgn="base">
      <a:spcBef>
        <a:spcPct val="0"/>
      </a:spcBef>
      <a:spcAft>
        <a:spcPct val="0"/>
      </a:spcAft>
      <a:defRPr kern="1200">
        <a:solidFill>
          <a:schemeClr val="tx1"/>
        </a:solidFill>
        <a:latin typeface="Arial" charset="0"/>
        <a:ea typeface="ＭＳ Ｐゴシック" pitchFamily="34" charset="-128"/>
        <a:cs typeface="+mn-cs"/>
      </a:defRPr>
    </a:lvl5pPr>
    <a:lvl6pPr marL="2285829" algn="l" defTabSz="914333" rtl="0" eaLnBrk="1" latinLnBrk="0" hangingPunct="1">
      <a:defRPr kern="1200">
        <a:solidFill>
          <a:schemeClr val="tx1"/>
        </a:solidFill>
        <a:latin typeface="Arial" charset="0"/>
        <a:ea typeface="ＭＳ Ｐゴシック" pitchFamily="34" charset="-128"/>
        <a:cs typeface="+mn-cs"/>
      </a:defRPr>
    </a:lvl6pPr>
    <a:lvl7pPr marL="2742995" algn="l" defTabSz="914333" rtl="0" eaLnBrk="1" latinLnBrk="0" hangingPunct="1">
      <a:defRPr kern="1200">
        <a:solidFill>
          <a:schemeClr val="tx1"/>
        </a:solidFill>
        <a:latin typeface="Arial" charset="0"/>
        <a:ea typeface="ＭＳ Ｐゴシック" pitchFamily="34" charset="-128"/>
        <a:cs typeface="+mn-cs"/>
      </a:defRPr>
    </a:lvl7pPr>
    <a:lvl8pPr marL="3200160" algn="l" defTabSz="914333" rtl="0" eaLnBrk="1" latinLnBrk="0" hangingPunct="1">
      <a:defRPr kern="1200">
        <a:solidFill>
          <a:schemeClr val="tx1"/>
        </a:solidFill>
        <a:latin typeface="Arial" charset="0"/>
        <a:ea typeface="ＭＳ Ｐゴシック" pitchFamily="34" charset="-128"/>
        <a:cs typeface="+mn-cs"/>
      </a:defRPr>
    </a:lvl8pPr>
    <a:lvl9pPr marL="3657326" algn="l" defTabSz="914333"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61" userDrawn="1">
          <p15:clr>
            <a:srgbClr val="A4A3A4"/>
          </p15:clr>
        </p15:guide>
        <p15:guide id="2" pos="2095" userDrawn="1">
          <p15:clr>
            <a:srgbClr val="A4A3A4"/>
          </p15:clr>
        </p15:guide>
        <p15:guide id="3" orient="horz" pos="3325" userDrawn="1">
          <p15:clr>
            <a:srgbClr val="A4A3A4"/>
          </p15:clr>
        </p15:guide>
        <p15:guide id="4" pos="207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Krupa" initials="EK" lastIdx="1" clrIdx="0"/>
  <p:cmAuthor id="2" name="Laing, Stephen" initials="LS" lastIdx="1" clrIdx="1">
    <p:extLst>
      <p:ext uri="{19B8F6BF-5375-455C-9EA6-DF929625EA0E}">
        <p15:presenceInfo xmlns:p15="http://schemas.microsoft.com/office/powerpoint/2012/main" userId="S-1-5-21-4145888014-839675345-3125187760-1697" providerId="AD"/>
      </p:ext>
    </p:extLst>
  </p:cmAuthor>
  <p:cmAuthor id="3" name="Smitha Pichrikat" initials="SP" lastIdx="1" clrIdx="2">
    <p:extLst>
      <p:ext uri="{19B8F6BF-5375-455C-9EA6-DF929625EA0E}">
        <p15:presenceInfo xmlns:p15="http://schemas.microsoft.com/office/powerpoint/2012/main" userId="S-1-5-21-4145888014-839675345-3125187760-33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A412"/>
    <a:srgbClr val="FFCC00"/>
    <a:srgbClr val="E8EAF1"/>
    <a:srgbClr val="F09F0E"/>
    <a:srgbClr val="CED1E1"/>
    <a:srgbClr val="CED1E2"/>
    <a:srgbClr val="3E5AA8"/>
    <a:srgbClr val="D2232A"/>
    <a:srgbClr val="0070C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D1CF2F-CE1A-4CF8-B920-9F997DD25DF3}" v="6" dt="2021-07-30T12:28:53.316"/>
    <p1510:client id="{46793C3C-A5AE-430A-B041-EACA832D8359}" v="10" dt="2021-07-30T15:21:55.8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31" autoAdjust="0"/>
    <p:restoredTop sz="94796" autoAdjust="0"/>
  </p:normalViewPr>
  <p:slideViewPr>
    <p:cSldViewPr snapToGrid="0">
      <p:cViewPr varScale="1">
        <p:scale>
          <a:sx n="103" d="100"/>
          <a:sy n="103" d="100"/>
        </p:scale>
        <p:origin x="76" y="104"/>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061"/>
        <p:guide pos="2095"/>
        <p:guide orient="horz" pos="3325"/>
        <p:guide pos="207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J Lyndon" userId="fefd1f69-c297-4970-add2-0b667d1abc1f" providerId="ADAL" clId="{46793C3C-A5AE-430A-B041-EACA832D8359}"/>
    <pc:docChg chg="addSld modSld sldOrd">
      <pc:chgData name="Emma J Lyndon" userId="fefd1f69-c297-4970-add2-0b667d1abc1f" providerId="ADAL" clId="{46793C3C-A5AE-430A-B041-EACA832D8359}" dt="2021-07-30T15:21:55.890" v="9" actId="14100"/>
      <pc:docMkLst>
        <pc:docMk/>
      </pc:docMkLst>
      <pc:sldChg chg="addSp modSp add mod ord">
        <pc:chgData name="Emma J Lyndon" userId="fefd1f69-c297-4970-add2-0b667d1abc1f" providerId="ADAL" clId="{46793C3C-A5AE-430A-B041-EACA832D8359}" dt="2021-07-30T15:21:55.890" v="9" actId="14100"/>
        <pc:sldMkLst>
          <pc:docMk/>
          <pc:sldMk cId="213547310" sldId="2039"/>
        </pc:sldMkLst>
        <pc:graphicFrameChg chg="add mod">
          <ac:chgData name="Emma J Lyndon" userId="fefd1f69-c297-4970-add2-0b667d1abc1f" providerId="ADAL" clId="{46793C3C-A5AE-430A-B041-EACA832D8359}" dt="2021-07-30T15:21:55.890" v="9" actId="14100"/>
          <ac:graphicFrameMkLst>
            <pc:docMk/>
            <pc:sldMk cId="213547310" sldId="2039"/>
            <ac:graphicFrameMk id="2" creationId="{B68677EE-CF73-497C-9271-5D37BF4FC76C}"/>
          </ac:graphicFrameMkLst>
        </pc:graphicFrame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file:///C:\Users\Emma.J.Lyndon\AppData\Local\Microsoft\Windows\INetCache\Content.Outlook\RCXW6Q4S\Funding%20July%202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8500411329180855E-2"/>
          <c:y val="3.7101151829705498E-2"/>
          <c:w val="0.89584010439250938"/>
          <c:h val="0.82607619767779539"/>
        </c:manualLayout>
      </c:layout>
      <c:lineChart>
        <c:grouping val="standard"/>
        <c:varyColors val="0"/>
        <c:ser>
          <c:idx val="1"/>
          <c:order val="0"/>
          <c:tx>
            <c:strRef>
              <c:f>'Out - Funding'!$D$32</c:f>
              <c:strCache>
                <c:ptCount val="1"/>
                <c:pt idx="0">
                  <c:v> Monthly FORECAST (Cumulative) </c:v>
                </c:pt>
              </c:strCache>
            </c:strRef>
          </c:tx>
          <c:spPr>
            <a:ln>
              <a:solidFill>
                <a:srgbClr val="7030A0"/>
              </a:solidFill>
            </a:ln>
          </c:spPr>
          <c:marker>
            <c:symbol val="none"/>
          </c:marker>
          <c:cat>
            <c:numRef>
              <c:f>'Out - Funding'!$A$33:$A$80</c:f>
              <c:numCache>
                <c:formatCode>mmm\-yy</c:formatCode>
                <c:ptCount val="48"/>
                <c:pt idx="0">
                  <c:v>43585</c:v>
                </c:pt>
                <c:pt idx="1">
                  <c:v>43616</c:v>
                </c:pt>
                <c:pt idx="2">
                  <c:v>43646</c:v>
                </c:pt>
                <c:pt idx="3">
                  <c:v>43677</c:v>
                </c:pt>
                <c:pt idx="4">
                  <c:v>43708</c:v>
                </c:pt>
                <c:pt idx="5">
                  <c:v>43738</c:v>
                </c:pt>
                <c:pt idx="6">
                  <c:v>43769</c:v>
                </c:pt>
                <c:pt idx="7">
                  <c:v>43799</c:v>
                </c:pt>
                <c:pt idx="8">
                  <c:v>43830</c:v>
                </c:pt>
                <c:pt idx="9">
                  <c:v>43861</c:v>
                </c:pt>
                <c:pt idx="10">
                  <c:v>43890</c:v>
                </c:pt>
                <c:pt idx="11">
                  <c:v>43921</c:v>
                </c:pt>
                <c:pt idx="12">
                  <c:v>43951</c:v>
                </c:pt>
                <c:pt idx="13">
                  <c:v>43982</c:v>
                </c:pt>
                <c:pt idx="14">
                  <c:v>44012</c:v>
                </c:pt>
                <c:pt idx="15">
                  <c:v>44043</c:v>
                </c:pt>
                <c:pt idx="16">
                  <c:v>44074</c:v>
                </c:pt>
                <c:pt idx="17">
                  <c:v>44104</c:v>
                </c:pt>
                <c:pt idx="18">
                  <c:v>44135</c:v>
                </c:pt>
                <c:pt idx="19">
                  <c:v>44165</c:v>
                </c:pt>
                <c:pt idx="20">
                  <c:v>44196</c:v>
                </c:pt>
                <c:pt idx="21">
                  <c:v>44227</c:v>
                </c:pt>
                <c:pt idx="22">
                  <c:v>44255</c:v>
                </c:pt>
                <c:pt idx="23">
                  <c:v>44286</c:v>
                </c:pt>
                <c:pt idx="24">
                  <c:v>44316</c:v>
                </c:pt>
                <c:pt idx="25">
                  <c:v>44347</c:v>
                </c:pt>
                <c:pt idx="26">
                  <c:v>44377</c:v>
                </c:pt>
                <c:pt idx="27">
                  <c:v>44408</c:v>
                </c:pt>
                <c:pt idx="28">
                  <c:v>44439</c:v>
                </c:pt>
                <c:pt idx="29">
                  <c:v>44469</c:v>
                </c:pt>
                <c:pt idx="30">
                  <c:v>44500</c:v>
                </c:pt>
                <c:pt idx="31">
                  <c:v>44530</c:v>
                </c:pt>
                <c:pt idx="32">
                  <c:v>44561</c:v>
                </c:pt>
                <c:pt idx="33">
                  <c:v>44592</c:v>
                </c:pt>
                <c:pt idx="34">
                  <c:v>44620</c:v>
                </c:pt>
                <c:pt idx="35">
                  <c:v>44651</c:v>
                </c:pt>
                <c:pt idx="36">
                  <c:v>44681</c:v>
                </c:pt>
                <c:pt idx="37">
                  <c:v>44712</c:v>
                </c:pt>
                <c:pt idx="38">
                  <c:v>44742</c:v>
                </c:pt>
                <c:pt idx="39">
                  <c:v>44773</c:v>
                </c:pt>
                <c:pt idx="40">
                  <c:v>44804</c:v>
                </c:pt>
                <c:pt idx="41">
                  <c:v>44834</c:v>
                </c:pt>
                <c:pt idx="42">
                  <c:v>44865</c:v>
                </c:pt>
                <c:pt idx="43">
                  <c:v>44895</c:v>
                </c:pt>
                <c:pt idx="44">
                  <c:v>44926</c:v>
                </c:pt>
                <c:pt idx="45">
                  <c:v>44957</c:v>
                </c:pt>
                <c:pt idx="46">
                  <c:v>44985</c:v>
                </c:pt>
                <c:pt idx="47">
                  <c:v>45016</c:v>
                </c:pt>
              </c:numCache>
            </c:numRef>
          </c:cat>
          <c:val>
            <c:numRef>
              <c:f>'Out - Funding'!$D$33:$D$80</c:f>
              <c:numCache>
                <c:formatCode>"£"#,##0</c:formatCode>
                <c:ptCount val="48"/>
                <c:pt idx="0">
                  <c:v>363976.72</c:v>
                </c:pt>
                <c:pt idx="1">
                  <c:v>683029.77649999992</c:v>
                </c:pt>
                <c:pt idx="2">
                  <c:v>1009036.4989999998</c:v>
                </c:pt>
                <c:pt idx="3">
                  <c:v>1468927.8936666665</c:v>
                </c:pt>
                <c:pt idx="4">
                  <c:v>1881004.6076666664</c:v>
                </c:pt>
                <c:pt idx="5">
                  <c:v>2628016.3189999997</c:v>
                </c:pt>
                <c:pt idx="6">
                  <c:v>3342083.1863333331</c:v>
                </c:pt>
                <c:pt idx="7">
                  <c:v>4458203.0079999994</c:v>
                </c:pt>
                <c:pt idx="8">
                  <c:v>5354404.1686666664</c:v>
                </c:pt>
                <c:pt idx="9">
                  <c:v>6043381.8373333327</c:v>
                </c:pt>
                <c:pt idx="10">
                  <c:v>7142886.0309666656</c:v>
                </c:pt>
                <c:pt idx="11">
                  <c:v>8975402.7506666668</c:v>
                </c:pt>
                <c:pt idx="12">
                  <c:v>10111305.124</c:v>
                </c:pt>
                <c:pt idx="13">
                  <c:v>11388987.072333332</c:v>
                </c:pt>
                <c:pt idx="14">
                  <c:v>13038342.615666665</c:v>
                </c:pt>
                <c:pt idx="15">
                  <c:v>14439812.028999999</c:v>
                </c:pt>
                <c:pt idx="16">
                  <c:v>15676651.817333333</c:v>
                </c:pt>
                <c:pt idx="17">
                  <c:v>16871244.883333333</c:v>
                </c:pt>
                <c:pt idx="18">
                  <c:v>18128098.529696971</c:v>
                </c:pt>
                <c:pt idx="19">
                  <c:v>18805264.193030305</c:v>
                </c:pt>
                <c:pt idx="20">
                  <c:v>19805071.686363637</c:v>
                </c:pt>
                <c:pt idx="21">
                  <c:v>20880560.800292209</c:v>
                </c:pt>
                <c:pt idx="22">
                  <c:v>21535840.035054114</c:v>
                </c:pt>
                <c:pt idx="23">
                  <c:v>22900836.205054116</c:v>
                </c:pt>
                <c:pt idx="24">
                  <c:v>23741581.401720781</c:v>
                </c:pt>
                <c:pt idx="25">
                  <c:v>25221791.42172078</c:v>
                </c:pt>
                <c:pt idx="26">
                  <c:v>26346052.418387447</c:v>
                </c:pt>
                <c:pt idx="27">
                  <c:v>27522590.785054114</c:v>
                </c:pt>
                <c:pt idx="28">
                  <c:v>29007503.525054112</c:v>
                </c:pt>
                <c:pt idx="29">
                  <c:v>30188383.085054111</c:v>
                </c:pt>
                <c:pt idx="30">
                  <c:v>31128927.145054109</c:v>
                </c:pt>
                <c:pt idx="31">
                  <c:v>32420479.205054108</c:v>
                </c:pt>
                <c:pt idx="32">
                  <c:v>33236712.548387442</c:v>
                </c:pt>
                <c:pt idx="33">
                  <c:v>34266397.891720772</c:v>
                </c:pt>
                <c:pt idx="34">
                  <c:v>35973682.235054106</c:v>
                </c:pt>
                <c:pt idx="35">
                  <c:v>36804963.64838744</c:v>
                </c:pt>
                <c:pt idx="36">
                  <c:v>37566766.138387442</c:v>
                </c:pt>
                <c:pt idx="37">
                  <c:v>38529824.228387445</c:v>
                </c:pt>
                <c:pt idx="38">
                  <c:v>39773858.318387449</c:v>
                </c:pt>
                <c:pt idx="39">
                  <c:v>40493098.84838745</c:v>
                </c:pt>
                <c:pt idx="40">
                  <c:v>41522216.688387454</c:v>
                </c:pt>
                <c:pt idx="41">
                  <c:v>42147785.528387457</c:v>
                </c:pt>
                <c:pt idx="42">
                  <c:v>42851354.368387461</c:v>
                </c:pt>
                <c:pt idx="43">
                  <c:v>43656923.208387464</c:v>
                </c:pt>
                <c:pt idx="44">
                  <c:v>43740994.318387464</c:v>
                </c:pt>
                <c:pt idx="45">
                  <c:v>43932812.318387464</c:v>
                </c:pt>
                <c:pt idx="46">
                  <c:v>43932812.318387464</c:v>
                </c:pt>
                <c:pt idx="47">
                  <c:v>44022923.318387464</c:v>
                </c:pt>
              </c:numCache>
            </c:numRef>
          </c:val>
          <c:smooth val="0"/>
          <c:extLst>
            <c:ext xmlns:c16="http://schemas.microsoft.com/office/drawing/2014/chart" uri="{C3380CC4-5D6E-409C-BE32-E72D297353CC}">
              <c16:uniqueId val="{00000000-35F5-4B18-B753-C30BBE7DAA74}"/>
            </c:ext>
          </c:extLst>
        </c:ser>
        <c:ser>
          <c:idx val="2"/>
          <c:order val="1"/>
          <c:tx>
            <c:strRef>
              <c:f>'Out - Funding'!$E$32</c:f>
              <c:strCache>
                <c:ptCount val="1"/>
                <c:pt idx="0">
                  <c:v> Monthly BUDGET (Cumulative) </c:v>
                </c:pt>
              </c:strCache>
            </c:strRef>
          </c:tx>
          <c:spPr>
            <a:ln>
              <a:solidFill>
                <a:schemeClr val="accent1"/>
              </a:solidFill>
              <a:prstDash val="sysDot"/>
            </a:ln>
          </c:spPr>
          <c:marker>
            <c:symbol val="none"/>
          </c:marker>
          <c:cat>
            <c:numRef>
              <c:f>'Out - Funding'!$A$33:$A$80</c:f>
              <c:numCache>
                <c:formatCode>mmm\-yy</c:formatCode>
                <c:ptCount val="48"/>
                <c:pt idx="0">
                  <c:v>43585</c:v>
                </c:pt>
                <c:pt idx="1">
                  <c:v>43616</c:v>
                </c:pt>
                <c:pt idx="2">
                  <c:v>43646</c:v>
                </c:pt>
                <c:pt idx="3">
                  <c:v>43677</c:v>
                </c:pt>
                <c:pt idx="4">
                  <c:v>43708</c:v>
                </c:pt>
                <c:pt idx="5">
                  <c:v>43738</c:v>
                </c:pt>
                <c:pt idx="6">
                  <c:v>43769</c:v>
                </c:pt>
                <c:pt idx="7">
                  <c:v>43799</c:v>
                </c:pt>
                <c:pt idx="8">
                  <c:v>43830</c:v>
                </c:pt>
                <c:pt idx="9">
                  <c:v>43861</c:v>
                </c:pt>
                <c:pt idx="10">
                  <c:v>43890</c:v>
                </c:pt>
                <c:pt idx="11">
                  <c:v>43921</c:v>
                </c:pt>
                <c:pt idx="12">
                  <c:v>43951</c:v>
                </c:pt>
                <c:pt idx="13">
                  <c:v>43982</c:v>
                </c:pt>
                <c:pt idx="14">
                  <c:v>44012</c:v>
                </c:pt>
                <c:pt idx="15">
                  <c:v>44043</c:v>
                </c:pt>
                <c:pt idx="16">
                  <c:v>44074</c:v>
                </c:pt>
                <c:pt idx="17">
                  <c:v>44104</c:v>
                </c:pt>
                <c:pt idx="18">
                  <c:v>44135</c:v>
                </c:pt>
                <c:pt idx="19">
                  <c:v>44165</c:v>
                </c:pt>
                <c:pt idx="20">
                  <c:v>44196</c:v>
                </c:pt>
                <c:pt idx="21">
                  <c:v>44227</c:v>
                </c:pt>
                <c:pt idx="22">
                  <c:v>44255</c:v>
                </c:pt>
                <c:pt idx="23">
                  <c:v>44286</c:v>
                </c:pt>
                <c:pt idx="24">
                  <c:v>44316</c:v>
                </c:pt>
                <c:pt idx="25">
                  <c:v>44347</c:v>
                </c:pt>
                <c:pt idx="26">
                  <c:v>44377</c:v>
                </c:pt>
                <c:pt idx="27">
                  <c:v>44408</c:v>
                </c:pt>
                <c:pt idx="28">
                  <c:v>44439</c:v>
                </c:pt>
                <c:pt idx="29">
                  <c:v>44469</c:v>
                </c:pt>
                <c:pt idx="30">
                  <c:v>44500</c:v>
                </c:pt>
                <c:pt idx="31">
                  <c:v>44530</c:v>
                </c:pt>
                <c:pt idx="32">
                  <c:v>44561</c:v>
                </c:pt>
                <c:pt idx="33">
                  <c:v>44592</c:v>
                </c:pt>
                <c:pt idx="34">
                  <c:v>44620</c:v>
                </c:pt>
                <c:pt idx="35">
                  <c:v>44651</c:v>
                </c:pt>
                <c:pt idx="36">
                  <c:v>44681</c:v>
                </c:pt>
                <c:pt idx="37">
                  <c:v>44712</c:v>
                </c:pt>
                <c:pt idx="38">
                  <c:v>44742</c:v>
                </c:pt>
                <c:pt idx="39">
                  <c:v>44773</c:v>
                </c:pt>
                <c:pt idx="40">
                  <c:v>44804</c:v>
                </c:pt>
                <c:pt idx="41">
                  <c:v>44834</c:v>
                </c:pt>
                <c:pt idx="42">
                  <c:v>44865</c:v>
                </c:pt>
                <c:pt idx="43">
                  <c:v>44895</c:v>
                </c:pt>
                <c:pt idx="44">
                  <c:v>44926</c:v>
                </c:pt>
                <c:pt idx="45">
                  <c:v>44957</c:v>
                </c:pt>
                <c:pt idx="46">
                  <c:v>44985</c:v>
                </c:pt>
                <c:pt idx="47">
                  <c:v>45016</c:v>
                </c:pt>
              </c:numCache>
            </c:numRef>
          </c:cat>
          <c:val>
            <c:numRef>
              <c:f>'Out - Funding'!$E$33:$E$80</c:f>
              <c:numCache>
                <c:formatCode>"£"#,##0</c:formatCode>
                <c:ptCount val="48"/>
                <c:pt idx="0">
                  <c:v>489844.68000000011</c:v>
                </c:pt>
                <c:pt idx="1">
                  <c:v>1174749.2</c:v>
                </c:pt>
                <c:pt idx="2">
                  <c:v>1918322.3099999996</c:v>
                </c:pt>
                <c:pt idx="3">
                  <c:v>2859329.2599999988</c:v>
                </c:pt>
                <c:pt idx="4">
                  <c:v>3600336.2099999986</c:v>
                </c:pt>
                <c:pt idx="5">
                  <c:v>4373413.7099999981</c:v>
                </c:pt>
                <c:pt idx="6">
                  <c:v>5301107.7099999972</c:v>
                </c:pt>
                <c:pt idx="7">
                  <c:v>6054522.3599999975</c:v>
                </c:pt>
                <c:pt idx="8">
                  <c:v>6844783.4099999974</c:v>
                </c:pt>
                <c:pt idx="9">
                  <c:v>7587690.8599999975</c:v>
                </c:pt>
                <c:pt idx="10">
                  <c:v>8469886.8099999968</c:v>
                </c:pt>
                <c:pt idx="11">
                  <c:v>10016454.159999996</c:v>
                </c:pt>
                <c:pt idx="12">
                  <c:v>10772088.889999997</c:v>
                </c:pt>
                <c:pt idx="13">
                  <c:v>11466104.099999996</c:v>
                </c:pt>
                <c:pt idx="14">
                  <c:v>12171330.709999995</c:v>
                </c:pt>
                <c:pt idx="15">
                  <c:v>14216755.300000004</c:v>
                </c:pt>
                <c:pt idx="16">
                  <c:v>15951497.880000005</c:v>
                </c:pt>
                <c:pt idx="17">
                  <c:v>17098244.840000004</c:v>
                </c:pt>
                <c:pt idx="18">
                  <c:v>18223938.970000003</c:v>
                </c:pt>
                <c:pt idx="19">
                  <c:v>19242195.570000004</c:v>
                </c:pt>
                <c:pt idx="20">
                  <c:v>20253660.210000005</c:v>
                </c:pt>
                <c:pt idx="21">
                  <c:v>21199102.250000004</c:v>
                </c:pt>
                <c:pt idx="22">
                  <c:v>22074558.180000003</c:v>
                </c:pt>
                <c:pt idx="23">
                  <c:v>23123177.560000002</c:v>
                </c:pt>
                <c:pt idx="24">
                  <c:v>23741581.401720781</c:v>
                </c:pt>
                <c:pt idx="25">
                  <c:v>25221791.42172078</c:v>
                </c:pt>
                <c:pt idx="26">
                  <c:v>26346052.418387447</c:v>
                </c:pt>
                <c:pt idx="27">
                  <c:v>27522590.785054114</c:v>
                </c:pt>
                <c:pt idx="28">
                  <c:v>29007503.525054112</c:v>
                </c:pt>
                <c:pt idx="29">
                  <c:v>30188383.085054111</c:v>
                </c:pt>
                <c:pt idx="30">
                  <c:v>31128927.145054109</c:v>
                </c:pt>
                <c:pt idx="31">
                  <c:v>32420479.205054108</c:v>
                </c:pt>
                <c:pt idx="32">
                  <c:v>33236712.548387442</c:v>
                </c:pt>
                <c:pt idx="33">
                  <c:v>34266397.891720772</c:v>
                </c:pt>
                <c:pt idx="34">
                  <c:v>35973682.235054106</c:v>
                </c:pt>
                <c:pt idx="35">
                  <c:v>36804963.64838744</c:v>
                </c:pt>
                <c:pt idx="36">
                  <c:v>37566766.138387442</c:v>
                </c:pt>
                <c:pt idx="37">
                  <c:v>38529824.228387445</c:v>
                </c:pt>
                <c:pt idx="38">
                  <c:v>39773858.318387449</c:v>
                </c:pt>
                <c:pt idx="39">
                  <c:v>40493098.84838745</c:v>
                </c:pt>
                <c:pt idx="40">
                  <c:v>41522216.688387454</c:v>
                </c:pt>
                <c:pt idx="41">
                  <c:v>42147785.528387457</c:v>
                </c:pt>
                <c:pt idx="42">
                  <c:v>42851354.368387461</c:v>
                </c:pt>
                <c:pt idx="43">
                  <c:v>43656923.208387464</c:v>
                </c:pt>
                <c:pt idx="44">
                  <c:v>43740994.318387464</c:v>
                </c:pt>
                <c:pt idx="45">
                  <c:v>43932812.318387464</c:v>
                </c:pt>
                <c:pt idx="46">
                  <c:v>43932812.318387464</c:v>
                </c:pt>
                <c:pt idx="47">
                  <c:v>44022923.318387464</c:v>
                </c:pt>
              </c:numCache>
            </c:numRef>
          </c:val>
          <c:smooth val="0"/>
          <c:extLst>
            <c:ext xmlns:c16="http://schemas.microsoft.com/office/drawing/2014/chart" uri="{C3380CC4-5D6E-409C-BE32-E72D297353CC}">
              <c16:uniqueId val="{00000001-35F5-4B18-B753-C30BBE7DAA74}"/>
            </c:ext>
          </c:extLst>
        </c:ser>
        <c:ser>
          <c:idx val="3"/>
          <c:order val="2"/>
          <c:tx>
            <c:strRef>
              <c:f>'Out - Funding'!$F$32</c:f>
              <c:strCache>
                <c:ptCount val="1"/>
                <c:pt idx="0">
                  <c:v> Monthly ACTUALS (Cumulative) </c:v>
                </c:pt>
              </c:strCache>
            </c:strRef>
          </c:tx>
          <c:spPr>
            <a:ln>
              <a:solidFill>
                <a:schemeClr val="accent1"/>
              </a:solidFill>
            </a:ln>
          </c:spPr>
          <c:marker>
            <c:symbol val="none"/>
          </c:marker>
          <c:cat>
            <c:numRef>
              <c:f>'Out - Funding'!$A$33:$A$80</c:f>
              <c:numCache>
                <c:formatCode>mmm\-yy</c:formatCode>
                <c:ptCount val="48"/>
                <c:pt idx="0">
                  <c:v>43585</c:v>
                </c:pt>
                <c:pt idx="1">
                  <c:v>43616</c:v>
                </c:pt>
                <c:pt idx="2">
                  <c:v>43646</c:v>
                </c:pt>
                <c:pt idx="3">
                  <c:v>43677</c:v>
                </c:pt>
                <c:pt idx="4">
                  <c:v>43708</c:v>
                </c:pt>
                <c:pt idx="5">
                  <c:v>43738</c:v>
                </c:pt>
                <c:pt idx="6">
                  <c:v>43769</c:v>
                </c:pt>
                <c:pt idx="7">
                  <c:v>43799</c:v>
                </c:pt>
                <c:pt idx="8">
                  <c:v>43830</c:v>
                </c:pt>
                <c:pt idx="9">
                  <c:v>43861</c:v>
                </c:pt>
                <c:pt idx="10">
                  <c:v>43890</c:v>
                </c:pt>
                <c:pt idx="11">
                  <c:v>43921</c:v>
                </c:pt>
                <c:pt idx="12">
                  <c:v>43951</c:v>
                </c:pt>
                <c:pt idx="13">
                  <c:v>43982</c:v>
                </c:pt>
                <c:pt idx="14">
                  <c:v>44012</c:v>
                </c:pt>
                <c:pt idx="15">
                  <c:v>44043</c:v>
                </c:pt>
                <c:pt idx="16">
                  <c:v>44074</c:v>
                </c:pt>
                <c:pt idx="17">
                  <c:v>44104</c:v>
                </c:pt>
                <c:pt idx="18">
                  <c:v>44135</c:v>
                </c:pt>
                <c:pt idx="19">
                  <c:v>44165</c:v>
                </c:pt>
                <c:pt idx="20">
                  <c:v>44196</c:v>
                </c:pt>
                <c:pt idx="21">
                  <c:v>44227</c:v>
                </c:pt>
                <c:pt idx="22">
                  <c:v>44255</c:v>
                </c:pt>
                <c:pt idx="23">
                  <c:v>44286</c:v>
                </c:pt>
                <c:pt idx="24">
                  <c:v>44316</c:v>
                </c:pt>
                <c:pt idx="25">
                  <c:v>44347</c:v>
                </c:pt>
                <c:pt idx="26">
                  <c:v>44377</c:v>
                </c:pt>
                <c:pt idx="27">
                  <c:v>44408</c:v>
                </c:pt>
                <c:pt idx="28">
                  <c:v>44439</c:v>
                </c:pt>
                <c:pt idx="29">
                  <c:v>44469</c:v>
                </c:pt>
                <c:pt idx="30">
                  <c:v>44500</c:v>
                </c:pt>
                <c:pt idx="31">
                  <c:v>44530</c:v>
                </c:pt>
                <c:pt idx="32">
                  <c:v>44561</c:v>
                </c:pt>
                <c:pt idx="33">
                  <c:v>44592</c:v>
                </c:pt>
                <c:pt idx="34">
                  <c:v>44620</c:v>
                </c:pt>
                <c:pt idx="35">
                  <c:v>44651</c:v>
                </c:pt>
                <c:pt idx="36">
                  <c:v>44681</c:v>
                </c:pt>
                <c:pt idx="37">
                  <c:v>44712</c:v>
                </c:pt>
                <c:pt idx="38">
                  <c:v>44742</c:v>
                </c:pt>
                <c:pt idx="39">
                  <c:v>44773</c:v>
                </c:pt>
                <c:pt idx="40">
                  <c:v>44804</c:v>
                </c:pt>
                <c:pt idx="41">
                  <c:v>44834</c:v>
                </c:pt>
                <c:pt idx="42">
                  <c:v>44865</c:v>
                </c:pt>
                <c:pt idx="43">
                  <c:v>44895</c:v>
                </c:pt>
                <c:pt idx="44">
                  <c:v>44926</c:v>
                </c:pt>
                <c:pt idx="45">
                  <c:v>44957</c:v>
                </c:pt>
                <c:pt idx="46">
                  <c:v>44985</c:v>
                </c:pt>
                <c:pt idx="47">
                  <c:v>45016</c:v>
                </c:pt>
              </c:numCache>
            </c:numRef>
          </c:cat>
          <c:val>
            <c:numRef>
              <c:f>'Out - Funding'!$F$33:$F$80</c:f>
              <c:numCache>
                <c:formatCode>"£"#,##0</c:formatCode>
                <c:ptCount val="48"/>
                <c:pt idx="0">
                  <c:v>228433.91999999998</c:v>
                </c:pt>
                <c:pt idx="1">
                  <c:v>548079.87999999989</c:v>
                </c:pt>
                <c:pt idx="2">
                  <c:v>1260281.7199999997</c:v>
                </c:pt>
                <c:pt idx="3">
                  <c:v>2160027.9299999997</c:v>
                </c:pt>
                <c:pt idx="4">
                  <c:v>2928145.5399999996</c:v>
                </c:pt>
                <c:pt idx="5">
                  <c:v>3938750.3</c:v>
                </c:pt>
                <c:pt idx="6">
                  <c:v>4855898.3849999998</c:v>
                </c:pt>
                <c:pt idx="7">
                  <c:v>5889989.0299999993</c:v>
                </c:pt>
                <c:pt idx="8">
                  <c:v>6410840.6999999993</c:v>
                </c:pt>
                <c:pt idx="9">
                  <c:v>6911519.1149999993</c:v>
                </c:pt>
                <c:pt idx="10">
                  <c:v>7785494.9449999994</c:v>
                </c:pt>
                <c:pt idx="11">
                  <c:v>8810593.4299999997</c:v>
                </c:pt>
                <c:pt idx="12">
                  <c:v>9969351.2400000002</c:v>
                </c:pt>
                <c:pt idx="13">
                  <c:v>11012414.495000001</c:v>
                </c:pt>
                <c:pt idx="14">
                  <c:v>13032728.295000002</c:v>
                </c:pt>
                <c:pt idx="15">
                  <c:v>14595347.525000002</c:v>
                </c:pt>
                <c:pt idx="16">
                  <c:v>16039780.755000003</c:v>
                </c:pt>
                <c:pt idx="17">
                  <c:v>16876714.628333338</c:v>
                </c:pt>
                <c:pt idx="18">
                  <c:v>18171730.138333339</c:v>
                </c:pt>
                <c:pt idx="19">
                  <c:v>18895026.338333338</c:v>
                </c:pt>
                <c:pt idx="20">
                  <c:v>20150164.608333338</c:v>
                </c:pt>
                <c:pt idx="21">
                  <c:v>21211022.338333338</c:v>
                </c:pt>
                <c:pt idx="22">
                  <c:v>21965343.908333339</c:v>
                </c:pt>
                <c:pt idx="23">
                  <c:v>23586832.818333339</c:v>
                </c:pt>
                <c:pt idx="24">
                  <c:v>24501593.20833334</c:v>
                </c:pt>
                <c:pt idx="25">
                  <c:v>25721442.968333341</c:v>
                </c:pt>
                <c:pt idx="26">
                  <c:v>26751681.898333341</c:v>
                </c:pt>
                <c:pt idx="27">
                  <c:v>27928220.265000008</c:v>
                </c:pt>
                <c:pt idx="28">
                  <c:v>29413133.00500001</c:v>
                </c:pt>
                <c:pt idx="29">
                  <c:v>30594012.565000009</c:v>
                </c:pt>
                <c:pt idx="30">
                  <c:v>31534556.625000007</c:v>
                </c:pt>
                <c:pt idx="31">
                  <c:v>32826108.685000006</c:v>
                </c:pt>
                <c:pt idx="32">
                  <c:v>33642342.028333336</c:v>
                </c:pt>
                <c:pt idx="33">
                  <c:v>34672027.37166667</c:v>
                </c:pt>
                <c:pt idx="34">
                  <c:v>36379311.715000004</c:v>
                </c:pt>
                <c:pt idx="35">
                  <c:v>37210593.128333338</c:v>
                </c:pt>
                <c:pt idx="36">
                  <c:v>37972395.61833334</c:v>
                </c:pt>
                <c:pt idx="37">
                  <c:v>38935453.708333343</c:v>
                </c:pt>
                <c:pt idx="38">
                  <c:v>40179487.798333347</c:v>
                </c:pt>
                <c:pt idx="39">
                  <c:v>40898728.328333348</c:v>
                </c:pt>
                <c:pt idx="40">
                  <c:v>41927846.168333352</c:v>
                </c:pt>
                <c:pt idx="41">
                  <c:v>42553415.008333355</c:v>
                </c:pt>
                <c:pt idx="42">
                  <c:v>43256983.848333359</c:v>
                </c:pt>
                <c:pt idx="43">
                  <c:v>44062552.688333362</c:v>
                </c:pt>
                <c:pt idx="44">
                  <c:v>44146623.798333362</c:v>
                </c:pt>
                <c:pt idx="45">
                  <c:v>44338441.798333362</c:v>
                </c:pt>
                <c:pt idx="46">
                  <c:v>44338441.798333362</c:v>
                </c:pt>
                <c:pt idx="47">
                  <c:v>44428552.798333362</c:v>
                </c:pt>
              </c:numCache>
            </c:numRef>
          </c:val>
          <c:smooth val="0"/>
          <c:extLst>
            <c:ext xmlns:c16="http://schemas.microsoft.com/office/drawing/2014/chart" uri="{C3380CC4-5D6E-409C-BE32-E72D297353CC}">
              <c16:uniqueId val="{00000002-35F5-4B18-B753-C30BBE7DAA74}"/>
            </c:ext>
          </c:extLst>
        </c:ser>
        <c:ser>
          <c:idx val="0"/>
          <c:order val="3"/>
          <c:tx>
            <c:strRef>
              <c:f>'Out - Funding'!$G$32</c:f>
              <c:strCache>
                <c:ptCount val="1"/>
                <c:pt idx="0">
                  <c:v>Total Approved Budget</c:v>
                </c:pt>
              </c:strCache>
            </c:strRef>
          </c:tx>
          <c:spPr>
            <a:ln>
              <a:solidFill>
                <a:schemeClr val="accent3">
                  <a:lumMod val="50000"/>
                </a:schemeClr>
              </a:solidFill>
            </a:ln>
          </c:spPr>
          <c:marker>
            <c:symbol val="none"/>
          </c:marker>
          <c:cat>
            <c:numRef>
              <c:f>'Out - Funding'!$A$33:$A$80</c:f>
              <c:numCache>
                <c:formatCode>mmm\-yy</c:formatCode>
                <c:ptCount val="48"/>
                <c:pt idx="0">
                  <c:v>43585</c:v>
                </c:pt>
                <c:pt idx="1">
                  <c:v>43616</c:v>
                </c:pt>
                <c:pt idx="2">
                  <c:v>43646</c:v>
                </c:pt>
                <c:pt idx="3">
                  <c:v>43677</c:v>
                </c:pt>
                <c:pt idx="4">
                  <c:v>43708</c:v>
                </c:pt>
                <c:pt idx="5">
                  <c:v>43738</c:v>
                </c:pt>
                <c:pt idx="6">
                  <c:v>43769</c:v>
                </c:pt>
                <c:pt idx="7">
                  <c:v>43799</c:v>
                </c:pt>
                <c:pt idx="8">
                  <c:v>43830</c:v>
                </c:pt>
                <c:pt idx="9">
                  <c:v>43861</c:v>
                </c:pt>
                <c:pt idx="10">
                  <c:v>43890</c:v>
                </c:pt>
                <c:pt idx="11">
                  <c:v>43921</c:v>
                </c:pt>
                <c:pt idx="12">
                  <c:v>43951</c:v>
                </c:pt>
                <c:pt idx="13">
                  <c:v>43982</c:v>
                </c:pt>
                <c:pt idx="14">
                  <c:v>44012</c:v>
                </c:pt>
                <c:pt idx="15">
                  <c:v>44043</c:v>
                </c:pt>
                <c:pt idx="16">
                  <c:v>44074</c:v>
                </c:pt>
                <c:pt idx="17">
                  <c:v>44104</c:v>
                </c:pt>
                <c:pt idx="18">
                  <c:v>44135</c:v>
                </c:pt>
                <c:pt idx="19">
                  <c:v>44165</c:v>
                </c:pt>
                <c:pt idx="20">
                  <c:v>44196</c:v>
                </c:pt>
                <c:pt idx="21">
                  <c:v>44227</c:v>
                </c:pt>
                <c:pt idx="22">
                  <c:v>44255</c:v>
                </c:pt>
                <c:pt idx="23">
                  <c:v>44286</c:v>
                </c:pt>
                <c:pt idx="24">
                  <c:v>44316</c:v>
                </c:pt>
                <c:pt idx="25">
                  <c:v>44347</c:v>
                </c:pt>
                <c:pt idx="26">
                  <c:v>44377</c:v>
                </c:pt>
                <c:pt idx="27">
                  <c:v>44408</c:v>
                </c:pt>
                <c:pt idx="28">
                  <c:v>44439</c:v>
                </c:pt>
                <c:pt idx="29">
                  <c:v>44469</c:v>
                </c:pt>
                <c:pt idx="30">
                  <c:v>44500</c:v>
                </c:pt>
                <c:pt idx="31">
                  <c:v>44530</c:v>
                </c:pt>
                <c:pt idx="32">
                  <c:v>44561</c:v>
                </c:pt>
                <c:pt idx="33">
                  <c:v>44592</c:v>
                </c:pt>
                <c:pt idx="34">
                  <c:v>44620</c:v>
                </c:pt>
                <c:pt idx="35">
                  <c:v>44651</c:v>
                </c:pt>
                <c:pt idx="36">
                  <c:v>44681</c:v>
                </c:pt>
                <c:pt idx="37">
                  <c:v>44712</c:v>
                </c:pt>
                <c:pt idx="38">
                  <c:v>44742</c:v>
                </c:pt>
                <c:pt idx="39">
                  <c:v>44773</c:v>
                </c:pt>
                <c:pt idx="40">
                  <c:v>44804</c:v>
                </c:pt>
                <c:pt idx="41">
                  <c:v>44834</c:v>
                </c:pt>
                <c:pt idx="42">
                  <c:v>44865</c:v>
                </c:pt>
                <c:pt idx="43">
                  <c:v>44895</c:v>
                </c:pt>
                <c:pt idx="44">
                  <c:v>44926</c:v>
                </c:pt>
                <c:pt idx="45">
                  <c:v>44957</c:v>
                </c:pt>
                <c:pt idx="46">
                  <c:v>44985</c:v>
                </c:pt>
                <c:pt idx="47">
                  <c:v>45016</c:v>
                </c:pt>
              </c:numCache>
            </c:numRef>
          </c:cat>
          <c:val>
            <c:numRef>
              <c:f>'Out - Funding'!$G$33:$G$80</c:f>
              <c:numCache>
                <c:formatCode>"£"#,##0</c:formatCode>
                <c:ptCount val="48"/>
                <c:pt idx="0">
                  <c:v>34900000</c:v>
                </c:pt>
                <c:pt idx="1">
                  <c:v>34900000</c:v>
                </c:pt>
                <c:pt idx="2">
                  <c:v>34900000</c:v>
                </c:pt>
                <c:pt idx="3">
                  <c:v>34900000</c:v>
                </c:pt>
                <c:pt idx="4">
                  <c:v>34900000</c:v>
                </c:pt>
                <c:pt idx="5">
                  <c:v>34900000</c:v>
                </c:pt>
                <c:pt idx="6">
                  <c:v>34900000</c:v>
                </c:pt>
                <c:pt idx="7">
                  <c:v>34900000</c:v>
                </c:pt>
                <c:pt idx="8">
                  <c:v>34900000</c:v>
                </c:pt>
                <c:pt idx="9">
                  <c:v>34900000</c:v>
                </c:pt>
                <c:pt idx="10">
                  <c:v>34900000</c:v>
                </c:pt>
                <c:pt idx="11">
                  <c:v>34900000</c:v>
                </c:pt>
                <c:pt idx="12">
                  <c:v>34900000</c:v>
                </c:pt>
                <c:pt idx="13">
                  <c:v>34900000</c:v>
                </c:pt>
                <c:pt idx="14">
                  <c:v>34900000</c:v>
                </c:pt>
                <c:pt idx="15">
                  <c:v>34900000</c:v>
                </c:pt>
                <c:pt idx="16">
                  <c:v>34900000</c:v>
                </c:pt>
                <c:pt idx="17">
                  <c:v>34900000</c:v>
                </c:pt>
                <c:pt idx="18">
                  <c:v>34900000</c:v>
                </c:pt>
                <c:pt idx="19">
                  <c:v>34900000</c:v>
                </c:pt>
                <c:pt idx="20">
                  <c:v>34900000</c:v>
                </c:pt>
                <c:pt idx="21">
                  <c:v>34900000</c:v>
                </c:pt>
                <c:pt idx="22">
                  <c:v>34900000</c:v>
                </c:pt>
                <c:pt idx="23">
                  <c:v>34900000</c:v>
                </c:pt>
                <c:pt idx="24">
                  <c:v>34900000</c:v>
                </c:pt>
                <c:pt idx="25">
                  <c:v>34900000</c:v>
                </c:pt>
                <c:pt idx="26">
                  <c:v>34900000</c:v>
                </c:pt>
                <c:pt idx="27">
                  <c:v>34900000</c:v>
                </c:pt>
                <c:pt idx="28">
                  <c:v>34900000</c:v>
                </c:pt>
                <c:pt idx="29">
                  <c:v>34900000</c:v>
                </c:pt>
                <c:pt idx="30">
                  <c:v>34900000</c:v>
                </c:pt>
                <c:pt idx="31">
                  <c:v>34900000</c:v>
                </c:pt>
                <c:pt idx="32">
                  <c:v>34900000</c:v>
                </c:pt>
                <c:pt idx="33">
                  <c:v>34900000</c:v>
                </c:pt>
                <c:pt idx="34">
                  <c:v>34900000</c:v>
                </c:pt>
                <c:pt idx="35">
                  <c:v>34900000</c:v>
                </c:pt>
                <c:pt idx="36">
                  <c:v>45500000</c:v>
                </c:pt>
                <c:pt idx="37">
                  <c:v>45500000</c:v>
                </c:pt>
                <c:pt idx="38">
                  <c:v>45500000</c:v>
                </c:pt>
                <c:pt idx="39">
                  <c:v>45500000</c:v>
                </c:pt>
                <c:pt idx="40">
                  <c:v>45500000</c:v>
                </c:pt>
                <c:pt idx="41">
                  <c:v>45500000</c:v>
                </c:pt>
                <c:pt idx="42">
                  <c:v>45500000</c:v>
                </c:pt>
                <c:pt idx="43">
                  <c:v>45500000</c:v>
                </c:pt>
                <c:pt idx="44">
                  <c:v>45500000</c:v>
                </c:pt>
                <c:pt idx="45">
                  <c:v>45500000</c:v>
                </c:pt>
                <c:pt idx="46">
                  <c:v>45500000</c:v>
                </c:pt>
                <c:pt idx="47">
                  <c:v>45500000</c:v>
                </c:pt>
              </c:numCache>
            </c:numRef>
          </c:val>
          <c:smooth val="0"/>
          <c:extLst>
            <c:ext xmlns:c16="http://schemas.microsoft.com/office/drawing/2014/chart" uri="{C3380CC4-5D6E-409C-BE32-E72D297353CC}">
              <c16:uniqueId val="{00000003-35F5-4B18-B753-C30BBE7DAA74}"/>
            </c:ext>
          </c:extLst>
        </c:ser>
        <c:dLbls>
          <c:showLegendKey val="0"/>
          <c:showVal val="0"/>
          <c:showCatName val="0"/>
          <c:showSerName val="0"/>
          <c:showPercent val="0"/>
          <c:showBubbleSize val="0"/>
        </c:dLbls>
        <c:smooth val="0"/>
        <c:axId val="272414592"/>
        <c:axId val="272416128"/>
      </c:lineChart>
      <c:dateAx>
        <c:axId val="272414592"/>
        <c:scaling>
          <c:orientation val="minMax"/>
        </c:scaling>
        <c:delete val="0"/>
        <c:axPos val="b"/>
        <c:numFmt formatCode="mmm\-yy" sourceLinked="1"/>
        <c:majorTickMark val="out"/>
        <c:minorTickMark val="none"/>
        <c:tickLblPos val="nextTo"/>
        <c:crossAx val="272416128"/>
        <c:crosses val="autoZero"/>
        <c:auto val="1"/>
        <c:lblOffset val="100"/>
        <c:baseTimeUnit val="months"/>
      </c:dateAx>
      <c:valAx>
        <c:axId val="272416128"/>
        <c:scaling>
          <c:orientation val="minMax"/>
        </c:scaling>
        <c:delete val="0"/>
        <c:axPos val="l"/>
        <c:majorGridlines>
          <c:spPr>
            <a:ln>
              <a:solidFill>
                <a:schemeClr val="bg1">
                  <a:lumMod val="75000"/>
                </a:schemeClr>
              </a:solidFill>
            </a:ln>
          </c:spPr>
        </c:majorGridlines>
        <c:numFmt formatCode="&quot;£&quot;#,##0" sourceLinked="1"/>
        <c:majorTickMark val="out"/>
        <c:minorTickMark val="none"/>
        <c:tickLblPos val="nextTo"/>
        <c:crossAx val="272414592"/>
        <c:crosses val="autoZero"/>
        <c:crossBetween val="between"/>
      </c:valAx>
    </c:plotArea>
    <c:legend>
      <c:legendPos val="r"/>
      <c:layout>
        <c:manualLayout>
          <c:xMode val="edge"/>
          <c:yMode val="edge"/>
          <c:x val="0.7695069978871627"/>
          <c:y val="0.32533865398696277"/>
          <c:w val="0.22100221007233886"/>
          <c:h val="0.28698732572159613"/>
        </c:manualLayout>
      </c:layout>
      <c:overlay val="0"/>
      <c:spPr>
        <a:solidFill>
          <a:schemeClr val="bg1"/>
        </a:solidFill>
      </c:spPr>
      <c:txPr>
        <a:bodyPr/>
        <a:lstStyle/>
        <a:p>
          <a:pPr>
            <a:defRPr sz="105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9"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734281"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30/07/2021</a:t>
            </a:fld>
            <a:endParaRPr lang="en-GB"/>
          </a:p>
        </p:txBody>
      </p:sp>
      <p:sp>
        <p:nvSpPr>
          <p:cNvPr id="65540" name="Rectangle 4"/>
          <p:cNvSpPr>
            <a:spLocks noGrp="1" noChangeArrowheads="1"/>
          </p:cNvSpPr>
          <p:nvPr>
            <p:ph type="ftr" sz="quarter" idx="2"/>
          </p:nvPr>
        </p:nvSpPr>
        <p:spPr bwMode="auto">
          <a:xfrm>
            <a:off x="9"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734281"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10"/>
            <a:ext cx="2857977" cy="527741"/>
          </a:xfrm>
          <a:prstGeom prst="rect">
            <a:avLst/>
          </a:prstGeom>
        </p:spPr>
        <p:txBody>
          <a:bodyPr vert="horz" lIns="90085" tIns="45037" rIns="90085" bIns="45037" rtlCol="0"/>
          <a:lstStyle>
            <a:lvl1pPr algn="l">
              <a:defRPr sz="1200"/>
            </a:lvl1pPr>
          </a:lstStyle>
          <a:p>
            <a:endParaRPr lang="en-GB"/>
          </a:p>
        </p:txBody>
      </p:sp>
      <p:sp>
        <p:nvSpPr>
          <p:cNvPr id="3" name="Date Placeholder 2"/>
          <p:cNvSpPr>
            <a:spLocks noGrp="1"/>
          </p:cNvSpPr>
          <p:nvPr>
            <p:ph type="dt" idx="1"/>
          </p:nvPr>
        </p:nvSpPr>
        <p:spPr>
          <a:xfrm>
            <a:off x="3734370" y="10"/>
            <a:ext cx="2857977" cy="527741"/>
          </a:xfrm>
          <a:prstGeom prst="rect">
            <a:avLst/>
          </a:prstGeom>
        </p:spPr>
        <p:txBody>
          <a:bodyPr vert="horz" lIns="90085" tIns="45037" rIns="90085" bIns="45037" rtlCol="0"/>
          <a:lstStyle>
            <a:lvl1pPr algn="r">
              <a:defRPr sz="1200"/>
            </a:lvl1pPr>
          </a:lstStyle>
          <a:p>
            <a:fld id="{4F0B033A-D7A2-4873-87D3-52E71CC76346}" type="datetimeFigureOut">
              <a:rPr lang="en-GB" smtClean="0"/>
              <a:t>30/07/2021</a:t>
            </a:fld>
            <a:endParaRPr lang="en-GB"/>
          </a:p>
        </p:txBody>
      </p:sp>
      <p:sp>
        <p:nvSpPr>
          <p:cNvPr id="4" name="Slide Image Placeholder 3"/>
          <p:cNvSpPr>
            <a:spLocks noGrp="1" noRot="1" noChangeAspect="1"/>
          </p:cNvSpPr>
          <p:nvPr>
            <p:ph type="sldImg" idx="2"/>
          </p:nvPr>
        </p:nvSpPr>
        <p:spPr>
          <a:xfrm>
            <a:off x="-215900" y="792163"/>
            <a:ext cx="7037388" cy="3957637"/>
          </a:xfrm>
          <a:prstGeom prst="rect">
            <a:avLst/>
          </a:prstGeom>
          <a:noFill/>
          <a:ln w="12700">
            <a:solidFill>
              <a:prstClr val="black"/>
            </a:solidFill>
          </a:ln>
        </p:spPr>
        <p:txBody>
          <a:bodyPr vert="horz" lIns="90085" tIns="45037" rIns="90085" bIns="45037" rtlCol="0" anchor="ctr"/>
          <a:lstStyle/>
          <a:p>
            <a:endParaRPr lang="en-GB"/>
          </a:p>
        </p:txBody>
      </p:sp>
      <p:sp>
        <p:nvSpPr>
          <p:cNvPr id="5" name="Notes Placeholder 4"/>
          <p:cNvSpPr>
            <a:spLocks noGrp="1"/>
          </p:cNvSpPr>
          <p:nvPr>
            <p:ph type="body" sz="quarter" idx="3"/>
          </p:nvPr>
        </p:nvSpPr>
        <p:spPr>
          <a:xfrm>
            <a:off x="660012" y="5014389"/>
            <a:ext cx="5273869" cy="4749668"/>
          </a:xfrm>
          <a:prstGeom prst="rect">
            <a:avLst/>
          </a:prstGeom>
        </p:spPr>
        <p:txBody>
          <a:bodyPr vert="horz" lIns="90085" tIns="45037" rIns="90085" bIns="4503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0" y="10025393"/>
            <a:ext cx="2857977" cy="527741"/>
          </a:xfrm>
          <a:prstGeom prst="rect">
            <a:avLst/>
          </a:prstGeom>
        </p:spPr>
        <p:txBody>
          <a:bodyPr vert="horz" lIns="90085" tIns="45037" rIns="90085" bIns="45037" rtlCol="0" anchor="b"/>
          <a:lstStyle>
            <a:lvl1pPr algn="l">
              <a:defRPr sz="1200"/>
            </a:lvl1pPr>
          </a:lstStyle>
          <a:p>
            <a:endParaRPr lang="en-GB"/>
          </a:p>
        </p:txBody>
      </p:sp>
      <p:sp>
        <p:nvSpPr>
          <p:cNvPr id="7" name="Slide Number Placeholder 6"/>
          <p:cNvSpPr>
            <a:spLocks noGrp="1"/>
          </p:cNvSpPr>
          <p:nvPr>
            <p:ph type="sldNum" sz="quarter" idx="5"/>
          </p:nvPr>
        </p:nvSpPr>
        <p:spPr>
          <a:xfrm>
            <a:off x="3734370" y="10025393"/>
            <a:ext cx="2857977" cy="527741"/>
          </a:xfrm>
          <a:prstGeom prst="rect">
            <a:avLst/>
          </a:prstGeom>
        </p:spPr>
        <p:txBody>
          <a:bodyPr vert="horz" lIns="90085" tIns="45037" rIns="90085" bIns="4503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33" rtl="0" eaLnBrk="1" latinLnBrk="0" hangingPunct="1">
      <a:defRPr sz="1200" kern="1200">
        <a:solidFill>
          <a:schemeClr val="tx1"/>
        </a:solidFill>
        <a:latin typeface="+mn-lt"/>
        <a:ea typeface="+mn-ea"/>
        <a:cs typeface="+mn-cs"/>
      </a:defRPr>
    </a:lvl1pPr>
    <a:lvl2pPr marL="457166" algn="l" defTabSz="914333" rtl="0" eaLnBrk="1" latinLnBrk="0" hangingPunct="1">
      <a:defRPr sz="1200" kern="1200">
        <a:solidFill>
          <a:schemeClr val="tx1"/>
        </a:solidFill>
        <a:latin typeface="+mn-lt"/>
        <a:ea typeface="+mn-ea"/>
        <a:cs typeface="+mn-cs"/>
      </a:defRPr>
    </a:lvl2pPr>
    <a:lvl3pPr marL="914333" algn="l" defTabSz="914333" rtl="0" eaLnBrk="1" latinLnBrk="0" hangingPunct="1">
      <a:defRPr sz="1200" kern="1200">
        <a:solidFill>
          <a:schemeClr val="tx1"/>
        </a:solidFill>
        <a:latin typeface="+mn-lt"/>
        <a:ea typeface="+mn-ea"/>
        <a:cs typeface="+mn-cs"/>
      </a:defRPr>
    </a:lvl3pPr>
    <a:lvl4pPr marL="1371498" algn="l" defTabSz="914333" rtl="0" eaLnBrk="1" latinLnBrk="0" hangingPunct="1">
      <a:defRPr sz="1200" kern="1200">
        <a:solidFill>
          <a:schemeClr val="tx1"/>
        </a:solidFill>
        <a:latin typeface="+mn-lt"/>
        <a:ea typeface="+mn-ea"/>
        <a:cs typeface="+mn-cs"/>
      </a:defRPr>
    </a:lvl4pPr>
    <a:lvl5pPr marL="1828664" algn="l" defTabSz="914333" rtl="0" eaLnBrk="1" latinLnBrk="0" hangingPunct="1">
      <a:defRPr sz="1200" kern="1200">
        <a:solidFill>
          <a:schemeClr val="tx1"/>
        </a:solidFill>
        <a:latin typeface="+mn-lt"/>
        <a:ea typeface="+mn-ea"/>
        <a:cs typeface="+mn-cs"/>
      </a:defRPr>
    </a:lvl5pPr>
    <a:lvl6pPr marL="2285829" algn="l" defTabSz="914333" rtl="0" eaLnBrk="1" latinLnBrk="0" hangingPunct="1">
      <a:defRPr sz="1200" kern="1200">
        <a:solidFill>
          <a:schemeClr val="tx1"/>
        </a:solidFill>
        <a:latin typeface="+mn-lt"/>
        <a:ea typeface="+mn-ea"/>
        <a:cs typeface="+mn-cs"/>
      </a:defRPr>
    </a:lvl6pPr>
    <a:lvl7pPr marL="2742995" algn="l" defTabSz="914333" rtl="0" eaLnBrk="1" latinLnBrk="0" hangingPunct="1">
      <a:defRPr sz="1200" kern="1200">
        <a:solidFill>
          <a:schemeClr val="tx1"/>
        </a:solidFill>
        <a:latin typeface="+mn-lt"/>
        <a:ea typeface="+mn-ea"/>
        <a:cs typeface="+mn-cs"/>
      </a:defRPr>
    </a:lvl7pPr>
    <a:lvl8pPr marL="3200160" algn="l" defTabSz="914333" rtl="0" eaLnBrk="1" latinLnBrk="0" hangingPunct="1">
      <a:defRPr sz="1200" kern="1200">
        <a:solidFill>
          <a:schemeClr val="tx1"/>
        </a:solidFill>
        <a:latin typeface="+mn-lt"/>
        <a:ea typeface="+mn-ea"/>
        <a:cs typeface="+mn-cs"/>
      </a:defRPr>
    </a:lvl8pPr>
    <a:lvl9pPr marL="3657326" algn="l" defTabSz="91433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AFCE3B-317D-4AE0-BC7F-8267412B7C4C}" type="slidenum">
              <a:rPr lang="en-GB" smtClean="0"/>
              <a:t>1</a:t>
            </a:fld>
            <a:endParaRPr lang="en-GB"/>
          </a:p>
        </p:txBody>
      </p:sp>
    </p:spTree>
    <p:extLst>
      <p:ext uri="{BB962C8B-B14F-4D97-AF65-F5344CB8AC3E}">
        <p14:creationId xmlns:p14="http://schemas.microsoft.com/office/powerpoint/2010/main" val="2643206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8763" y="798513"/>
            <a:ext cx="7113588" cy="40005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44" rtl="0" eaLnBrk="1" fontAlgn="base" latinLnBrk="0" hangingPunct="1">
              <a:lnSpc>
                <a:spcPct val="100000"/>
              </a:lnSpc>
              <a:spcBef>
                <a:spcPct val="0"/>
              </a:spcBef>
              <a:spcAft>
                <a:spcPct val="0"/>
              </a:spcAft>
              <a:buClrTx/>
              <a:buSzTx/>
              <a:buFontTx/>
              <a:buNone/>
              <a:tabLst/>
              <a:defRPr/>
            </a:pPr>
            <a:fld id="{2A2357B9-A31F-4FC7-A38A-70DF36F645F3}" type="slidenum">
              <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rPr>
              <a:pPr marL="0" marR="0" lvl="0" indent="0" algn="r" defTabSz="457144"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705420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52864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576244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8113423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2278354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193372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0"/>
            <a:ext cx="8688388" cy="555526"/>
          </a:xfrm>
        </p:spPr>
        <p:txBody>
          <a:bodyPr/>
          <a:lstStyle>
            <a:lvl1pPr algn="l">
              <a:defRPr sz="3000">
                <a:solidFill>
                  <a:srgbClr val="1D3E61"/>
                </a:solidFill>
              </a:defRPr>
            </a:lvl1pPr>
          </a:lstStyle>
          <a:p>
            <a:r>
              <a:rPr lang="en-US"/>
              <a:t>Click to edit Master title style</a:t>
            </a:r>
            <a:endParaRPr lang="en-GB"/>
          </a:p>
        </p:txBody>
      </p:sp>
      <p:sp>
        <p:nvSpPr>
          <p:cNvPr id="6" name="Rectangle 5"/>
          <p:cNvSpPr/>
          <p:nvPr userDrawn="1"/>
        </p:nvSpPr>
        <p:spPr bwMode="auto">
          <a:xfrm>
            <a:off x="0" y="3579862"/>
            <a:ext cx="9144000" cy="1563638"/>
          </a:xfrm>
          <a:prstGeom prst="rect">
            <a:avLst/>
          </a:prstGeom>
          <a:solidFill>
            <a:srgbClr val="FFFFFF"/>
          </a:solidFill>
          <a:ln w="9525" cap="flat" cmpd="sng" algn="ctr">
            <a:no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102310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56"/>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279673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680137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010532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0212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40104064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949808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8833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825"/>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456079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40"/>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860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image" Target="../media/image3.png"/><Relationship Id="rId5" Type="http://schemas.openxmlformats.org/officeDocument/2006/relationships/slideLayout" Target="../slideLayouts/slideLayout20.xml"/><Relationship Id="rId10" Type="http://schemas.openxmlformats.org/officeDocument/2006/relationships/theme" Target="../theme/theme4.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4" y="444396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69" tIns="46035" rIns="92069" bIns="46035"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66" algn="ctr" rtl="0" fontAlgn="base">
        <a:spcBef>
          <a:spcPct val="0"/>
        </a:spcBef>
        <a:spcAft>
          <a:spcPct val="0"/>
        </a:spcAft>
        <a:defRPr sz="2800" b="1">
          <a:solidFill>
            <a:schemeClr val="tx1"/>
          </a:solidFill>
          <a:latin typeface="Arial" charset="0"/>
        </a:defRPr>
      </a:lvl6pPr>
      <a:lvl7pPr marL="914333" algn="ctr" rtl="0" fontAlgn="base">
        <a:spcBef>
          <a:spcPct val="0"/>
        </a:spcBef>
        <a:spcAft>
          <a:spcPct val="0"/>
        </a:spcAft>
        <a:defRPr sz="2800" b="1">
          <a:solidFill>
            <a:schemeClr val="tx1"/>
          </a:solidFill>
          <a:latin typeface="Arial" charset="0"/>
        </a:defRPr>
      </a:lvl7pPr>
      <a:lvl8pPr marL="1371498" algn="ctr" rtl="0" fontAlgn="base">
        <a:spcBef>
          <a:spcPct val="0"/>
        </a:spcBef>
        <a:spcAft>
          <a:spcPct val="0"/>
        </a:spcAft>
        <a:defRPr sz="2800" b="1">
          <a:solidFill>
            <a:schemeClr val="tx1"/>
          </a:solidFill>
          <a:latin typeface="Arial" charset="0"/>
        </a:defRPr>
      </a:lvl8pPr>
      <a:lvl9pPr marL="1828664" algn="ctr" rtl="0" fontAlgn="base">
        <a:spcBef>
          <a:spcPct val="0"/>
        </a:spcBef>
        <a:spcAft>
          <a:spcPct val="0"/>
        </a:spcAft>
        <a:defRPr sz="2800" b="1">
          <a:solidFill>
            <a:schemeClr val="tx1"/>
          </a:solidFill>
          <a:latin typeface="Arial" charset="0"/>
        </a:defRPr>
      </a:lvl9pPr>
    </p:titleStyle>
    <p:bodyStyle>
      <a:lvl1pPr marL="342875" indent="-342875"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895" indent="-285729"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15" indent="-228582"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080"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46"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11"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578"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744"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5909"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33" rtl="0" eaLnBrk="1" latinLnBrk="0" hangingPunct="1">
        <a:defRPr sz="1800" kern="1200">
          <a:solidFill>
            <a:schemeClr val="tx1"/>
          </a:solidFill>
          <a:latin typeface="+mn-lt"/>
          <a:ea typeface="+mn-ea"/>
          <a:cs typeface="+mn-cs"/>
        </a:defRPr>
      </a:lvl1pPr>
      <a:lvl2pPr marL="457166" algn="l" defTabSz="914333" rtl="0" eaLnBrk="1" latinLnBrk="0" hangingPunct="1">
        <a:defRPr sz="1800" kern="1200">
          <a:solidFill>
            <a:schemeClr val="tx1"/>
          </a:solidFill>
          <a:latin typeface="+mn-lt"/>
          <a:ea typeface="+mn-ea"/>
          <a:cs typeface="+mn-cs"/>
        </a:defRPr>
      </a:lvl2pPr>
      <a:lvl3pPr marL="914333" algn="l" defTabSz="914333" rtl="0" eaLnBrk="1" latinLnBrk="0" hangingPunct="1">
        <a:defRPr sz="1800" kern="1200">
          <a:solidFill>
            <a:schemeClr val="tx1"/>
          </a:solidFill>
          <a:latin typeface="+mn-lt"/>
          <a:ea typeface="+mn-ea"/>
          <a:cs typeface="+mn-cs"/>
        </a:defRPr>
      </a:lvl3pPr>
      <a:lvl4pPr marL="1371498" algn="l" defTabSz="914333" rtl="0" eaLnBrk="1" latinLnBrk="0" hangingPunct="1">
        <a:defRPr sz="1800" kern="1200">
          <a:solidFill>
            <a:schemeClr val="tx1"/>
          </a:solidFill>
          <a:latin typeface="+mn-lt"/>
          <a:ea typeface="+mn-ea"/>
          <a:cs typeface="+mn-cs"/>
        </a:defRPr>
      </a:lvl4pPr>
      <a:lvl5pPr marL="1828664" algn="l" defTabSz="914333" rtl="0" eaLnBrk="1" latinLnBrk="0" hangingPunct="1">
        <a:defRPr sz="1800" kern="1200">
          <a:solidFill>
            <a:schemeClr val="tx1"/>
          </a:solidFill>
          <a:latin typeface="+mn-lt"/>
          <a:ea typeface="+mn-ea"/>
          <a:cs typeface="+mn-cs"/>
        </a:defRPr>
      </a:lvl5pPr>
      <a:lvl6pPr marL="2285829" algn="l" defTabSz="914333" rtl="0" eaLnBrk="1" latinLnBrk="0" hangingPunct="1">
        <a:defRPr sz="1800" kern="1200">
          <a:solidFill>
            <a:schemeClr val="tx1"/>
          </a:solidFill>
          <a:latin typeface="+mn-lt"/>
          <a:ea typeface="+mn-ea"/>
          <a:cs typeface="+mn-cs"/>
        </a:defRPr>
      </a:lvl6pPr>
      <a:lvl7pPr marL="2742995" algn="l" defTabSz="914333" rtl="0" eaLnBrk="1" latinLnBrk="0" hangingPunct="1">
        <a:defRPr sz="1800" kern="1200">
          <a:solidFill>
            <a:schemeClr val="tx1"/>
          </a:solidFill>
          <a:latin typeface="+mn-lt"/>
          <a:ea typeface="+mn-ea"/>
          <a:cs typeface="+mn-cs"/>
        </a:defRPr>
      </a:lvl7pPr>
      <a:lvl8pPr marL="3200160" algn="l" defTabSz="914333" rtl="0" eaLnBrk="1" latinLnBrk="0" hangingPunct="1">
        <a:defRPr sz="1800" kern="1200">
          <a:solidFill>
            <a:schemeClr val="tx1"/>
          </a:solidFill>
          <a:latin typeface="+mn-lt"/>
          <a:ea typeface="+mn-ea"/>
          <a:cs typeface="+mn-cs"/>
        </a:defRPr>
      </a:lvl8pPr>
      <a:lvl9pPr marL="3657326" algn="l" defTabSz="91433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378"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892" indent="-342892" algn="l" defTabSz="914378"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31" indent="-285743" algn="l" defTabSz="91437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2" indent="-228594" algn="l" defTabSz="914378"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160"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348"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73158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extLst>
      <p:ext uri="{BB962C8B-B14F-4D97-AF65-F5344CB8AC3E}">
        <p14:creationId xmlns:p14="http://schemas.microsoft.com/office/powerpoint/2010/main" val="1893693442"/>
      </p:ext>
    </p:extLst>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54481090"/>
      </p:ext>
    </p:extLst>
  </p:cSld>
  <p:clrMap bg1="lt1" tx1="dk1" bg2="lt2" tx2="dk2" accent1="accent1" accent2="accent2" accent3="accent3" accent4="accent4" accent5="accent5" accent6="accent6" hlink="hlink" folHlink="folHlink"/>
  <p:sldLayoutIdLst>
    <p:sldLayoutId id="2147484156" r:id="rId1"/>
    <p:sldLayoutId id="2147484157" r:id="rId2"/>
    <p:sldLayoutId id="2147484158" r:id="rId3"/>
    <p:sldLayoutId id="2147484159" r:id="rId4"/>
    <p:sldLayoutId id="2147484160" r:id="rId5"/>
    <p:sldLayoutId id="2147484161" r:id="rId6"/>
    <p:sldLayoutId id="2147484162" r:id="rId7"/>
    <p:sldLayoutId id="2147484163" r:id="rId8"/>
    <p:sldLayoutId id="2147484164"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20680"/>
            <a:ext cx="7772400" cy="1102519"/>
          </a:xfrm>
        </p:spPr>
        <p:txBody>
          <a:bodyPr/>
          <a:lstStyle/>
          <a:p>
            <a:r>
              <a:rPr lang="en-GB" dirty="0"/>
              <a:t>CSSC Programme Dashboard</a:t>
            </a:r>
          </a:p>
        </p:txBody>
      </p:sp>
      <p:sp>
        <p:nvSpPr>
          <p:cNvPr id="5" name="Subtitle 4"/>
          <p:cNvSpPr>
            <a:spLocks noGrp="1"/>
          </p:cNvSpPr>
          <p:nvPr>
            <p:ph type="subTitle" idx="1"/>
          </p:nvPr>
        </p:nvSpPr>
        <p:spPr>
          <a:xfrm>
            <a:off x="1371600" y="3266016"/>
            <a:ext cx="6400800" cy="1314450"/>
          </a:xfrm>
        </p:spPr>
        <p:txBody>
          <a:bodyPr vert="horz" lIns="91438" tIns="45719" rIns="91438" bIns="45719" rtlCol="0" anchor="t">
            <a:normAutofit fontScale="92500" lnSpcReduction="10000"/>
          </a:bodyPr>
          <a:lstStyle/>
          <a:p>
            <a:endParaRPr lang="en-GB" dirty="0"/>
          </a:p>
          <a:p>
            <a:endParaRPr lang="en-GB" dirty="0"/>
          </a:p>
          <a:p>
            <a:r>
              <a:rPr lang="en-GB" dirty="0">
                <a:latin typeface="Arial"/>
                <a:cs typeface="Arial"/>
              </a:rPr>
              <a:t>August 2021</a:t>
            </a:r>
          </a:p>
        </p:txBody>
      </p:sp>
      <p:pic>
        <p:nvPicPr>
          <p:cNvPr id="6" name="Picture 5">
            <a:extLst>
              <a:ext uri="{FF2B5EF4-FFF2-40B4-BE49-F238E27FC236}">
                <a16:creationId xmlns:a16="http://schemas.microsoft.com/office/drawing/2014/main" id="{7DF39F5C-5B21-482F-B3CB-006BEF34AF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2797" y="2511295"/>
            <a:ext cx="1438406" cy="1438406"/>
          </a:xfrm>
          <a:prstGeom prst="rect">
            <a:avLst/>
          </a:prstGeom>
        </p:spPr>
      </p:pic>
    </p:spTree>
    <p:extLst>
      <p:ext uri="{BB962C8B-B14F-4D97-AF65-F5344CB8AC3E}">
        <p14:creationId xmlns:p14="http://schemas.microsoft.com/office/powerpoint/2010/main" val="3324695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187490" y="-203424"/>
            <a:ext cx="8641293" cy="802206"/>
          </a:xfrm>
        </p:spPr>
        <p:txBody>
          <a:bodyPr vert="horz" lIns="91325" tIns="45663" rIns="91325" bIns="45663" rtlCol="0" anchor="ctr">
            <a:noAutofit/>
          </a:bodyPr>
          <a:lstStyle/>
          <a:p>
            <a:pPr defTabSz="913281"/>
            <a:r>
              <a:rPr lang="en-GB" sz="1998" dirty="0">
                <a:solidFill>
                  <a:schemeClr val="accent1"/>
                </a:solidFill>
                <a:latin typeface="+mn-lt"/>
                <a:cs typeface="Arial"/>
              </a:rPr>
              <a:t>Switching Programme CR Position – CRs not impacting </a:t>
            </a:r>
            <a:r>
              <a:rPr lang="en-GB" sz="1998" dirty="0" err="1">
                <a:solidFill>
                  <a:schemeClr val="accent1"/>
                </a:solidFill>
                <a:latin typeface="+mn-lt"/>
                <a:cs typeface="Arial"/>
              </a:rPr>
              <a:t>Xoserve</a:t>
            </a:r>
            <a:r>
              <a:rPr lang="en-GB" sz="1998" dirty="0">
                <a:solidFill>
                  <a:schemeClr val="accent1"/>
                </a:solidFill>
                <a:latin typeface="+mn-lt"/>
                <a:cs typeface="Arial"/>
              </a:rPr>
              <a:t> </a:t>
            </a: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3361879936"/>
              </p:ext>
            </p:extLst>
          </p:nvPr>
        </p:nvGraphicFramePr>
        <p:xfrm>
          <a:off x="69059" y="425861"/>
          <a:ext cx="9069304" cy="4168296"/>
        </p:xfrm>
        <a:graphic>
          <a:graphicData uri="http://schemas.openxmlformats.org/drawingml/2006/table">
            <a:tbl>
              <a:tblPr firstRow="1" bandRow="1">
                <a:tableStyleId>{5C22544A-7EE6-4342-B048-85BDC9FD1C3A}</a:tableStyleId>
              </a:tblPr>
              <a:tblGrid>
                <a:gridCol w="5803086">
                  <a:extLst>
                    <a:ext uri="{9D8B030D-6E8A-4147-A177-3AD203B41FA5}">
                      <a16:colId xmlns:a16="http://schemas.microsoft.com/office/drawing/2014/main" val="997061046"/>
                    </a:ext>
                  </a:extLst>
                </a:gridCol>
                <a:gridCol w="963183">
                  <a:extLst>
                    <a:ext uri="{9D8B030D-6E8A-4147-A177-3AD203B41FA5}">
                      <a16:colId xmlns:a16="http://schemas.microsoft.com/office/drawing/2014/main" val="2723771934"/>
                    </a:ext>
                  </a:extLst>
                </a:gridCol>
                <a:gridCol w="762384">
                  <a:extLst>
                    <a:ext uri="{9D8B030D-6E8A-4147-A177-3AD203B41FA5}">
                      <a16:colId xmlns:a16="http://schemas.microsoft.com/office/drawing/2014/main" val="194189712"/>
                    </a:ext>
                  </a:extLst>
                </a:gridCol>
                <a:gridCol w="1540651">
                  <a:extLst>
                    <a:ext uri="{9D8B030D-6E8A-4147-A177-3AD203B41FA5}">
                      <a16:colId xmlns:a16="http://schemas.microsoft.com/office/drawing/2014/main" val="3065248341"/>
                    </a:ext>
                  </a:extLst>
                </a:gridCol>
              </a:tblGrid>
              <a:tr h="141591">
                <a:tc>
                  <a:txBody>
                    <a:bodyPr/>
                    <a:lstStyle/>
                    <a:p>
                      <a:pPr algn="ctr" rtl="0" fontAlgn="ctr"/>
                      <a:r>
                        <a:rPr lang="en-GB" sz="200" b="1" i="0" u="none" strike="noStrike" dirty="0">
                          <a:solidFill>
                            <a:srgbClr val="FFFFFF"/>
                          </a:solidFill>
                          <a:effectLst/>
                          <a:latin typeface="+mj-lt"/>
                          <a:cs typeface="Arial" panose="020B0604020202020204" pitchFamily="34" charset="0"/>
                        </a:rPr>
                        <a:t>CR Name</a:t>
                      </a:r>
                    </a:p>
                  </a:txBody>
                  <a:tcPr marL="4757" marR="4757" marT="4757" marB="0" anchor="ctr"/>
                </a:tc>
                <a:tc>
                  <a:txBody>
                    <a:bodyPr/>
                    <a:lstStyle/>
                    <a:p>
                      <a:pPr algn="ctr" rtl="0" fontAlgn="ctr"/>
                      <a:r>
                        <a:rPr lang="en-GB" sz="200" b="1" i="0" u="none" strike="noStrike">
                          <a:solidFill>
                            <a:srgbClr val="FFFFFF"/>
                          </a:solidFill>
                          <a:effectLst/>
                          <a:latin typeface="+mj-lt"/>
                          <a:cs typeface="Arial" panose="020B0604020202020204" pitchFamily="34" charset="0"/>
                        </a:rPr>
                        <a:t>CR Ref</a:t>
                      </a:r>
                    </a:p>
                  </a:txBody>
                  <a:tcPr marL="4757" marR="4757" marT="4757" marB="0" anchor="ctr"/>
                </a:tc>
                <a:tc>
                  <a:txBody>
                    <a:bodyPr/>
                    <a:lstStyle/>
                    <a:p>
                      <a:pPr algn="ctr" rtl="0" fontAlgn="ctr"/>
                      <a:r>
                        <a:rPr lang="en-GB" sz="200" b="1" i="0" u="none" strike="noStrike" dirty="0">
                          <a:solidFill>
                            <a:srgbClr val="FFFFFF"/>
                          </a:solidFill>
                          <a:effectLst/>
                          <a:latin typeface="+mj-lt"/>
                          <a:cs typeface="Arial" panose="020B0604020202020204" pitchFamily="34" charset="0"/>
                        </a:rPr>
                        <a:t>Date Raised</a:t>
                      </a:r>
                    </a:p>
                  </a:txBody>
                  <a:tcPr marL="4757" marR="4757" marT="4757" marB="0" anchor="ctr"/>
                </a:tc>
                <a:tc>
                  <a:txBody>
                    <a:bodyPr/>
                    <a:lstStyle/>
                    <a:p>
                      <a:pPr algn="ctr" rtl="0" fontAlgn="ctr"/>
                      <a:r>
                        <a:rPr lang="en-GB" sz="200" b="1" i="0" u="none" strike="noStrike" dirty="0">
                          <a:solidFill>
                            <a:srgbClr val="FFFFFF"/>
                          </a:solidFill>
                          <a:effectLst/>
                          <a:latin typeface="+mj-lt"/>
                          <a:cs typeface="Arial" panose="020B0604020202020204" pitchFamily="34" charset="0"/>
                        </a:rPr>
                        <a:t>Status</a:t>
                      </a:r>
                    </a:p>
                  </a:txBody>
                  <a:tcPr marL="4757" marR="4757" marT="4757" marB="0" anchor="ctr"/>
                </a:tc>
                <a:extLst>
                  <a:ext uri="{0D108BD9-81ED-4DB2-BD59-A6C34878D82A}">
                    <a16:rowId xmlns:a16="http://schemas.microsoft.com/office/drawing/2014/main" val="4029148686"/>
                  </a:ext>
                </a:extLst>
              </a:tr>
              <a:tr h="135465">
                <a:tc>
                  <a:txBody>
                    <a:bodyPr/>
                    <a:lstStyle/>
                    <a:p>
                      <a:pPr algn="l" fontAlgn="b"/>
                      <a:r>
                        <a:rPr lang="en-US" sz="700" b="0" i="0" u="none" strike="noStrike" dirty="0">
                          <a:solidFill>
                            <a:srgbClr val="000000"/>
                          </a:solidFill>
                          <a:effectLst/>
                          <a:latin typeface="+mj-lt"/>
                        </a:rPr>
                        <a:t>Additional and Further Correctional Changes to MAD Log v2.0</a:t>
                      </a:r>
                    </a:p>
                  </a:txBody>
                  <a:tcPr marL="0" marR="0" marT="0" marB="0" anchor="b">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dirty="0">
                          <a:solidFill>
                            <a:srgbClr val="000000"/>
                          </a:solidFill>
                          <a:effectLst/>
                          <a:latin typeface="+mj-lt"/>
                        </a:rPr>
                        <a:t>CR-D052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dirty="0">
                          <a:solidFill>
                            <a:srgbClr val="000000"/>
                          </a:solidFill>
                          <a:effectLst/>
                          <a:latin typeface="+mj-lt"/>
                        </a:rPr>
                        <a:t>05/12/2020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711819855"/>
                  </a:ext>
                </a:extLst>
              </a:tr>
              <a:tr h="135465">
                <a:tc>
                  <a:txBody>
                    <a:bodyPr/>
                    <a:lstStyle/>
                    <a:p>
                      <a:pPr algn="l" fontAlgn="b"/>
                      <a:r>
                        <a:rPr lang="en-US" sz="700" b="0" i="0" u="none" strike="noStrike" dirty="0">
                          <a:solidFill>
                            <a:srgbClr val="000000"/>
                          </a:solidFill>
                          <a:effectLst/>
                          <a:latin typeface="+mj-lt"/>
                        </a:rPr>
                        <a:t> Additional Onward Dependencies for MAD Log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CR-D053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18/12/2020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15838821"/>
                  </a:ext>
                </a:extLst>
              </a:tr>
              <a:tr h="135465">
                <a:tc>
                  <a:txBody>
                    <a:bodyPr/>
                    <a:lstStyle/>
                    <a:p>
                      <a:pPr algn="l" fontAlgn="b"/>
                      <a:r>
                        <a:rPr lang="en-US" sz="700" b="0" i="0" u="none" strike="noStrike" dirty="0">
                          <a:solidFill>
                            <a:srgbClr val="000000"/>
                          </a:solidFill>
                          <a:effectLst/>
                          <a:latin typeface="+mj-lt"/>
                        </a:rPr>
                        <a:t>Changing from </a:t>
                      </a:r>
                      <a:r>
                        <a:rPr lang="en-US" sz="700" b="0" i="0" u="none" strike="noStrike" dirty="0" err="1">
                          <a:solidFill>
                            <a:srgbClr val="000000"/>
                          </a:solidFill>
                          <a:effectLst/>
                          <a:latin typeface="+mj-lt"/>
                        </a:rPr>
                        <a:t>GetOrganised</a:t>
                      </a:r>
                      <a:r>
                        <a:rPr lang="en-US" sz="700" b="0" i="0" u="none" strike="noStrike" dirty="0">
                          <a:solidFill>
                            <a:srgbClr val="000000"/>
                          </a:solidFill>
                          <a:effectLst/>
                          <a:latin typeface="+mj-lt"/>
                        </a:rPr>
                        <a:t> to Landmark SFTP for SI receiving files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CR-D054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18/12/2020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136734630"/>
                  </a:ext>
                </a:extLst>
              </a:tr>
              <a:tr h="135465">
                <a:tc>
                  <a:txBody>
                    <a:bodyPr/>
                    <a:lstStyle/>
                    <a:p>
                      <a:pPr algn="l" fontAlgn="b"/>
                      <a:r>
                        <a:rPr lang="en-US" sz="700" b="0" i="0" u="none" strike="noStrike">
                          <a:solidFill>
                            <a:srgbClr val="000000"/>
                          </a:solidFill>
                          <a:effectLst/>
                          <a:latin typeface="+mj-lt"/>
                        </a:rPr>
                        <a:t>Amendments to the Data Cleansing Catalogue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CR-D055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18/12/2020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49301353"/>
                  </a:ext>
                </a:extLst>
              </a:tr>
              <a:tr h="135465">
                <a:tc>
                  <a:txBody>
                    <a:bodyPr/>
                    <a:lstStyle/>
                    <a:p>
                      <a:pPr algn="l" fontAlgn="b"/>
                      <a:r>
                        <a:rPr lang="en-GB" sz="700" b="0" i="0" u="none" strike="noStrike">
                          <a:solidFill>
                            <a:srgbClr val="000000"/>
                          </a:solidFill>
                          <a:effectLst/>
                          <a:latin typeface="+mj-lt"/>
                        </a:rPr>
                        <a:t>MAD Log Changes for UIT Environment Verification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CR-D057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373374240"/>
                  </a:ext>
                </a:extLst>
              </a:tr>
              <a:tr h="135465">
                <a:tc>
                  <a:txBody>
                    <a:bodyPr/>
                    <a:lstStyle/>
                    <a:p>
                      <a:pPr algn="l" fontAlgn="b"/>
                      <a:r>
                        <a:rPr lang="en-GB" sz="700" b="0" i="0" u="none" strike="noStrike">
                          <a:solidFill>
                            <a:srgbClr val="000000"/>
                          </a:solidFill>
                          <a:effectLst/>
                          <a:latin typeface="+mj-lt"/>
                        </a:rPr>
                        <a:t>Discontinuance of Xoserve Consequential Change Market Trials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CR-D058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399662242"/>
                  </a:ext>
                </a:extLst>
              </a:tr>
              <a:tr h="106548">
                <a:tc>
                  <a:txBody>
                    <a:bodyPr/>
                    <a:lstStyle/>
                    <a:p>
                      <a:pPr algn="l" fontAlgn="b"/>
                      <a:r>
                        <a:rPr lang="en-US" sz="700" b="0" i="0" u="none" strike="noStrike">
                          <a:solidFill>
                            <a:srgbClr val="000000"/>
                          </a:solidFill>
                          <a:effectLst/>
                          <a:latin typeface="+mj-lt"/>
                        </a:rPr>
                        <a:t>Changes to Support Energy Company Data</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CR-D059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On Hold</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358928272"/>
                  </a:ext>
                </a:extLst>
              </a:tr>
              <a:tr h="135465">
                <a:tc>
                  <a:txBody>
                    <a:bodyPr/>
                    <a:lstStyle/>
                    <a:p>
                      <a:pPr algn="l" fontAlgn="b"/>
                      <a:r>
                        <a:rPr lang="en-GB" sz="700" b="0" i="0" u="none" strike="noStrike" dirty="0">
                          <a:solidFill>
                            <a:srgbClr val="000000"/>
                          </a:solidFill>
                          <a:effectLst/>
                          <a:latin typeface="+mj-lt"/>
                        </a:rPr>
                        <a:t>Uplift to SMS </a:t>
                      </a:r>
                      <a:r>
                        <a:rPr lang="en-GB" sz="700" b="0" i="0" u="none" strike="noStrike" dirty="0" err="1">
                          <a:solidFill>
                            <a:srgbClr val="000000"/>
                          </a:solidFill>
                          <a:effectLst/>
                          <a:latin typeface="+mj-lt"/>
                        </a:rPr>
                        <a:t>CoCo</a:t>
                      </a:r>
                      <a:endParaRPr lang="en-GB" sz="700" b="0" i="0" u="none" strike="noStrike" dirty="0">
                        <a:solidFill>
                          <a:srgbClr val="000000"/>
                        </a:solidFill>
                        <a:effectLst/>
                        <a:latin typeface="+mj-lt"/>
                      </a:endParaRP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CR-D063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29/01/2021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409628866"/>
                  </a:ext>
                </a:extLst>
              </a:tr>
              <a:tr h="135465">
                <a:tc>
                  <a:txBody>
                    <a:bodyPr/>
                    <a:lstStyle/>
                    <a:p>
                      <a:pPr algn="l" fontAlgn="b"/>
                      <a:r>
                        <a:rPr lang="en-US" sz="700" b="0" i="0" u="none" strike="noStrike">
                          <a:solidFill>
                            <a:srgbClr val="000000"/>
                          </a:solidFill>
                          <a:effectLst/>
                          <a:latin typeface="+mj-lt"/>
                        </a:rPr>
                        <a:t>Changes to SIT Functional Test Scenarios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CR-D064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29/01/2021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711353160"/>
                  </a:ext>
                </a:extLst>
              </a:tr>
              <a:tr h="135465">
                <a:tc>
                  <a:txBody>
                    <a:bodyPr/>
                    <a:lstStyle/>
                    <a:p>
                      <a:pPr algn="l" fontAlgn="b"/>
                      <a:r>
                        <a:rPr lang="en-US" sz="700" b="0" i="0" u="none" strike="noStrike" dirty="0">
                          <a:solidFill>
                            <a:srgbClr val="000000"/>
                          </a:solidFill>
                          <a:effectLst/>
                          <a:latin typeface="+mj-lt"/>
                        </a:rPr>
                        <a:t>Uplift to the Code of Connection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CR-D065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29/01/2021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145799989"/>
                  </a:ext>
                </a:extLst>
              </a:tr>
              <a:tr h="106548">
                <a:tc>
                  <a:txBody>
                    <a:bodyPr/>
                    <a:lstStyle/>
                    <a:p>
                      <a:pPr algn="l" fontAlgn="b"/>
                      <a:r>
                        <a:rPr lang="en-GB" sz="700" b="0" i="0" u="none" strike="noStrike">
                          <a:solidFill>
                            <a:srgbClr val="000000"/>
                          </a:solidFill>
                          <a:effectLst/>
                          <a:latin typeface="+mj-lt"/>
                        </a:rPr>
                        <a:t>In-Flight Reg ID Dissemination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CR-D066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689594024"/>
                  </a:ext>
                </a:extLst>
              </a:tr>
              <a:tr h="135465">
                <a:tc>
                  <a:txBody>
                    <a:bodyPr/>
                    <a:lstStyle/>
                    <a:p>
                      <a:pPr algn="l" fontAlgn="b"/>
                      <a:r>
                        <a:rPr lang="en-US" sz="700" b="0" i="0" u="none" strike="noStrike" dirty="0">
                          <a:solidFill>
                            <a:srgbClr val="000000"/>
                          </a:solidFill>
                          <a:effectLst/>
                          <a:latin typeface="+mj-lt"/>
                        </a:rPr>
                        <a:t>Uplift to the CSS Business Data Validation Rules Doc</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CR-D067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19/03/2021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258180144"/>
                  </a:ext>
                </a:extLst>
              </a:tr>
              <a:tr h="135465">
                <a:tc>
                  <a:txBody>
                    <a:bodyPr/>
                    <a:lstStyle/>
                    <a:p>
                      <a:pPr algn="l" fontAlgn="b"/>
                      <a:r>
                        <a:rPr lang="en-US" sz="700" b="0" i="0" u="none" strike="noStrike">
                          <a:solidFill>
                            <a:srgbClr val="000000"/>
                          </a:solidFill>
                          <a:effectLst/>
                          <a:latin typeface="+mj-lt"/>
                        </a:rPr>
                        <a:t>Uplift to the CSS Interface Specification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CR-D068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15/03/2021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48710997"/>
                  </a:ext>
                </a:extLst>
              </a:tr>
              <a:tr h="135465">
                <a:tc>
                  <a:txBody>
                    <a:bodyPr/>
                    <a:lstStyle/>
                    <a:p>
                      <a:pPr algn="l" fontAlgn="b"/>
                      <a:r>
                        <a:rPr lang="en-US" sz="700" b="0" i="0" u="none" strike="noStrike">
                          <a:solidFill>
                            <a:srgbClr val="000000"/>
                          </a:solidFill>
                          <a:effectLst/>
                          <a:latin typeface="+mj-lt"/>
                        </a:rPr>
                        <a:t>REL Dissemination to iDNO and DNO</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CR-D069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15/03/2021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959222981"/>
                  </a:ext>
                </a:extLst>
              </a:tr>
              <a:tr h="135465">
                <a:tc>
                  <a:txBody>
                    <a:bodyPr/>
                    <a:lstStyle/>
                    <a:p>
                      <a:pPr algn="l" fontAlgn="b"/>
                      <a:r>
                        <a:rPr lang="en-US" sz="700" b="0" i="0" u="none" strike="noStrike" dirty="0">
                          <a:solidFill>
                            <a:srgbClr val="000000"/>
                          </a:solidFill>
                          <a:effectLst/>
                          <a:latin typeface="+mj-lt"/>
                        </a:rPr>
                        <a:t>Removal of UEPT Stage 1 Data Allocation and Verification for Tranche 3 and 4 Participants and delivery acceleration of Stage 2 Data Allocation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CR-D070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05/03/2021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0372966"/>
                  </a:ext>
                </a:extLst>
              </a:tr>
              <a:tr h="106548">
                <a:tc>
                  <a:txBody>
                    <a:bodyPr/>
                    <a:lstStyle/>
                    <a:p>
                      <a:pPr algn="l" fontAlgn="b"/>
                      <a:r>
                        <a:rPr lang="en-US" sz="700" b="0" i="0" u="none" strike="noStrike" dirty="0">
                          <a:solidFill>
                            <a:srgbClr val="000000"/>
                          </a:solidFill>
                          <a:effectLst/>
                          <a:latin typeface="+mj-lt"/>
                        </a:rPr>
                        <a:t>Re-align Switching Programme Response SLAs with Xoserve response SLAs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CR-D072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07/05/2021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837569194"/>
                  </a:ext>
                </a:extLst>
              </a:tr>
              <a:tr h="135465">
                <a:tc>
                  <a:txBody>
                    <a:bodyPr/>
                    <a:lstStyle/>
                    <a:p>
                      <a:pPr algn="l" fontAlgn="b"/>
                      <a:r>
                        <a:rPr lang="en-US" sz="700" b="0" i="0" u="none" strike="noStrike">
                          <a:solidFill>
                            <a:srgbClr val="000000"/>
                          </a:solidFill>
                          <a:effectLst/>
                          <a:latin typeface="+mj-lt"/>
                        </a:rPr>
                        <a:t>Changes to MAD Log v2.2 to rectify incorrect milestone descriptions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CR-D074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29/03/2021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932388377"/>
                  </a:ext>
                </a:extLst>
              </a:tr>
              <a:tr h="135465">
                <a:tc>
                  <a:txBody>
                    <a:bodyPr/>
                    <a:lstStyle/>
                    <a:p>
                      <a:pPr algn="l" fontAlgn="t"/>
                      <a:r>
                        <a:rPr lang="en-GB" sz="700" b="0" i="0" u="none" strike="noStrike">
                          <a:solidFill>
                            <a:srgbClr val="000000"/>
                          </a:solidFill>
                          <a:effectLst/>
                          <a:latin typeface="+mj-lt"/>
                        </a:rPr>
                        <a:t>Update Service Management Baseline Requirement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CR-D076</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t"/>
                      <a:r>
                        <a:rPr lang="en-GB" sz="700" b="0" i="0" u="none" strike="noStrike">
                          <a:solidFill>
                            <a:srgbClr val="000000"/>
                          </a:solidFill>
                          <a:effectLst/>
                          <a:latin typeface="+mj-lt"/>
                        </a:rPr>
                        <a:t>20/04/2021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932824700"/>
                  </a:ext>
                </a:extLst>
              </a:tr>
              <a:tr h="135465">
                <a:tc>
                  <a:txBody>
                    <a:bodyPr/>
                    <a:lstStyle/>
                    <a:p>
                      <a:pPr algn="l" fontAlgn="b"/>
                      <a:r>
                        <a:rPr lang="en-US" sz="700" b="0" i="0" u="none" strike="noStrike">
                          <a:solidFill>
                            <a:srgbClr val="000000"/>
                          </a:solidFill>
                          <a:effectLst/>
                          <a:latin typeface="+mj-lt"/>
                        </a:rPr>
                        <a:t>Amend the Transition Testing Milestones TR210 &amp; TR220 for PUI Production Data Cuts v0.4</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CR-D078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14/05/2021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4934460"/>
                  </a:ext>
                </a:extLst>
              </a:tr>
              <a:tr h="135465">
                <a:tc>
                  <a:txBody>
                    <a:bodyPr/>
                    <a:lstStyle/>
                    <a:p>
                      <a:pPr algn="l" fontAlgn="t"/>
                      <a:r>
                        <a:rPr lang="en-US" sz="700" b="0" i="0" u="none" strike="noStrike" dirty="0">
                          <a:solidFill>
                            <a:srgbClr val="000000"/>
                          </a:solidFill>
                          <a:effectLst/>
                          <a:latin typeface="+mj-lt"/>
                        </a:rPr>
                        <a:t>Removal of SMS005 from UEPT Test Scenarios v0.2</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CR-D081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t"/>
                      <a:r>
                        <a:rPr lang="en-GB" sz="700" b="0" i="0" u="none" strike="noStrike">
                          <a:solidFill>
                            <a:srgbClr val="000000"/>
                          </a:solidFill>
                          <a:effectLst/>
                          <a:latin typeface="+mj-lt"/>
                        </a:rPr>
                        <a:t>14/05/2021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48897310"/>
                  </a:ext>
                </a:extLst>
              </a:tr>
              <a:tr h="106548">
                <a:tc>
                  <a:txBody>
                    <a:bodyPr/>
                    <a:lstStyle/>
                    <a:p>
                      <a:pPr algn="l" fontAlgn="b"/>
                      <a:r>
                        <a:rPr lang="en-US" sz="700" b="0" i="0" u="none" strike="noStrike">
                          <a:solidFill>
                            <a:srgbClr val="000000"/>
                          </a:solidFill>
                          <a:effectLst/>
                          <a:latin typeface="+mj-lt"/>
                        </a:rPr>
                        <a:t> Engagement for Early E2E Testing v0.2</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CR-D082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14/05/2021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695327869"/>
                  </a:ext>
                </a:extLst>
              </a:tr>
              <a:tr h="135465">
                <a:tc>
                  <a:txBody>
                    <a:bodyPr/>
                    <a:lstStyle/>
                    <a:p>
                      <a:pPr algn="l" fontAlgn="t"/>
                      <a:r>
                        <a:rPr lang="en-US" sz="700" b="0" i="0" u="none" strike="noStrike" dirty="0">
                          <a:solidFill>
                            <a:srgbClr val="000000"/>
                          </a:solidFill>
                          <a:effectLst/>
                          <a:latin typeface="+mj-lt"/>
                        </a:rPr>
                        <a:t>Change to Transition Stage 3 File-Based Migration Sequencing v0.2</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CR-D084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t"/>
                      <a:r>
                        <a:rPr lang="en-GB" sz="700" b="0" i="0" u="none" strike="noStrike">
                          <a:solidFill>
                            <a:srgbClr val="000000"/>
                          </a:solidFill>
                          <a:effectLst/>
                          <a:latin typeface="+mj-lt"/>
                        </a:rPr>
                        <a:t>26/05/2021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863763996"/>
                  </a:ext>
                </a:extLst>
              </a:tr>
              <a:tr h="106548">
                <a:tc>
                  <a:txBody>
                    <a:bodyPr/>
                    <a:lstStyle/>
                    <a:p>
                      <a:pPr algn="l" fontAlgn="b"/>
                      <a:r>
                        <a:rPr lang="en-US" sz="700" b="0" i="0" u="none" strike="noStrike">
                          <a:solidFill>
                            <a:srgbClr val="000000"/>
                          </a:solidFill>
                          <a:effectLst/>
                          <a:latin typeface="+mj-lt"/>
                        </a:rPr>
                        <a:t>Request for an additional Data Reconciliation Activity at the end of DMT Live Rehearsal Cycle 2 v0.2</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CR-D086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01/06/2021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948544491"/>
                  </a:ext>
                </a:extLst>
              </a:tr>
              <a:tr h="135465">
                <a:tc>
                  <a:txBody>
                    <a:bodyPr/>
                    <a:lstStyle/>
                    <a:p>
                      <a:pPr algn="l" fontAlgn="b"/>
                      <a:r>
                        <a:rPr lang="en-US" sz="700" b="0" i="0" u="none" strike="noStrike" dirty="0">
                          <a:solidFill>
                            <a:srgbClr val="000000"/>
                          </a:solidFill>
                          <a:effectLst/>
                          <a:latin typeface="+mj-lt"/>
                        </a:rPr>
                        <a:t>Update to UIT E2E Plan and Artefacts to incorporate the additional scope identified on the outcome of REL Gap Analysis v0.7</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CR-D087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17/06/2021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21433931"/>
                  </a:ext>
                </a:extLst>
              </a:tr>
              <a:tr h="135465">
                <a:tc>
                  <a:txBody>
                    <a:bodyPr/>
                    <a:lstStyle/>
                    <a:p>
                      <a:pPr algn="l" fontAlgn="b"/>
                      <a:r>
                        <a:rPr lang="en-US" sz="700" b="0" i="0" u="none" strike="noStrike" dirty="0">
                          <a:solidFill>
                            <a:srgbClr val="000000"/>
                          </a:solidFill>
                          <a:effectLst/>
                          <a:latin typeface="+mj-lt"/>
                        </a:rPr>
                        <a:t>Elevation of L2-TR070 (Transition Stage 1 Start) to a L1 milestone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CR-D088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04/06/2021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660142257"/>
                  </a:ext>
                </a:extLst>
              </a:tr>
              <a:tr h="135465">
                <a:tc>
                  <a:txBody>
                    <a:bodyPr/>
                    <a:lstStyle/>
                    <a:p>
                      <a:pPr algn="l" fontAlgn="b"/>
                      <a:r>
                        <a:rPr lang="en-US" sz="700" b="0" i="0" u="none" strike="noStrike">
                          <a:solidFill>
                            <a:srgbClr val="000000"/>
                          </a:solidFill>
                          <a:effectLst/>
                          <a:latin typeface="+mj-lt"/>
                        </a:rPr>
                        <a:t>NC-0107 Master Handover Pack Purpose Change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CR-D089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04/06/2021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935566418"/>
                  </a:ext>
                </a:extLst>
              </a:tr>
              <a:tr h="135465">
                <a:tc>
                  <a:txBody>
                    <a:bodyPr/>
                    <a:lstStyle/>
                    <a:p>
                      <a:pPr algn="l" fontAlgn="b"/>
                      <a:r>
                        <a:rPr lang="en-GB" sz="700" b="0" i="0" u="none" strike="noStrike">
                          <a:solidFill>
                            <a:srgbClr val="000000"/>
                          </a:solidFill>
                          <a:effectLst/>
                          <a:latin typeface="+mj-lt"/>
                        </a:rPr>
                        <a:t>REC Code Manager Market Intelligence Reporting</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CR-D090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11/06/2021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502798800"/>
                  </a:ext>
                </a:extLst>
              </a:tr>
              <a:tr h="135465">
                <a:tc>
                  <a:txBody>
                    <a:bodyPr/>
                    <a:lstStyle/>
                    <a:p>
                      <a:pPr algn="l" fontAlgn="b"/>
                      <a:r>
                        <a:rPr lang="en-US" sz="700" b="0" i="0" u="none" strike="noStrike">
                          <a:solidFill>
                            <a:srgbClr val="000000"/>
                          </a:solidFill>
                          <a:effectLst/>
                          <a:latin typeface="+mj-lt"/>
                        </a:rPr>
                        <a:t>Removal of Transition Test Artefacts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CR-D091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24/06/2021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42269300"/>
                  </a:ext>
                </a:extLst>
              </a:tr>
              <a:tr h="135465">
                <a:tc>
                  <a:txBody>
                    <a:bodyPr/>
                    <a:lstStyle/>
                    <a:p>
                      <a:pPr algn="l" fontAlgn="b"/>
                      <a:r>
                        <a:rPr lang="en-US" sz="700" b="0" i="0" u="none" strike="noStrike">
                          <a:solidFill>
                            <a:srgbClr val="000000"/>
                          </a:solidFill>
                          <a:effectLst/>
                          <a:latin typeface="+mj-lt"/>
                        </a:rPr>
                        <a:t>Feasibility study on potential to update Domestic Premises Indicator (DPI) electricity flags to reflect license status during transition stages, 1, 2 &amp; 3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CR-D093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28/06/2021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397724958"/>
                  </a:ext>
                </a:extLst>
              </a:tr>
              <a:tr h="135465">
                <a:tc>
                  <a:txBody>
                    <a:bodyPr/>
                    <a:lstStyle/>
                    <a:p>
                      <a:pPr algn="l" fontAlgn="b"/>
                      <a:r>
                        <a:rPr lang="en-GB" sz="700" b="0" i="0" u="none" strike="noStrike">
                          <a:solidFill>
                            <a:srgbClr val="000000"/>
                          </a:solidFill>
                          <a:effectLst/>
                          <a:latin typeface="+mj-lt"/>
                        </a:rPr>
                        <a:t>Changes to Operational Testing</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CR-D094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28/06/2021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981331093"/>
                  </a:ext>
                </a:extLst>
              </a:tr>
              <a:tr h="106548">
                <a:tc>
                  <a:txBody>
                    <a:bodyPr/>
                    <a:lstStyle/>
                    <a:p>
                      <a:pPr algn="l" fontAlgn="b"/>
                      <a:r>
                        <a:rPr lang="en-US" sz="700" b="0" i="0" u="none" strike="noStrike" dirty="0">
                          <a:solidFill>
                            <a:srgbClr val="000000"/>
                          </a:solidFill>
                          <a:effectLst/>
                          <a:latin typeface="+mj-lt"/>
                        </a:rPr>
                        <a:t>Changes to milestone date for L3-TE720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dirty="0">
                          <a:solidFill>
                            <a:srgbClr val="000000"/>
                          </a:solidFill>
                          <a:effectLst/>
                          <a:latin typeface="+mj-lt"/>
                        </a:rPr>
                        <a:t>CR-D096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dirty="0">
                          <a:solidFill>
                            <a:srgbClr val="000000"/>
                          </a:solidFill>
                          <a:effectLst/>
                          <a:latin typeface="+mj-lt"/>
                        </a:rPr>
                        <a:t>28/06/2021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On Hold</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929275229"/>
                  </a:ext>
                </a:extLst>
              </a:tr>
            </a:tbl>
          </a:graphicData>
        </a:graphic>
      </p:graphicFrame>
    </p:spTree>
    <p:extLst>
      <p:ext uri="{BB962C8B-B14F-4D97-AF65-F5344CB8AC3E}">
        <p14:creationId xmlns:p14="http://schemas.microsoft.com/office/powerpoint/2010/main" val="294058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B68677EE-CF73-497C-9271-5D37BF4FC76C}"/>
              </a:ext>
            </a:extLst>
          </p:cNvPr>
          <p:cNvGraphicFramePr>
            <a:graphicFrameLocks/>
          </p:cNvGraphicFramePr>
          <p:nvPr>
            <p:extLst>
              <p:ext uri="{D42A27DB-BD31-4B8C-83A1-F6EECF244321}">
                <p14:modId xmlns:p14="http://schemas.microsoft.com/office/powerpoint/2010/main" val="1979210685"/>
              </p:ext>
            </p:extLst>
          </p:nvPr>
        </p:nvGraphicFramePr>
        <p:xfrm>
          <a:off x="265670" y="228600"/>
          <a:ext cx="8565179" cy="46399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3547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02035062"/>
              </p:ext>
            </p:extLst>
          </p:nvPr>
        </p:nvGraphicFramePr>
        <p:xfrm>
          <a:off x="108000" y="410091"/>
          <a:ext cx="9036000" cy="4357888"/>
        </p:xfrm>
        <a:graphic>
          <a:graphicData uri="http://schemas.openxmlformats.org/drawingml/2006/table">
            <a:tbl>
              <a:tblPr firstRow="1" bandRow="1">
                <a:tableStyleId>{5C22544A-7EE6-4342-B048-85BDC9FD1C3A}</a:tableStyleId>
              </a:tblPr>
              <a:tblGrid>
                <a:gridCol w="1692000">
                  <a:extLst>
                    <a:ext uri="{9D8B030D-6E8A-4147-A177-3AD203B41FA5}">
                      <a16:colId xmlns:a16="http://schemas.microsoft.com/office/drawing/2014/main" val="20000"/>
                    </a:ext>
                  </a:extLst>
                </a:gridCol>
                <a:gridCol w="612000">
                  <a:extLst>
                    <a:ext uri="{9D8B030D-6E8A-4147-A177-3AD203B41FA5}">
                      <a16:colId xmlns:a16="http://schemas.microsoft.com/office/drawing/2014/main" val="341303587"/>
                    </a:ext>
                  </a:extLst>
                </a:gridCol>
                <a:gridCol w="612000">
                  <a:extLst>
                    <a:ext uri="{9D8B030D-6E8A-4147-A177-3AD203B41FA5}">
                      <a16:colId xmlns:a16="http://schemas.microsoft.com/office/drawing/2014/main" val="3112880537"/>
                    </a:ext>
                  </a:extLst>
                </a:gridCol>
                <a:gridCol w="3060000">
                  <a:extLst>
                    <a:ext uri="{9D8B030D-6E8A-4147-A177-3AD203B41FA5}">
                      <a16:colId xmlns:a16="http://schemas.microsoft.com/office/drawing/2014/main" val="1619365689"/>
                    </a:ext>
                  </a:extLst>
                </a:gridCol>
                <a:gridCol w="3060000">
                  <a:extLst>
                    <a:ext uri="{9D8B030D-6E8A-4147-A177-3AD203B41FA5}">
                      <a16:colId xmlns:a16="http://schemas.microsoft.com/office/drawing/2014/main" val="1355656450"/>
                    </a:ext>
                  </a:extLst>
                </a:gridCol>
              </a:tblGrid>
              <a:tr h="361434">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a:solidFill>
                            <a:schemeClr val="bg1"/>
                          </a:solidFill>
                          <a:latin typeface="+mn-lt"/>
                          <a:ea typeface="+mn-ea"/>
                          <a:cs typeface="+mn-cs"/>
                        </a:rPr>
                        <a:t>Programme Health – RAG</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a:solidFill>
                            <a:schemeClr val="bg1"/>
                          </a:solidFill>
                          <a:latin typeface="+mn-lt"/>
                          <a:ea typeface="+mn-ea"/>
                          <a:cs typeface="+mn-cs"/>
                        </a:rPr>
                        <a:t>Return to Green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latin typeface="+mn-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1980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Overall Programme Status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Arial"/>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rowSpan="4"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latin typeface="+mn-lt"/>
                          <a:ea typeface="+mn-ea"/>
                          <a:cs typeface="Arial"/>
                        </a:rPr>
                        <a:t>The programme remains at a Green </a:t>
                      </a:r>
                      <a:r>
                        <a:rPr lang="en-US" sz="900" b="0" kern="1200" baseline="0" dirty="0">
                          <a:solidFill>
                            <a:schemeClr val="tx1"/>
                          </a:solidFill>
                          <a:latin typeface="+mn-lt"/>
                          <a:ea typeface="+mn-ea"/>
                          <a:cs typeface="Arial"/>
                        </a:rPr>
                        <a:t>status.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kern="1200" baseline="0" dirty="0">
                          <a:solidFill>
                            <a:schemeClr val="tx1"/>
                          </a:solidFill>
                          <a:latin typeface="+mn-lt"/>
                          <a:ea typeface="+mn-ea"/>
                          <a:cs typeface="Arial"/>
                        </a:rPr>
                        <a:t>Ofgem has shared some Go-live date principles by which they are looking at non-Mondays as potential Go-live dates. This analysis is currently a high focus area whilst we continue to work with Ofgem to provide them with the detail required to baseline their Go-live principles.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rowSpan="4"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dirty="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00399763"/>
                  </a:ext>
                </a:extLst>
              </a:tr>
              <a:tr h="1980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Programme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mn-lt"/>
                          <a:ea typeface="+mn-ea"/>
                          <a:cs typeface="+mn-cs"/>
                        </a:rPr>
                        <a:t>Previous</a:t>
                      </a:r>
                      <a:endParaRPr kumimoji="0" lang="en-GB" sz="700" b="1" i="0" u="none" strike="noStrike" kern="1200" cap="none" spc="0" normalizeH="0" baseline="0" noProof="0" dirty="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94750769"/>
                  </a:ext>
                </a:extLst>
              </a:tr>
              <a:tr h="198076">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Risk Profile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mn-lt"/>
                          <a:ea typeface="+mn-ea"/>
                          <a:cs typeface="+mn-cs"/>
                        </a:rPr>
                        <a:t>Previous</a:t>
                      </a:r>
                      <a:endParaRPr kumimoji="0" lang="en-GB" sz="700" b="1" i="0" u="none" strike="noStrike" kern="1200" cap="none" spc="0" normalizeH="0" baseline="0" noProof="0" dirty="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95151634"/>
                  </a:ext>
                </a:extLst>
              </a:tr>
              <a:tr h="577796">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Resources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dk1"/>
                          </a:solidFill>
                          <a:effectLst/>
                          <a:uLnTx/>
                          <a:uFillTx/>
                          <a:latin typeface="+mn-lt"/>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627309390"/>
                  </a:ext>
                </a:extLst>
              </a:tr>
              <a:tr h="214970">
                <a:tc gridSpan="4">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Executive Summary</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kern="1200">
                        <a:solidFill>
                          <a:schemeClr val="bg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Upcoming Activities &amp; Milestones (Next Month)</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299314848"/>
                  </a:ext>
                </a:extLst>
              </a:tr>
              <a:tr h="2056448">
                <a:tc gridSpan="4">
                  <a:txBody>
                    <a:bodyPr/>
                    <a:lstStyle/>
                    <a:p>
                      <a:pPr marL="0" marR="0" lvl="0" indent="0" algn="l">
                        <a:lnSpc>
                          <a:spcPct val="100000"/>
                        </a:lnSpc>
                        <a:spcBef>
                          <a:spcPts val="0"/>
                        </a:spcBef>
                        <a:spcAft>
                          <a:spcPts val="0"/>
                        </a:spcAft>
                        <a:buFont typeface="Arial" panose="020B0604020202020204" pitchFamily="34" charset="0"/>
                        <a:buNone/>
                      </a:pPr>
                      <a:r>
                        <a:rPr lang="en-GB" sz="1200" b="1" kern="1200" baseline="0" dirty="0">
                          <a:solidFill>
                            <a:schemeClr val="tx1"/>
                          </a:solidFill>
                          <a:latin typeface="+mn-lt"/>
                          <a:ea typeface="+mn-ea"/>
                          <a:cs typeface="Arial"/>
                        </a:rPr>
                        <a:t>Key Programme Updates</a:t>
                      </a:r>
                      <a:endParaRPr lang="en-US" sz="1200" dirty="0">
                        <a:solidFill>
                          <a:schemeClr val="tx1"/>
                        </a:solidFill>
                      </a:endParaRPr>
                    </a:p>
                    <a:p>
                      <a:pPr marL="171450" marR="0" lvl="0" indent="-171450" algn="l" rtl="0" eaLnBrk="1" fontAlgn="auto" latinLnBrk="0" hangingPunct="1">
                        <a:lnSpc>
                          <a:spcPct val="100000"/>
                        </a:lnSpc>
                        <a:spcBef>
                          <a:spcPts val="0"/>
                        </a:spcBef>
                        <a:spcAft>
                          <a:spcPts val="0"/>
                        </a:spcAft>
                        <a:buFont typeface="Arial" panose="020B0604020202020204" pitchFamily="34" charset="0"/>
                        <a:buChar char="•"/>
                      </a:pPr>
                      <a:r>
                        <a:rPr lang="en-GB" sz="1200" b="0" kern="1200" baseline="0" dirty="0">
                          <a:solidFill>
                            <a:schemeClr val="tx1"/>
                          </a:solidFill>
                          <a:latin typeface="+mn-lt"/>
                          <a:ea typeface="+mn-ea"/>
                          <a:cs typeface="Arial"/>
                        </a:rPr>
                        <a:t>To date, all Xoserve key internal and external milestones have been met</a:t>
                      </a:r>
                    </a:p>
                    <a:p>
                      <a:pPr marL="171450" marR="0" lvl="0" indent="-171450" algn="l" defTabSz="91437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kern="1200" dirty="0">
                          <a:solidFill>
                            <a:schemeClr val="tx1"/>
                          </a:solidFill>
                          <a:effectLst/>
                          <a:latin typeface="+mn-lt"/>
                          <a:ea typeface="+mn-ea"/>
                          <a:cs typeface="+mn-cs"/>
                        </a:rPr>
                        <a:t>Transition: </a:t>
                      </a:r>
                      <a:r>
                        <a:rPr lang="en-GB" sz="1200" b="0" kern="1200" dirty="0">
                          <a:solidFill>
                            <a:schemeClr val="tx1"/>
                          </a:solidFill>
                          <a:effectLst/>
                          <a:latin typeface="+mn-lt"/>
                          <a:ea typeface="+mn-ea"/>
                          <a:cs typeface="+mn-cs"/>
                        </a:rPr>
                        <a:t>Live Rehearsal Cycle 1 has completed successfully. LR Cycle 2 commences on 30/07, with Transition Testing starting on 06/11.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kern="1200" dirty="0">
                          <a:solidFill>
                            <a:schemeClr val="tx1"/>
                          </a:solidFill>
                          <a:effectLst/>
                          <a:latin typeface="+mn-lt"/>
                          <a:ea typeface="+mn-ea"/>
                          <a:cs typeface="+mn-cs"/>
                        </a:rPr>
                        <a:t> </a:t>
                      </a:r>
                      <a:r>
                        <a:rPr lang="en-GB" sz="1200" b="1" kern="1200" baseline="0" dirty="0">
                          <a:solidFill>
                            <a:schemeClr val="tx1"/>
                          </a:solidFill>
                          <a:effectLst/>
                          <a:latin typeface="+mn-lt"/>
                          <a:ea typeface="+mn-ea"/>
                          <a:cs typeface="+mn-cs"/>
                        </a:rPr>
                        <a:t>Internal &amp; External Testing: </a:t>
                      </a:r>
                      <a:r>
                        <a:rPr lang="en-US" sz="1200" b="0" kern="1200" baseline="0" dirty="0">
                          <a:solidFill>
                            <a:schemeClr val="tx1"/>
                          </a:solidFill>
                          <a:latin typeface="+mn-lt"/>
                          <a:ea typeface="+mn-ea"/>
                          <a:cs typeface="Arial"/>
                        </a:rPr>
                        <a:t>All testing activities are on track. UEPT continues with no major impacts or defects. E2E Testing has commenced successfully. No defects to date. </a:t>
                      </a:r>
                    </a:p>
                    <a:p>
                      <a:pPr marL="171450" marR="0" lvl="0" indent="-171450" algn="l" defTabSz="91437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dirty="0"/>
                        <a:t>Business Change: </a:t>
                      </a:r>
                      <a:r>
                        <a:rPr lang="en-GB" sz="1200" b="0" dirty="0"/>
                        <a:t>Internal activities continue to plan including Target Operating Model.</a:t>
                      </a:r>
                    </a:p>
                    <a:p>
                      <a:pPr marL="171450" lvl="0" indent="-171450">
                        <a:buFont typeface="Arial" panose="020B0604020202020204" pitchFamily="34" charset="0"/>
                        <a:buChar char="•"/>
                      </a:pPr>
                      <a:r>
                        <a:rPr lang="en-GB" sz="1200" b="1" dirty="0"/>
                        <a:t>Service Management:</a:t>
                      </a:r>
                      <a:r>
                        <a:rPr lang="en-GB" sz="1200" b="0" dirty="0"/>
                        <a:t> Xoserve’s CR-D072 which was aiming to change the Response SLAs have now been through Industry consultation following a position being agreed across all PUIs. This is expected to be approved in August.</a:t>
                      </a:r>
                    </a:p>
                    <a:p>
                      <a:pPr marL="171450" lvl="0" indent="-171450">
                        <a:buFont typeface="Arial" panose="020B0604020202020204" pitchFamily="34" charset="0"/>
                        <a:buChar char="•"/>
                      </a:pPr>
                      <a:r>
                        <a:rPr lang="en-GB" sz="1200" b="1" dirty="0"/>
                        <a:t>Data Migration:</a:t>
                      </a:r>
                      <a:r>
                        <a:rPr lang="en-GB" sz="1200" b="0" dirty="0"/>
                        <a:t> </a:t>
                      </a:r>
                      <a:r>
                        <a:rPr lang="en-GB" sz="1200" b="0" kern="1200" dirty="0">
                          <a:solidFill>
                            <a:schemeClr val="dk1"/>
                          </a:solidFill>
                          <a:latin typeface="+mn-lt"/>
                          <a:ea typeface="+mn-ea"/>
                          <a:cs typeface="+mn-cs"/>
                        </a:rPr>
                        <a:t>Planning to begin to support </a:t>
                      </a:r>
                      <a:r>
                        <a:rPr lang="en-GB" sz="1200" b="0" kern="1200" dirty="0" err="1">
                          <a:solidFill>
                            <a:schemeClr val="dk1"/>
                          </a:solidFill>
                          <a:latin typeface="+mn-lt"/>
                          <a:ea typeface="+mn-ea"/>
                          <a:cs typeface="+mn-cs"/>
                        </a:rPr>
                        <a:t>Rel</a:t>
                      </a:r>
                      <a:r>
                        <a:rPr lang="en-GB" sz="1200" b="0" kern="1200" dirty="0">
                          <a:solidFill>
                            <a:schemeClr val="dk1"/>
                          </a:solidFill>
                          <a:latin typeface="+mn-lt"/>
                          <a:ea typeface="+mn-ea"/>
                          <a:cs typeface="+mn-cs"/>
                        </a:rPr>
                        <a:t> cycle 4b - due Oct.</a:t>
                      </a:r>
                    </a:p>
                    <a:p>
                      <a:pPr marL="0" lvl="0" indent="0">
                        <a:buFont typeface="Arial" panose="020B0604020202020204" pitchFamily="34" charset="0"/>
                        <a:buNone/>
                      </a:pPr>
                      <a:endParaRPr lang="en-GB" sz="1050" b="1" dirty="0"/>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pPr marL="171450" marR="0" lvl="0" indent="-171450" algn="l">
                        <a:lnSpc>
                          <a:spcPct val="100000"/>
                        </a:lnSpc>
                        <a:spcBef>
                          <a:spcPts val="0"/>
                        </a:spcBef>
                        <a:spcAft>
                          <a:spcPts val="0"/>
                        </a:spcAft>
                        <a:buFont typeface="Arial" panose="020B0604020202020204" pitchFamily="34" charset="0"/>
                        <a:buChar char="•"/>
                      </a:pPr>
                      <a:endParaRPr lang="en-GB" sz="800" b="0" i="0" u="none" strike="noStrike" kern="1200" noProof="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71450" marR="0" lvl="0" indent="-171450" algn="l">
                        <a:lnSpc>
                          <a:spcPct val="100000"/>
                        </a:lnSpc>
                        <a:spcBef>
                          <a:spcPts val="0"/>
                        </a:spcBef>
                        <a:spcAft>
                          <a:spcPts val="0"/>
                        </a:spcAft>
                        <a:buFont typeface="Arial" panose="020B0604020202020204" pitchFamily="34" charset="0"/>
                        <a:buChar char="•"/>
                      </a:pPr>
                      <a:r>
                        <a:rPr lang="en-GB" sz="1050" b="1" kern="1200" dirty="0">
                          <a:solidFill>
                            <a:schemeClr val="tx1"/>
                          </a:solidFill>
                          <a:effectLst/>
                          <a:latin typeface="+mn-lt"/>
                          <a:ea typeface="+mn-ea"/>
                          <a:cs typeface="+mn-cs"/>
                        </a:rPr>
                        <a:t>Live Rehearsal: </a:t>
                      </a:r>
                      <a:r>
                        <a:rPr lang="en-GB" sz="1050" b="0" kern="1200" dirty="0">
                          <a:solidFill>
                            <a:schemeClr val="tx1"/>
                          </a:solidFill>
                          <a:effectLst/>
                          <a:latin typeface="+mn-lt"/>
                          <a:ea typeface="+mn-ea"/>
                          <a:cs typeface="+mn-cs"/>
                        </a:rPr>
                        <a:t>Commence Cycle 2</a:t>
                      </a:r>
                    </a:p>
                    <a:p>
                      <a:pPr marL="171450" marR="0" lvl="0" indent="-171450" algn="l">
                        <a:lnSpc>
                          <a:spcPct val="100000"/>
                        </a:lnSpc>
                        <a:spcBef>
                          <a:spcPts val="0"/>
                        </a:spcBef>
                        <a:spcAft>
                          <a:spcPts val="0"/>
                        </a:spcAft>
                        <a:buFont typeface="Arial" panose="020B0604020202020204" pitchFamily="34" charset="0"/>
                        <a:buChar char="•"/>
                      </a:pPr>
                      <a:r>
                        <a:rPr lang="en-GB" sz="1050" b="1" kern="1200" dirty="0">
                          <a:solidFill>
                            <a:schemeClr val="tx1"/>
                          </a:solidFill>
                          <a:effectLst/>
                          <a:latin typeface="+mn-lt"/>
                          <a:ea typeface="+mn-ea"/>
                          <a:cs typeface="+mn-cs"/>
                        </a:rPr>
                        <a:t>Internal Test:</a:t>
                      </a:r>
                      <a:r>
                        <a:rPr lang="en-GB" sz="1050" b="0" kern="1200" dirty="0">
                          <a:solidFill>
                            <a:schemeClr val="tx1"/>
                          </a:solidFill>
                          <a:effectLst/>
                          <a:latin typeface="+mn-lt"/>
                          <a:ea typeface="+mn-ea"/>
                          <a:cs typeface="+mn-cs"/>
                        </a:rPr>
                        <a:t> Progress CR testing and any relevant regression tests</a:t>
                      </a:r>
                      <a:endParaRPr lang="en-GB" sz="1050" b="1"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1" kern="1200" dirty="0">
                          <a:solidFill>
                            <a:schemeClr val="tx1"/>
                          </a:solidFill>
                          <a:effectLst/>
                          <a:latin typeface="+mn-lt"/>
                          <a:ea typeface="+mn-ea"/>
                          <a:cs typeface="+mn-cs"/>
                        </a:rPr>
                        <a:t>DES</a:t>
                      </a:r>
                      <a:r>
                        <a:rPr lang="en-GB" sz="1050" b="0" kern="1200" dirty="0">
                          <a:solidFill>
                            <a:schemeClr val="tx1"/>
                          </a:solidFill>
                          <a:effectLst/>
                          <a:latin typeface="+mn-lt"/>
                          <a:ea typeface="+mn-ea"/>
                          <a:cs typeface="+mn-cs"/>
                        </a:rPr>
                        <a:t>:</a:t>
                      </a:r>
                      <a:r>
                        <a:rPr lang="en-GB" sz="1050" b="1" kern="1200" dirty="0">
                          <a:solidFill>
                            <a:schemeClr val="tx1"/>
                          </a:solidFill>
                          <a:effectLst/>
                          <a:latin typeface="+mn-lt"/>
                          <a:ea typeface="+mn-ea"/>
                          <a:cs typeface="+mn-cs"/>
                        </a:rPr>
                        <a:t>&amp; Secondary APIs</a:t>
                      </a:r>
                      <a:r>
                        <a:rPr lang="en-GB" sz="1050" kern="1200" dirty="0">
                          <a:solidFill>
                            <a:schemeClr val="tx1"/>
                          </a:solidFill>
                          <a:effectLst/>
                          <a:latin typeface="+mn-lt"/>
                          <a:ea typeface="+mn-ea"/>
                          <a:cs typeface="+mn-cs"/>
                        </a:rPr>
                        <a:t> Continue Test support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1" kern="1200" baseline="0" dirty="0">
                          <a:solidFill>
                            <a:schemeClr val="tx1"/>
                          </a:solidFill>
                          <a:effectLst/>
                          <a:latin typeface="+mn-lt"/>
                          <a:ea typeface="+mn-ea"/>
                          <a:cs typeface="+mn-cs"/>
                        </a:rPr>
                        <a:t>Transition:</a:t>
                      </a:r>
                      <a:r>
                        <a:rPr lang="en-GB" sz="1050" b="0" kern="1200" baseline="0" dirty="0">
                          <a:solidFill>
                            <a:schemeClr val="tx1"/>
                          </a:solidFill>
                          <a:effectLst/>
                          <a:latin typeface="+mn-lt"/>
                          <a:ea typeface="+mn-ea"/>
                          <a:cs typeface="+mn-cs"/>
                        </a:rPr>
                        <a:t> Continue Transition planning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1" kern="1200" baseline="0" dirty="0">
                          <a:solidFill>
                            <a:schemeClr val="tx1"/>
                          </a:solidFill>
                          <a:effectLst/>
                          <a:latin typeface="+mn-lt"/>
                          <a:ea typeface="+mn-ea"/>
                          <a:cs typeface="+mn-cs"/>
                        </a:rPr>
                        <a:t>MAP C: </a:t>
                      </a:r>
                      <a:r>
                        <a:rPr lang="en-GB" sz="1050" b="0" kern="1200" baseline="0" dirty="0">
                          <a:solidFill>
                            <a:schemeClr val="tx1"/>
                          </a:solidFill>
                          <a:effectLst/>
                          <a:latin typeface="+mn-lt"/>
                          <a:ea typeface="+mn-ea"/>
                          <a:cs typeface="+mn-cs"/>
                        </a:rPr>
                        <a:t>Delivery continues to plan, build updates will be provided via Nov 21 updates.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1" kern="1200" baseline="0" dirty="0">
                          <a:solidFill>
                            <a:schemeClr val="tx1"/>
                          </a:solidFill>
                          <a:effectLst/>
                          <a:latin typeface="+mn-lt"/>
                          <a:ea typeface="+mn-ea"/>
                          <a:cs typeface="+mn-cs"/>
                        </a:rPr>
                        <a:t>REC: </a:t>
                      </a:r>
                      <a:r>
                        <a:rPr lang="en-GB" sz="1050" b="0" kern="1200" baseline="0" dirty="0">
                          <a:solidFill>
                            <a:schemeClr val="tx1"/>
                          </a:solidFill>
                          <a:effectLst/>
                          <a:latin typeface="+mn-lt"/>
                          <a:ea typeface="+mn-ea"/>
                          <a:cs typeface="+mn-cs"/>
                        </a:rPr>
                        <a:t>Continue REC version 3 review complete. </a:t>
                      </a:r>
                      <a:endParaRPr lang="en-GB" sz="1050" b="1" kern="1200" baseline="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1" kern="1200" baseline="0" dirty="0">
                          <a:solidFill>
                            <a:schemeClr val="tx1"/>
                          </a:solidFill>
                          <a:effectLst/>
                          <a:latin typeface="+mn-lt"/>
                          <a:ea typeface="+mn-ea"/>
                          <a:cs typeface="+mn-cs"/>
                        </a:rPr>
                        <a:t>Business Change: </a:t>
                      </a:r>
                      <a:r>
                        <a:rPr lang="en-GB" sz="1050" b="0" kern="1200" baseline="0" dirty="0">
                          <a:solidFill>
                            <a:schemeClr val="tx1"/>
                          </a:solidFill>
                          <a:effectLst/>
                          <a:latin typeface="+mn-lt"/>
                          <a:ea typeface="+mn-ea"/>
                          <a:cs typeface="+mn-cs"/>
                        </a:rPr>
                        <a:t>Continue awareness and knowledge transfer sessions</a:t>
                      </a: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655516086"/>
                  </a:ext>
                </a:extLst>
              </a:tr>
            </a:tbl>
          </a:graphicData>
        </a:graphic>
      </p:graphicFrame>
      <p:sp>
        <p:nvSpPr>
          <p:cNvPr id="28" name="Title 1">
            <a:extLst>
              <a:ext uri="{FF2B5EF4-FFF2-40B4-BE49-F238E27FC236}">
                <a16:creationId xmlns:a16="http://schemas.microsoft.com/office/drawing/2014/main" id="{92070F57-5BF2-480D-AD38-A4FF278A71D4}"/>
              </a:ext>
            </a:extLst>
          </p:cNvPr>
          <p:cNvSpPr txBox="1">
            <a:spLocks/>
          </p:cNvSpPr>
          <p:nvPr/>
        </p:nvSpPr>
        <p:spPr>
          <a:xfrm>
            <a:off x="457200" y="36562"/>
            <a:ext cx="8229600" cy="504000"/>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a:ln>
                  <a:noFill/>
                </a:ln>
                <a:solidFill>
                  <a:srgbClr val="3E5AA8"/>
                </a:solidFill>
                <a:effectLst/>
                <a:uLnTx/>
                <a:uFillTx/>
                <a:latin typeface="Arial" panose="020B0604020202020204" pitchFamily="34" charset="0"/>
                <a:ea typeface="+mj-ea"/>
                <a:cs typeface="Arial" panose="020B0604020202020204" pitchFamily="34" charset="0"/>
              </a:rPr>
              <a:t>Programme Update</a:t>
            </a:r>
          </a:p>
        </p:txBody>
      </p:sp>
    </p:spTree>
    <p:extLst>
      <p:ext uri="{BB962C8B-B14F-4D97-AF65-F5344CB8AC3E}">
        <p14:creationId xmlns:p14="http://schemas.microsoft.com/office/powerpoint/2010/main" val="326600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19FB592-139D-4CB0-9645-9CA8D04940FF}"/>
              </a:ext>
            </a:extLst>
          </p:cNvPr>
          <p:cNvGraphicFramePr>
            <a:graphicFrameLocks noGrp="1"/>
          </p:cNvGraphicFramePr>
          <p:nvPr>
            <p:extLst>
              <p:ext uri="{D42A27DB-BD31-4B8C-83A1-F6EECF244321}">
                <p14:modId xmlns:p14="http://schemas.microsoft.com/office/powerpoint/2010/main" val="476341403"/>
              </p:ext>
            </p:extLst>
          </p:nvPr>
        </p:nvGraphicFramePr>
        <p:xfrm>
          <a:off x="0" y="446380"/>
          <a:ext cx="9125999" cy="4333445"/>
        </p:xfrm>
        <a:graphic>
          <a:graphicData uri="http://schemas.openxmlformats.org/drawingml/2006/table">
            <a:tbl>
              <a:tblPr firstRow="1" bandRow="1">
                <a:tableStyleId>{5C22544A-7EE6-4342-B048-85BDC9FD1C3A}</a:tableStyleId>
              </a:tblPr>
              <a:tblGrid>
                <a:gridCol w="634345">
                  <a:extLst>
                    <a:ext uri="{9D8B030D-6E8A-4147-A177-3AD203B41FA5}">
                      <a16:colId xmlns:a16="http://schemas.microsoft.com/office/drawing/2014/main" val="20000"/>
                    </a:ext>
                  </a:extLst>
                </a:gridCol>
                <a:gridCol w="574855">
                  <a:extLst>
                    <a:ext uri="{9D8B030D-6E8A-4147-A177-3AD203B41FA5}">
                      <a16:colId xmlns:a16="http://schemas.microsoft.com/office/drawing/2014/main" val="2467489139"/>
                    </a:ext>
                  </a:extLst>
                </a:gridCol>
                <a:gridCol w="910223">
                  <a:extLst>
                    <a:ext uri="{9D8B030D-6E8A-4147-A177-3AD203B41FA5}">
                      <a16:colId xmlns:a16="http://schemas.microsoft.com/office/drawing/2014/main" val="20001"/>
                    </a:ext>
                  </a:extLst>
                </a:gridCol>
                <a:gridCol w="7006576">
                  <a:extLst>
                    <a:ext uri="{9D8B030D-6E8A-4147-A177-3AD203B41FA5}">
                      <a16:colId xmlns:a16="http://schemas.microsoft.com/office/drawing/2014/main" val="20002"/>
                    </a:ext>
                  </a:extLst>
                </a:gridCol>
              </a:tblGrid>
              <a:tr h="734720">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Previous</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6350" cap="flat" cmpd="sng" algn="ctr">
                      <a:solidFill>
                        <a:schemeClr val="accent1"/>
                      </a:solidFill>
                      <a:prstDash val="solid"/>
                      <a:round/>
                      <a:headEnd type="none" w="med" len="med"/>
                      <a:tailEnd type="none" w="med" len="med"/>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Current</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WORK</a:t>
                      </a:r>
                    </a:p>
                    <a:p>
                      <a:pPr algn="ctr"/>
                      <a:r>
                        <a:rPr lang="en-GB" sz="800"/>
                        <a:t>STREAM</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SUMMARY</a:t>
                      </a:r>
                    </a:p>
                  </a:txBody>
                  <a:tcPr anchor="ctr">
                    <a:lnL w="12700" cmpd="sng">
                      <a:noFill/>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73226">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dirty="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r>
                        <a:rPr lang="en-US" altLang="en-US" sz="1000" b="1" kern="1200" baseline="0" dirty="0">
                          <a:solidFill>
                            <a:schemeClr val="tx1"/>
                          </a:solidFill>
                          <a:latin typeface="+mn-lt"/>
                          <a:ea typeface="+mn-ea"/>
                          <a:cs typeface="+mn-cs"/>
                        </a:rPr>
                        <a:t>DES &amp; Secondary API</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r>
                        <a:rPr lang="en-GB" sz="1000" b="0" i="0" u="none" strike="noStrike" kern="1200" noProof="0" dirty="0"/>
                        <a:t>Overall Green: UEPT/E2E support continues specifically around setting up users. No defects raised to date for the external testing phases.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2743038979"/>
                  </a:ext>
                </a:extLst>
              </a:tr>
              <a:tr h="673226">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rtl="0" eaLnBrk="1" fontAlgn="auto" latinLnBrk="0" hangingPunct="1">
                        <a:lnSpc>
                          <a:spcPct val="100000"/>
                        </a:lnSpc>
                        <a:spcBef>
                          <a:spcPts val="0"/>
                        </a:spcBef>
                        <a:spcAft>
                          <a:spcPts val="0"/>
                        </a:spcAft>
                        <a:buFont typeface="Arial" panose="020B0604020202020204" pitchFamily="34" charset="0"/>
                        <a:buNone/>
                      </a:pPr>
                      <a:r>
                        <a:rPr lang="en-GB" sz="1000" b="1" kern="1200" baseline="0" noProof="0" dirty="0">
                          <a:solidFill>
                            <a:schemeClr val="tx1"/>
                          </a:solidFill>
                          <a:latin typeface="+mn-lt"/>
                          <a:ea typeface="+mn-ea"/>
                          <a:cs typeface="+mn-cs"/>
                        </a:rPr>
                        <a:t>Testing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buFont typeface="Arial" panose="020B0604020202020204" pitchFamily="34" charset="0"/>
                        <a:buNone/>
                      </a:pPr>
                      <a:r>
                        <a:rPr lang="en-US" sz="1000" b="0" i="0" u="none" strike="noStrike" kern="1200" noProof="0" dirty="0">
                          <a:solidFill>
                            <a:schemeClr val="dk1"/>
                          </a:solidFill>
                          <a:effectLst/>
                          <a:latin typeface="+mn-lt"/>
                          <a:ea typeface="+mn-ea"/>
                          <a:cs typeface="+mn-cs"/>
                        </a:rPr>
                        <a:t>The overall status remains Green. UEPT and E2E continues well. At the point of writing this, no significant defects have been seen. Operational Testing with DCC is also progressing well, with no defects raised against Xoserve. This is due to complete in September</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5468078"/>
                  </a:ext>
                </a:extLst>
              </a:tr>
              <a:tr h="596648">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1000" b="1">
                          <a:solidFill>
                            <a:schemeClr val="tx1"/>
                          </a:solidFill>
                          <a:latin typeface="+mn-lt"/>
                        </a:rPr>
                        <a:t>Service Management</a:t>
                      </a:r>
                      <a:endParaRPr kumimoji="0" lang="en-GB" sz="1000" b="1"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lvl="0" indent="0">
                        <a:buFont typeface="Arial" panose="020B0604020202020204" pitchFamily="34" charset="0"/>
                        <a:buNone/>
                      </a:pPr>
                      <a:r>
                        <a:rPr lang="en-GB" sz="1000" b="0" dirty="0"/>
                        <a:t>Service Management requirements have been clarified with DCC. CR-D072 has been through industry consultation and is expected to be tabled up for approval in August.</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99251782"/>
                  </a:ext>
                </a:extLst>
              </a:tr>
              <a:tr h="308562">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US" altLang="en-US" sz="1000" b="1" kern="1200" baseline="0">
                          <a:solidFill>
                            <a:schemeClr val="tx1"/>
                          </a:solidFill>
                          <a:latin typeface="+mn-lt"/>
                          <a:ea typeface="+mn-ea"/>
                          <a:cs typeface="Arial"/>
                        </a:rPr>
                        <a:t>Batch</a:t>
                      </a:r>
                      <a:endParaRPr kumimoji="0" lang="en-GB" sz="1000" b="1" i="0" u="none" strike="noStrike" kern="1200" cap="none" spc="0" normalizeH="0" baseline="0" noProof="0">
                        <a:ln>
                          <a:noFill/>
                        </a:ln>
                        <a:solidFill>
                          <a:prstClr val="black"/>
                        </a:solidFill>
                        <a:effectLst/>
                        <a:uLnTx/>
                        <a:uFillTx/>
                        <a:latin typeface="+mn-lt"/>
                        <a:ea typeface="+mn-ea"/>
                        <a:cs typeface="Aria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eaLnBrk="0" fontAlgn="auto" latinLnBrk="0" hangingPunct="0">
                        <a:lnSpc>
                          <a:spcPct val="100000"/>
                        </a:lnSpc>
                        <a:spcBef>
                          <a:spcPts val="85"/>
                        </a:spcBef>
                        <a:spcAft>
                          <a:spcPts val="85"/>
                        </a:spcAft>
                        <a:buFont typeface="Arial" panose="020B0604020202020204" pitchFamily="34" charset="0"/>
                        <a:buNone/>
                      </a:pPr>
                      <a:r>
                        <a:rPr lang="en-US" altLang="en-US" sz="1000" i="0" baseline="0" dirty="0">
                          <a:solidFill>
                            <a:schemeClr val="tx1"/>
                          </a:solidFill>
                          <a:latin typeface="+mn-lt"/>
                          <a:cs typeface="Arial"/>
                        </a:rPr>
                        <a:t>The overall status is green, with testing support underway for UEPT/E2E activities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2345169"/>
                  </a:ext>
                </a:extLst>
              </a:tr>
              <a:tr h="308562">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1000" b="1">
                          <a:solidFill>
                            <a:schemeClr val="tx1"/>
                          </a:solidFill>
                          <a:latin typeface="+mn-lt"/>
                        </a:rPr>
                        <a:t>Gemini</a:t>
                      </a:r>
                      <a:endParaRPr lang="en-US" sz="1000" b="1">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marR="0" lvl="0" indent="0" algn="l" rtl="0" eaLnBrk="0" fontAlgn="auto" latinLnBrk="0" hangingPunct="0">
                        <a:lnSpc>
                          <a:spcPct val="100000"/>
                        </a:lnSpc>
                        <a:spcBef>
                          <a:spcPts val="85"/>
                        </a:spcBef>
                        <a:spcAft>
                          <a:spcPts val="85"/>
                        </a:spcAft>
                        <a:buFont typeface="Arial" panose="020B0604020202020204" pitchFamily="34" charset="0"/>
                        <a:buNone/>
                      </a:pPr>
                      <a:r>
                        <a:rPr lang="en-US" altLang="en-US" sz="1000" i="0" baseline="0" dirty="0">
                          <a:solidFill>
                            <a:schemeClr val="tx1"/>
                          </a:solidFill>
                          <a:latin typeface="+mn-lt"/>
                          <a:cs typeface="Arial"/>
                        </a:rPr>
                        <a:t>The overall status is green</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2060194420"/>
                  </a:ext>
                </a:extLst>
              </a:tr>
              <a:tr h="308562">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1" kern="1200" baseline="0" noProof="0">
                          <a:solidFill>
                            <a:schemeClr val="tx1"/>
                          </a:solidFill>
                          <a:latin typeface="+mn-lt"/>
                          <a:ea typeface="+mn-ea"/>
                          <a:cs typeface="+mn-cs"/>
                        </a:rPr>
                        <a:t>Reporting</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784"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00" b="0" i="0" u="none" strike="noStrike" kern="1200" cap="none" spc="0" normalizeH="0" baseline="0" dirty="0">
                          <a:ln>
                            <a:noFill/>
                          </a:ln>
                          <a:solidFill>
                            <a:schemeClr val="tx1"/>
                          </a:solidFill>
                          <a:effectLst/>
                          <a:uLnTx/>
                          <a:uFillTx/>
                          <a:latin typeface="+mn-lt"/>
                          <a:ea typeface="+mn-ea"/>
                          <a:cs typeface="Arial" panose="020B0604020202020204" pitchFamily="34" charset="0"/>
                        </a:rPr>
                        <a:t>An internal CR will be raised to incorporate the impact of one newly identified report that will need changes. </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0238991"/>
                  </a:ext>
                </a:extLst>
              </a:tr>
              <a:tr h="729939">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r>
                        <a:rPr lang="en-US" altLang="en-US" sz="1000" b="1" kern="1200" baseline="0">
                          <a:solidFill>
                            <a:schemeClr val="tx1"/>
                          </a:solidFill>
                          <a:latin typeface="+mn-lt"/>
                          <a:ea typeface="+mn-ea"/>
                          <a:cs typeface="+mn-cs"/>
                        </a:rPr>
                        <a:t>UK Link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r>
                        <a:rPr lang="en-GB" sz="1000" b="0" i="0" u="none" strike="noStrike" kern="1200" dirty="0">
                          <a:solidFill>
                            <a:schemeClr val="dk1"/>
                          </a:solidFill>
                          <a:effectLst/>
                          <a:latin typeface="+mn-lt"/>
                          <a:ea typeface="+mn-ea"/>
                          <a:cs typeface="+mn-cs"/>
                        </a:rPr>
                        <a:t>Status continues to be Green with work underway to impact assess, deliver and test Switching Programme changes raised through the last few months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2454093302"/>
                  </a:ext>
                </a:extLst>
              </a:tr>
            </a:tbl>
          </a:graphicData>
        </a:graphic>
      </p:graphicFrame>
      <p:sp>
        <p:nvSpPr>
          <p:cNvPr id="2" name="Title 1"/>
          <p:cNvSpPr>
            <a:spLocks noGrp="1"/>
          </p:cNvSpPr>
          <p:nvPr>
            <p:ph type="title"/>
          </p:nvPr>
        </p:nvSpPr>
        <p:spPr>
          <a:xfrm>
            <a:off x="457200" y="0"/>
            <a:ext cx="8229600" cy="559203"/>
          </a:xfrm>
        </p:spPr>
        <p:txBody>
          <a:bodyPr>
            <a:normAutofit/>
          </a:bodyPr>
          <a:lstStyle/>
          <a:p>
            <a:r>
              <a:rPr lang="en-GB" sz="2400" dirty="0"/>
              <a:t>Green Workstream Updates</a:t>
            </a:r>
          </a:p>
        </p:txBody>
      </p:sp>
    </p:spTree>
    <p:extLst>
      <p:ext uri="{BB962C8B-B14F-4D97-AF65-F5344CB8AC3E}">
        <p14:creationId xmlns:p14="http://schemas.microsoft.com/office/powerpoint/2010/main" val="3651932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19FB592-139D-4CB0-9645-9CA8D04940FF}"/>
              </a:ext>
            </a:extLst>
          </p:cNvPr>
          <p:cNvGraphicFramePr>
            <a:graphicFrameLocks noGrp="1"/>
          </p:cNvGraphicFramePr>
          <p:nvPr>
            <p:extLst>
              <p:ext uri="{D42A27DB-BD31-4B8C-83A1-F6EECF244321}">
                <p14:modId xmlns:p14="http://schemas.microsoft.com/office/powerpoint/2010/main" val="2635484554"/>
              </p:ext>
            </p:extLst>
          </p:nvPr>
        </p:nvGraphicFramePr>
        <p:xfrm>
          <a:off x="0" y="744083"/>
          <a:ext cx="9125999" cy="3153296"/>
        </p:xfrm>
        <a:graphic>
          <a:graphicData uri="http://schemas.openxmlformats.org/drawingml/2006/table">
            <a:tbl>
              <a:tblPr firstRow="1" bandRow="1">
                <a:tableStyleId>{5C22544A-7EE6-4342-B048-85BDC9FD1C3A}</a:tableStyleId>
              </a:tblPr>
              <a:tblGrid>
                <a:gridCol w="634345">
                  <a:extLst>
                    <a:ext uri="{9D8B030D-6E8A-4147-A177-3AD203B41FA5}">
                      <a16:colId xmlns:a16="http://schemas.microsoft.com/office/drawing/2014/main" val="20000"/>
                    </a:ext>
                  </a:extLst>
                </a:gridCol>
                <a:gridCol w="574855">
                  <a:extLst>
                    <a:ext uri="{9D8B030D-6E8A-4147-A177-3AD203B41FA5}">
                      <a16:colId xmlns:a16="http://schemas.microsoft.com/office/drawing/2014/main" val="2467489139"/>
                    </a:ext>
                  </a:extLst>
                </a:gridCol>
                <a:gridCol w="880857">
                  <a:extLst>
                    <a:ext uri="{9D8B030D-6E8A-4147-A177-3AD203B41FA5}">
                      <a16:colId xmlns:a16="http://schemas.microsoft.com/office/drawing/2014/main" val="20001"/>
                    </a:ext>
                  </a:extLst>
                </a:gridCol>
                <a:gridCol w="7035942">
                  <a:extLst>
                    <a:ext uri="{9D8B030D-6E8A-4147-A177-3AD203B41FA5}">
                      <a16:colId xmlns:a16="http://schemas.microsoft.com/office/drawing/2014/main" val="20002"/>
                    </a:ext>
                  </a:extLst>
                </a:gridCol>
              </a:tblGrid>
              <a:tr h="594664">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Previous</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6350" cap="flat" cmpd="sng" algn="ctr">
                      <a:solidFill>
                        <a:schemeClr val="accent1"/>
                      </a:solidFill>
                      <a:prstDash val="solid"/>
                      <a:round/>
                      <a:headEnd type="none" w="med" len="med"/>
                      <a:tailEnd type="none" w="med" len="med"/>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Current</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dirty="0"/>
                        <a:t>WORK</a:t>
                      </a:r>
                    </a:p>
                    <a:p>
                      <a:pPr algn="ctr"/>
                      <a:r>
                        <a:rPr lang="en-GB" sz="800" dirty="0"/>
                        <a:t>STREAM</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dirty="0"/>
                        <a:t>SUMMARY</a:t>
                      </a:r>
                    </a:p>
                  </a:txBody>
                  <a:tcPr anchor="ctr">
                    <a:lnL w="12700" cmpd="sng">
                      <a:noFill/>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04316">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a:solidFill>
                            <a:schemeClr val="tx1"/>
                          </a:solidFill>
                          <a:latin typeface="+mn-lt"/>
                          <a:ea typeface="+mn-ea"/>
                          <a:cs typeface="+mn-cs"/>
                        </a:rPr>
                        <a:t>REC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marR="0" lvl="0" indent="0" algn="l" defTabSz="91429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0" i="0" u="none" strike="noStrike" kern="1200" baseline="0" noProof="0" dirty="0">
                          <a:solidFill>
                            <a:schemeClr val="tx1"/>
                          </a:solidFill>
                          <a:latin typeface="+mn-lt"/>
                          <a:ea typeface="+mn-ea"/>
                          <a:cs typeface="+mn-cs"/>
                        </a:rPr>
                        <a:t>REC version 3 consultation is complete.</a:t>
                      </a:r>
                      <a:endParaRPr lang="en-US" sz="1050" b="0" i="0" u="none" strike="noStrike" kern="1200" baseline="0" noProof="0" dirty="0">
                        <a:solidFill>
                          <a:schemeClr val="tx1"/>
                        </a:solidFill>
                        <a:latin typeface="+mn-lt"/>
                        <a:ea typeface="+mn-ea"/>
                        <a:cs typeface="+mn-cs"/>
                      </a:endParaRP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3716675911"/>
                  </a:ext>
                </a:extLst>
              </a:tr>
              <a:tr h="57626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kern="1200" baseline="0" noProof="0" dirty="0">
                          <a:solidFill>
                            <a:schemeClr val="tx1"/>
                          </a:solidFill>
                          <a:latin typeface="+mn-lt"/>
                          <a:ea typeface="+mn-ea"/>
                          <a:cs typeface="+mn-cs"/>
                        </a:rPr>
                        <a:t>Data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kern="1200" baseline="0" noProof="0" dirty="0">
                          <a:solidFill>
                            <a:schemeClr val="tx1"/>
                          </a:solidFill>
                          <a:latin typeface="+mn-lt"/>
                          <a:ea typeface="+mn-ea"/>
                          <a:cs typeface="+mn-cs"/>
                        </a:rPr>
                        <a:t>Migration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buFont typeface="Arial" panose="020B0604020202020204" pitchFamily="34" charset="0"/>
                        <a:buNone/>
                      </a:pPr>
                      <a:r>
                        <a:rPr lang="en-GB" sz="1050" b="0" kern="1200" dirty="0">
                          <a:solidFill>
                            <a:schemeClr val="dk1"/>
                          </a:solidFill>
                          <a:latin typeface="+mn-lt"/>
                          <a:ea typeface="+mn-ea"/>
                          <a:cs typeface="+mn-cs"/>
                        </a:rPr>
                        <a:t>Planning to begin to support </a:t>
                      </a:r>
                      <a:r>
                        <a:rPr lang="en-GB" sz="1050" b="0" kern="1200" dirty="0" err="1">
                          <a:solidFill>
                            <a:schemeClr val="dk1"/>
                          </a:solidFill>
                          <a:latin typeface="+mn-lt"/>
                          <a:ea typeface="+mn-ea"/>
                          <a:cs typeface="+mn-cs"/>
                        </a:rPr>
                        <a:t>Rel</a:t>
                      </a:r>
                      <a:r>
                        <a:rPr lang="en-GB" sz="1050" b="0" kern="1200" dirty="0">
                          <a:solidFill>
                            <a:schemeClr val="dk1"/>
                          </a:solidFill>
                          <a:latin typeface="+mn-lt"/>
                          <a:ea typeface="+mn-ea"/>
                          <a:cs typeface="+mn-cs"/>
                        </a:rPr>
                        <a:t> cycle 4b - due Oct.</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67209085"/>
                  </a:ext>
                </a:extLst>
              </a:tr>
              <a:tr h="50965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a:solidFill>
                            <a:schemeClr val="tx1"/>
                          </a:solidFill>
                          <a:latin typeface="+mn-lt"/>
                          <a:ea typeface="+mn-ea"/>
                          <a:cs typeface="+mn-cs"/>
                        </a:rPr>
                        <a:t>Environments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rtl="0" eaLnBrk="0" fontAlgn="auto" latinLnBrk="0" hangingPunct="0">
                        <a:lnSpc>
                          <a:spcPct val="100000"/>
                        </a:lnSpc>
                        <a:spcBef>
                          <a:spcPts val="85"/>
                        </a:spcBef>
                        <a:spcAft>
                          <a:spcPts val="85"/>
                        </a:spcAft>
                        <a:buFont typeface="Wingdings" panose="05000000000000000000" pitchFamily="2" charset="2"/>
                        <a:buNone/>
                      </a:pPr>
                      <a:r>
                        <a:rPr lang="en-US" sz="1050" b="0" i="0" u="none" strike="noStrike" kern="1200" dirty="0">
                          <a:solidFill>
                            <a:schemeClr val="tx1"/>
                          </a:solidFill>
                          <a:effectLst/>
                          <a:latin typeface="Arial" panose="020B0604020202020204" pitchFamily="34" charset="0"/>
                          <a:ea typeface="+mn-ea"/>
                          <a:cs typeface="Arial" panose="020B0604020202020204" pitchFamily="34" charset="0"/>
                        </a:rPr>
                        <a:t>Workstream continues to be Green with all activities continuing to track to plan for all upcoming activities.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3140292"/>
                  </a:ext>
                </a:extLst>
              </a:tr>
              <a:tr h="50965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dirty="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a:solidFill>
                            <a:schemeClr val="tx1"/>
                          </a:solidFill>
                          <a:latin typeface="+mn-lt"/>
                          <a:ea typeface="+mn-ea"/>
                          <a:cs typeface="+mn-cs"/>
                        </a:rPr>
                        <a:t>MAP C</a:t>
                      </a:r>
                    </a:p>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a:solidFill>
                            <a:schemeClr val="tx1"/>
                          </a:solidFill>
                          <a:latin typeface="+mn-lt"/>
                          <a:ea typeface="+mn-ea"/>
                          <a:cs typeface="+mn-cs"/>
                        </a:rPr>
                        <a:t>(XRN-4780C)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0" kern="1200" baseline="0" dirty="0">
                          <a:solidFill>
                            <a:schemeClr val="tx1"/>
                          </a:solidFill>
                          <a:effectLst/>
                          <a:latin typeface="+mn-lt"/>
                          <a:ea typeface="+mn-ea"/>
                          <a:cs typeface="+mn-cs"/>
                        </a:rPr>
                        <a:t>Delivery continues to plan, detailed delivery updates will be provided via Nov 21 updates. </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17164328"/>
                  </a:ext>
                </a:extLst>
              </a:tr>
              <a:tr h="50965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dirty="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err="1">
                          <a:solidFill>
                            <a:schemeClr val="tx1"/>
                          </a:solidFill>
                          <a:latin typeface="+mn-lt"/>
                          <a:ea typeface="+mn-ea"/>
                          <a:cs typeface="+mn-cs"/>
                        </a:rPr>
                        <a:t>SoLR</a:t>
                      </a:r>
                      <a:r>
                        <a:rPr lang="en-US" sz="1050" b="1" kern="1200" baseline="0" dirty="0">
                          <a:solidFill>
                            <a:schemeClr val="tx1"/>
                          </a:solidFill>
                          <a:latin typeface="+mn-lt"/>
                          <a:ea typeface="+mn-ea"/>
                          <a:cs typeface="+mn-cs"/>
                        </a:rPr>
                        <a:t> (XRN-5144)</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rtl="0" eaLnBrk="0" fontAlgn="auto" latinLnBrk="0" hangingPunct="0">
                        <a:lnSpc>
                          <a:spcPct val="100000"/>
                        </a:lnSpc>
                        <a:spcBef>
                          <a:spcPts val="85"/>
                        </a:spcBef>
                        <a:spcAft>
                          <a:spcPts val="85"/>
                        </a:spcAft>
                        <a:buFont typeface="Wingdings" panose="05000000000000000000" pitchFamily="2" charset="2"/>
                        <a:buNone/>
                      </a:pPr>
                      <a:r>
                        <a:rPr lang="en-US" sz="1050" b="0" i="0" u="none" strike="noStrike" kern="1200" dirty="0">
                          <a:solidFill>
                            <a:schemeClr val="tx1"/>
                          </a:solidFill>
                          <a:effectLst/>
                          <a:latin typeface="Arial" panose="020B0604020202020204" pitchFamily="34" charset="0"/>
                          <a:ea typeface="+mn-ea"/>
                          <a:cs typeface="Arial" panose="020B0604020202020204" pitchFamily="34" charset="0"/>
                        </a:rPr>
                        <a:t>Engagement continues with Ofgem</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03904655"/>
                  </a:ext>
                </a:extLst>
              </a:tr>
            </a:tbl>
          </a:graphicData>
        </a:graphic>
      </p:graphicFrame>
      <p:sp>
        <p:nvSpPr>
          <p:cNvPr id="2" name="Title 1"/>
          <p:cNvSpPr>
            <a:spLocks noGrp="1"/>
          </p:cNvSpPr>
          <p:nvPr>
            <p:ph type="title"/>
          </p:nvPr>
        </p:nvSpPr>
        <p:spPr>
          <a:xfrm>
            <a:off x="457200" y="0"/>
            <a:ext cx="8229600" cy="559203"/>
          </a:xfrm>
        </p:spPr>
        <p:txBody>
          <a:bodyPr>
            <a:normAutofit/>
          </a:bodyPr>
          <a:lstStyle/>
          <a:p>
            <a:r>
              <a:rPr lang="en-GB" sz="2400" dirty="0"/>
              <a:t>Green Workstream Updates</a:t>
            </a:r>
          </a:p>
        </p:txBody>
      </p:sp>
    </p:spTree>
    <p:extLst>
      <p:ext uri="{BB962C8B-B14F-4D97-AF65-F5344CB8AC3E}">
        <p14:creationId xmlns:p14="http://schemas.microsoft.com/office/powerpoint/2010/main" val="1330211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229600" cy="637580"/>
          </a:xfrm>
        </p:spPr>
        <p:txBody>
          <a:bodyPr>
            <a:noAutofit/>
          </a:bodyPr>
          <a:lstStyle/>
          <a:p>
            <a:r>
              <a:rPr lang="en-GB" sz="2400" dirty="0">
                <a:latin typeface="Arial"/>
                <a:cs typeface="Arial"/>
              </a:rPr>
              <a:t>Key Programme Risks (1/2)</a:t>
            </a:r>
          </a:p>
        </p:txBody>
      </p:sp>
      <p:graphicFrame>
        <p:nvGraphicFramePr>
          <p:cNvPr id="4" name="Table 3">
            <a:extLst>
              <a:ext uri="{FF2B5EF4-FFF2-40B4-BE49-F238E27FC236}">
                <a16:creationId xmlns:a16="http://schemas.microsoft.com/office/drawing/2014/main" id="{E995F62F-2964-4B8F-B8B8-E7B85A14F4E7}"/>
              </a:ext>
            </a:extLst>
          </p:cNvPr>
          <p:cNvGraphicFramePr>
            <a:graphicFrameLocks noGrp="1"/>
          </p:cNvGraphicFramePr>
          <p:nvPr>
            <p:extLst>
              <p:ext uri="{D42A27DB-BD31-4B8C-83A1-F6EECF244321}">
                <p14:modId xmlns:p14="http://schemas.microsoft.com/office/powerpoint/2010/main" val="3612515639"/>
              </p:ext>
            </p:extLst>
          </p:nvPr>
        </p:nvGraphicFramePr>
        <p:xfrm>
          <a:off x="16808" y="714044"/>
          <a:ext cx="9127191" cy="3860626"/>
        </p:xfrm>
        <a:graphic>
          <a:graphicData uri="http://schemas.openxmlformats.org/drawingml/2006/table">
            <a:tbl>
              <a:tblPr firstRow="1" bandRow="1">
                <a:tableStyleId>{5C22544A-7EE6-4342-B048-85BDC9FD1C3A}</a:tableStyleId>
              </a:tblPr>
              <a:tblGrid>
                <a:gridCol w="485809">
                  <a:extLst>
                    <a:ext uri="{9D8B030D-6E8A-4147-A177-3AD203B41FA5}">
                      <a16:colId xmlns:a16="http://schemas.microsoft.com/office/drawing/2014/main" val="4143460512"/>
                    </a:ext>
                  </a:extLst>
                </a:gridCol>
                <a:gridCol w="254337">
                  <a:extLst>
                    <a:ext uri="{9D8B030D-6E8A-4147-A177-3AD203B41FA5}">
                      <a16:colId xmlns:a16="http://schemas.microsoft.com/office/drawing/2014/main" val="3886787746"/>
                    </a:ext>
                  </a:extLst>
                </a:gridCol>
                <a:gridCol w="641540">
                  <a:extLst>
                    <a:ext uri="{9D8B030D-6E8A-4147-A177-3AD203B41FA5}">
                      <a16:colId xmlns:a16="http://schemas.microsoft.com/office/drawing/2014/main" val="1615208885"/>
                    </a:ext>
                  </a:extLst>
                </a:gridCol>
                <a:gridCol w="2989089">
                  <a:extLst>
                    <a:ext uri="{9D8B030D-6E8A-4147-A177-3AD203B41FA5}">
                      <a16:colId xmlns:a16="http://schemas.microsoft.com/office/drawing/2014/main" val="2939424069"/>
                    </a:ext>
                  </a:extLst>
                </a:gridCol>
                <a:gridCol w="2082373">
                  <a:extLst>
                    <a:ext uri="{9D8B030D-6E8A-4147-A177-3AD203B41FA5}">
                      <a16:colId xmlns:a16="http://schemas.microsoft.com/office/drawing/2014/main" val="2575209674"/>
                    </a:ext>
                  </a:extLst>
                </a:gridCol>
                <a:gridCol w="1958726">
                  <a:extLst>
                    <a:ext uri="{9D8B030D-6E8A-4147-A177-3AD203B41FA5}">
                      <a16:colId xmlns:a16="http://schemas.microsoft.com/office/drawing/2014/main" val="4262794956"/>
                    </a:ext>
                  </a:extLst>
                </a:gridCol>
                <a:gridCol w="715317">
                  <a:extLst>
                    <a:ext uri="{9D8B030D-6E8A-4147-A177-3AD203B41FA5}">
                      <a16:colId xmlns:a16="http://schemas.microsoft.com/office/drawing/2014/main" val="1738064881"/>
                    </a:ext>
                  </a:extLst>
                </a:gridCol>
              </a:tblGrid>
              <a:tr h="338652">
                <a:tc>
                  <a:txBody>
                    <a:bodyPr/>
                    <a:lstStyle/>
                    <a:p>
                      <a:pPr algn="ctr"/>
                      <a:r>
                        <a:rPr lang="en-GB" sz="700" dirty="0">
                          <a:solidFill>
                            <a:schemeClr val="accent5"/>
                          </a:solidFill>
                        </a:rPr>
                        <a:t>RTC</a:t>
                      </a:r>
                    </a:p>
                  </a:txBody>
                  <a:tcPr marL="36000" marR="36000" marT="36000" marB="36000" anchor="ctr">
                    <a:lnL w="6350" cap="flat" cmpd="sng" algn="ctr">
                      <a:solidFill>
                        <a:schemeClr val="accent1"/>
                      </a:solidFill>
                      <a:prstDash val="solid"/>
                      <a:round/>
                      <a:headEnd type="none" w="med" len="med"/>
                      <a:tailEnd type="none" w="med" len="med"/>
                    </a:lnL>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RAG</a:t>
                      </a:r>
                    </a:p>
                  </a:txBody>
                  <a:tcPr marL="36000" marR="36000" marT="36000" marB="36000" vert="vert270" anchor="ctr">
                    <a:lnT w="6350" cap="flat" cmpd="sng" algn="ctr">
                      <a:solidFill>
                        <a:schemeClr val="accent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a:solidFill>
                            <a:schemeClr val="accent5"/>
                          </a:solidFill>
                        </a:rPr>
                        <a:t>Workstream</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u="none">
                          <a:solidFill>
                            <a:schemeClr val="accent5"/>
                          </a:solidFill>
                        </a:rPr>
                        <a:t>Description</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Mitigation Strategy</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Latest Update</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dirty="0">
                          <a:solidFill>
                            <a:schemeClr val="accent5"/>
                          </a:solidFill>
                        </a:rPr>
                        <a:t>Resolution</a:t>
                      </a:r>
                    </a:p>
                    <a:p>
                      <a:pPr algn="ctr"/>
                      <a:r>
                        <a:rPr lang="en-GB" sz="700" dirty="0">
                          <a:solidFill>
                            <a:schemeClr val="accent5"/>
                          </a:solidFill>
                        </a:rPr>
                        <a:t>Date</a:t>
                      </a:r>
                    </a:p>
                  </a:txBody>
                  <a:tcPr marL="36000" marR="36000" marT="36000" marB="36000" anchor="ctr">
                    <a:lnT w="635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25805408"/>
                  </a:ext>
                </a:extLst>
              </a:tr>
              <a:tr h="705358">
                <a:tc>
                  <a:txBody>
                    <a:bodyPr/>
                    <a:lstStyle/>
                    <a:p>
                      <a:pPr marL="0" algn="ctr" defTabSz="914378" rtl="0" eaLnBrk="1" fontAlgn="ctr" latinLnBrk="0" hangingPunct="1"/>
                      <a:r>
                        <a:rPr lang="en-GB" sz="650" b="1" i="0" u="none" strike="noStrike" kern="1200" dirty="0">
                          <a:solidFill>
                            <a:schemeClr val="tx1"/>
                          </a:solidFill>
                          <a:effectLst/>
                          <a:latin typeface="+mj-lt"/>
                          <a:ea typeface="+mn-ea"/>
                          <a:cs typeface="+mn-cs"/>
                        </a:rPr>
                        <a:t>65426</a:t>
                      </a:r>
                    </a:p>
                  </a:txBody>
                  <a:tcPr marL="6350" marR="6350" marT="635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a:endParaRPr lang="en-GB" sz="650" dirty="0">
                        <a:solidFill>
                          <a:schemeClr val="tx1"/>
                        </a:solidFill>
                        <a:latin typeface="+mj-lt"/>
                      </a:endParaRPr>
                    </a:p>
                  </a:txBody>
                  <a:tcPr marL="36000" marR="36000" marT="36000" marB="36000" anchor="ctr">
                    <a:solidFill>
                      <a:srgbClr val="FF0000"/>
                    </a:solidFill>
                  </a:tcPr>
                </a:tc>
                <a:tc>
                  <a:txBody>
                    <a:bodyPr/>
                    <a:lstStyle/>
                    <a:p>
                      <a:pPr marL="0" marR="0" lvl="0" indent="0" algn="ctr" defTabSz="914378" rtl="0" eaLnBrk="1" fontAlgn="b" latinLnBrk="0" hangingPunct="1">
                        <a:lnSpc>
                          <a:spcPct val="100000"/>
                        </a:lnSpc>
                        <a:spcBef>
                          <a:spcPts val="0"/>
                        </a:spcBef>
                        <a:spcAft>
                          <a:spcPts val="0"/>
                        </a:spcAft>
                        <a:buClrTx/>
                        <a:buSzTx/>
                        <a:buFontTx/>
                        <a:buNone/>
                        <a:tabLst/>
                        <a:defRPr/>
                      </a:pPr>
                      <a:r>
                        <a:rPr lang="en-GB" sz="650" b="0" i="0" u="none" strike="noStrike" dirty="0">
                          <a:solidFill>
                            <a:schemeClr val="tx1"/>
                          </a:solidFill>
                          <a:effectLst/>
                          <a:latin typeface="+mj-lt"/>
                        </a:rPr>
                        <a:t>Transition &amp; Cutover</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a risk that the Go Live assumption day of Monday may get changed because various variables (factors) are being looked at by OFGEM leading to rework on Transition plan and related activities.</a:t>
                      </a:r>
                    </a:p>
                  </a:txBody>
                  <a:tcPr marL="0" marR="0" marT="0" marB="0" anchor="ctr">
                    <a:solidFill>
                      <a:srgbClr val="E8EAF1"/>
                    </a:solidFill>
                  </a:tcPr>
                </a:tc>
                <a:tc>
                  <a:txBody>
                    <a:bodyPr/>
                    <a:lstStyle/>
                    <a:p>
                      <a:pPr marL="0" marR="0" lvl="0" indent="0" algn="l" defTabSz="914378" rtl="0" eaLnBrk="1" fontAlgn="ctr" latinLnBrk="0" hangingPunct="1">
                        <a:lnSpc>
                          <a:spcPct val="100000"/>
                        </a:lnSpc>
                        <a:spcBef>
                          <a:spcPts val="0"/>
                        </a:spcBef>
                        <a:spcAft>
                          <a:spcPts val="0"/>
                        </a:spcAft>
                        <a:buClrTx/>
                        <a:buSzTx/>
                        <a:buFontTx/>
                        <a:buNone/>
                        <a:tabLst/>
                        <a:defRPr/>
                      </a:pPr>
                      <a:r>
                        <a:rPr lang="en-US" sz="650" b="0" i="0" u="none" strike="noStrike" kern="1200" dirty="0">
                          <a:solidFill>
                            <a:schemeClr val="tx1"/>
                          </a:solidFill>
                          <a:effectLst/>
                          <a:latin typeface="+mj-lt"/>
                          <a:ea typeface="+mn-ea"/>
                          <a:cs typeface="+mn-cs"/>
                        </a:rPr>
                        <a:t>Internal assessment planned to assess impact of this ask by Ofgem to provide an assessment that covers everything that could impact </a:t>
                      </a:r>
                      <a:r>
                        <a:rPr lang="en-US" sz="650" b="0" i="0" u="none" strike="noStrike" kern="1200" dirty="0" err="1">
                          <a:solidFill>
                            <a:schemeClr val="tx1"/>
                          </a:solidFill>
                          <a:effectLst/>
                          <a:latin typeface="+mj-lt"/>
                          <a:ea typeface="+mn-ea"/>
                          <a:cs typeface="+mn-cs"/>
                        </a:rPr>
                        <a:t>Xoserve</a:t>
                      </a:r>
                      <a:endParaRPr lang="en-US" sz="650" b="0" i="0" u="none" strike="noStrike" kern="1200" dirty="0">
                        <a:solidFill>
                          <a:schemeClr val="tx1"/>
                        </a:solidFill>
                        <a:effectLst/>
                        <a:latin typeface="+mj-lt"/>
                        <a:ea typeface="+mn-ea"/>
                        <a:cs typeface="+mn-cs"/>
                      </a:endParaRPr>
                    </a:p>
                  </a:txBody>
                  <a:tcPr marL="0" marR="0" marT="0" marB="0" anchor="ctr">
                    <a:solidFill>
                      <a:srgbClr val="E8EAF1"/>
                    </a:solidFill>
                  </a:tcPr>
                </a:tc>
                <a:tc>
                  <a:txBody>
                    <a:bodyPr/>
                    <a:lstStyle/>
                    <a:p>
                      <a:r>
                        <a:rPr lang="en-US" sz="650" dirty="0">
                          <a:solidFill>
                            <a:schemeClr val="tx1"/>
                          </a:solidFill>
                          <a:latin typeface="+mj-lt"/>
                        </a:rPr>
                        <a:t>Internal assessment planned to assess impact of this ask by Ofgem to provide an assessment that covers everything that could impact </a:t>
                      </a:r>
                      <a:r>
                        <a:rPr lang="en-US" sz="650" dirty="0" err="1">
                          <a:solidFill>
                            <a:schemeClr val="tx1"/>
                          </a:solidFill>
                          <a:latin typeface="+mj-lt"/>
                        </a:rPr>
                        <a:t>Xoserve</a:t>
                      </a:r>
                      <a:endParaRPr lang="en-US" sz="650" dirty="0">
                        <a:solidFill>
                          <a:schemeClr val="tx1"/>
                        </a:solidFill>
                        <a:latin typeface="+mj-lt"/>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31/08/21</a:t>
                      </a:r>
                    </a:p>
                  </a:txBody>
                  <a:tcPr marL="0" marR="0" marT="0" marB="0" anchor="ctr">
                    <a:solidFill>
                      <a:srgbClr val="E8EAF1"/>
                    </a:solidFill>
                  </a:tcPr>
                </a:tc>
                <a:extLst>
                  <a:ext uri="{0D108BD9-81ED-4DB2-BD59-A6C34878D82A}">
                    <a16:rowId xmlns:a16="http://schemas.microsoft.com/office/drawing/2014/main" val="2665495711"/>
                  </a:ext>
                </a:extLst>
              </a:tr>
              <a:tr h="938872">
                <a:tc>
                  <a:txBody>
                    <a:bodyPr/>
                    <a:lstStyle/>
                    <a:p>
                      <a:pPr algn="ctr" fontAlgn="ctr"/>
                      <a:r>
                        <a:rPr lang="en-GB" sz="650" b="1" i="0" u="none" strike="noStrike" dirty="0">
                          <a:solidFill>
                            <a:schemeClr val="tx1"/>
                          </a:solidFill>
                          <a:effectLst/>
                          <a:latin typeface="+mj-lt"/>
                        </a:rPr>
                        <a:t>55513</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a:endParaRPr lang="en-GB" sz="650" dirty="0">
                        <a:solidFill>
                          <a:schemeClr val="tx1"/>
                        </a:solidFill>
                        <a:latin typeface="+mj-lt"/>
                      </a:endParaRPr>
                    </a:p>
                  </a:txBody>
                  <a:tcPr marL="36000" marR="36000" marT="36000" marB="36000" anchor="ctr">
                    <a:solidFill>
                      <a:srgbClr val="FFC000"/>
                    </a:solidFill>
                  </a:tcPr>
                </a:tc>
                <a:tc>
                  <a:txBody>
                    <a:bodyPr/>
                    <a:lstStyle/>
                    <a:p>
                      <a:pPr algn="ctr" fontAlgn="b"/>
                      <a:r>
                        <a:rPr lang="en-GB" sz="650" b="0" i="0" u="none" strike="noStrike" dirty="0">
                          <a:solidFill>
                            <a:schemeClr val="tx1"/>
                          </a:solidFill>
                          <a:effectLst/>
                          <a:latin typeface="+mj-lt"/>
                        </a:rPr>
                        <a:t>Programme</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a risk that in the </a:t>
                      </a:r>
                      <a:r>
                        <a:rPr lang="en-US" sz="650" b="0" i="0" u="none" strike="noStrike" dirty="0" err="1">
                          <a:solidFill>
                            <a:schemeClr val="tx1"/>
                          </a:solidFill>
                          <a:effectLst/>
                          <a:latin typeface="+mj-lt"/>
                        </a:rPr>
                        <a:t>Programme</a:t>
                      </a:r>
                      <a:r>
                        <a:rPr lang="en-US" sz="650" b="0" i="0" u="none" strike="noStrike" dirty="0">
                          <a:solidFill>
                            <a:schemeClr val="tx1"/>
                          </a:solidFill>
                          <a:effectLst/>
                          <a:latin typeface="+mj-lt"/>
                        </a:rPr>
                        <a:t> participants might interpret business rules differently because business rules underpinning the CSS Interfaces have not been published alongside the interface document as well as discrepancies between business rules defined within REC and captured in ABACUS. Leading to significant process mismatches at a later stage (i.e. SIT, UEPT) and potential rework and timeline slippages.</a:t>
                      </a:r>
                    </a:p>
                  </a:txBody>
                  <a:tcPr marL="0" marR="0" marT="0" marB="0" anchor="ctr">
                    <a:solidFill>
                      <a:srgbClr val="E8EAF1"/>
                    </a:solidFill>
                  </a:tcPr>
                </a:tc>
                <a:tc>
                  <a:txBody>
                    <a:bodyPr/>
                    <a:lstStyle/>
                    <a:p>
                      <a:pPr algn="l" fontAlgn="ctr"/>
                      <a:r>
                        <a:rPr lang="en-US" sz="650" b="0" i="0" u="none" strike="noStrike" dirty="0">
                          <a:solidFill>
                            <a:schemeClr val="tx1"/>
                          </a:solidFill>
                          <a:effectLst/>
                          <a:latin typeface="+mj-lt"/>
                        </a:rPr>
                        <a:t>Xoserve to publish design assumptions as part of the RAID reporting to the SI to ensure visibility of Xoserve design assumptions around business rules and processes.</a:t>
                      </a:r>
                    </a:p>
                  </a:txBody>
                  <a:tcPr marL="0" marR="0" marT="0" marB="0" anchor="ctr">
                    <a:solidFill>
                      <a:srgbClr val="E8EAF1"/>
                    </a:solidFill>
                  </a:tcPr>
                </a:tc>
                <a:tc>
                  <a:txBody>
                    <a:bodyPr/>
                    <a:lstStyle/>
                    <a:p>
                      <a:r>
                        <a:rPr lang="en-US" sz="650" b="0" i="0" u="none" strike="noStrike" kern="1200" dirty="0">
                          <a:solidFill>
                            <a:schemeClr val="tx1"/>
                          </a:solidFill>
                          <a:effectLst/>
                          <a:latin typeface="+mj-lt"/>
                          <a:ea typeface="+mn-ea"/>
                          <a:cs typeface="+mn-cs"/>
                        </a:rPr>
                        <a:t>Continues to be monitored until E2E is complete</a:t>
                      </a:r>
                      <a:endParaRPr lang="en-GB" sz="650" b="0" i="0" u="none" strike="noStrike" kern="1200" dirty="0">
                        <a:solidFill>
                          <a:schemeClr val="tx1"/>
                        </a:solidFill>
                        <a:effectLst/>
                        <a:latin typeface="+mj-lt"/>
                        <a:ea typeface="+mn-ea"/>
                        <a:cs typeface="+mn-cs"/>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30/11//21</a:t>
                      </a:r>
                    </a:p>
                  </a:txBody>
                  <a:tcPr marL="0" marR="0" marT="0" marB="0" anchor="ctr">
                    <a:solidFill>
                      <a:srgbClr val="E8EAF1"/>
                    </a:solidFill>
                  </a:tcPr>
                </a:tc>
                <a:extLst>
                  <a:ext uri="{0D108BD9-81ED-4DB2-BD59-A6C34878D82A}">
                    <a16:rowId xmlns:a16="http://schemas.microsoft.com/office/drawing/2014/main" val="3293725042"/>
                  </a:ext>
                </a:extLst>
              </a:tr>
              <a:tr h="938872">
                <a:tc>
                  <a:txBody>
                    <a:bodyPr/>
                    <a:lstStyle/>
                    <a:p>
                      <a:pPr algn="ctr" fontAlgn="ctr"/>
                      <a:r>
                        <a:rPr lang="en-GB" sz="650" b="1" i="0" u="none" strike="noStrike" dirty="0">
                          <a:solidFill>
                            <a:schemeClr val="tx1"/>
                          </a:solidFill>
                          <a:effectLst/>
                          <a:latin typeface="+mj-lt"/>
                        </a:rPr>
                        <a:t>61894</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solidFill>
                      <a:srgbClr val="FFC000"/>
                    </a:solidFill>
                  </a:tcPr>
                </a:tc>
                <a:tc>
                  <a:txBody>
                    <a:bodyPr/>
                    <a:lstStyle/>
                    <a:p>
                      <a:pPr algn="ctr" fontAlgn="b"/>
                      <a:r>
                        <a:rPr lang="en-GB" sz="650" b="0" i="0" u="none" strike="noStrike" kern="1200" dirty="0">
                          <a:solidFill>
                            <a:schemeClr val="tx1"/>
                          </a:solidFill>
                          <a:effectLst/>
                          <a:latin typeface="+mj-lt"/>
                          <a:ea typeface="+mn-ea"/>
                          <a:cs typeface="+mn-cs"/>
                        </a:rPr>
                        <a:t>Service Management</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a risk that the CSS proposed SLA's do not align to current service model/SLA's because DCC/Ofgem are proposing a new set of SLA's for all parties regardless of existing arrangements, leading to target operating model changes and potential contractual changes with 3rd party suppliers (considerable increase in operational cost)</a:t>
                      </a:r>
                    </a:p>
                  </a:txBody>
                  <a:tcPr marL="0" marR="0" marT="0" marB="0" anchor="ctr">
                    <a:solidFill>
                      <a:srgbClr val="E8EAF1"/>
                    </a:solidFill>
                  </a:tcPr>
                </a:tc>
                <a:tc>
                  <a:txBody>
                    <a:bodyPr/>
                    <a:lstStyle/>
                    <a:p>
                      <a:pPr algn="l" fontAlgn="ctr"/>
                      <a:r>
                        <a:rPr lang="en-US" sz="650" b="0" i="0" u="none" strike="noStrike" dirty="0">
                          <a:solidFill>
                            <a:schemeClr val="tx1"/>
                          </a:solidFill>
                          <a:effectLst/>
                          <a:latin typeface="+mj-lt"/>
                        </a:rPr>
                        <a:t>Our working assumption is that existing SLAs will prevail however, there are ongoing discussions taking place with DCC to understand their expectation.</a:t>
                      </a:r>
                    </a:p>
                    <a:p>
                      <a:pPr algn="l" fontAlgn="ctr"/>
                      <a:endParaRPr lang="en-US" sz="650" b="0" i="0" u="none" strike="noStrike" dirty="0">
                        <a:solidFill>
                          <a:schemeClr val="tx1"/>
                        </a:solidFill>
                        <a:effectLst/>
                        <a:latin typeface="+mj-lt"/>
                      </a:endParaRPr>
                    </a:p>
                    <a:p>
                      <a:pPr algn="l" fontAlgn="ctr"/>
                      <a:endParaRPr lang="en-US" sz="650" b="0" i="0" u="none" strike="noStrike" dirty="0">
                        <a:solidFill>
                          <a:schemeClr val="tx1"/>
                        </a:solidFill>
                        <a:effectLst/>
                        <a:latin typeface="+mj-lt"/>
                      </a:endParaRPr>
                    </a:p>
                    <a:p>
                      <a:pPr algn="l" fontAlgn="ctr"/>
                      <a:r>
                        <a:rPr lang="en-US" sz="650" b="0" i="0" u="none" strike="noStrike" dirty="0">
                          <a:solidFill>
                            <a:schemeClr val="tx1"/>
                          </a:solidFill>
                          <a:effectLst/>
                          <a:latin typeface="+mj-lt"/>
                        </a:rPr>
                        <a:t>REC review - no such SLA's imposed on us currently.</a:t>
                      </a:r>
                    </a:p>
                  </a:txBody>
                  <a:tcPr marL="0" marR="0" marT="0" marB="0" anchor="ctr">
                    <a:solidFill>
                      <a:srgbClr val="E8EAF1"/>
                    </a:solidFill>
                  </a:tcPr>
                </a:tc>
                <a:tc>
                  <a:txBody>
                    <a:bodyPr/>
                    <a:lstStyle/>
                    <a:p>
                      <a:r>
                        <a:rPr lang="en-US" sz="650" dirty="0">
                          <a:solidFill>
                            <a:schemeClr val="tx1"/>
                          </a:solidFill>
                          <a:latin typeface="+mj-lt"/>
                        </a:rPr>
                        <a:t>CRD072 PIA responses have been </a:t>
                      </a:r>
                      <a:r>
                        <a:rPr lang="en-US" sz="650" dirty="0" err="1">
                          <a:solidFill>
                            <a:schemeClr val="tx1"/>
                          </a:solidFill>
                          <a:latin typeface="+mj-lt"/>
                        </a:rPr>
                        <a:t>favourable</a:t>
                      </a:r>
                      <a:r>
                        <a:rPr lang="en-US" sz="650" dirty="0">
                          <a:solidFill>
                            <a:schemeClr val="tx1"/>
                          </a:solidFill>
                          <a:latin typeface="+mj-lt"/>
                        </a:rPr>
                        <a:t> and is expected to be tabled for approval in August</a:t>
                      </a:r>
                      <a:endParaRPr lang="en-GB" sz="650" dirty="0">
                        <a:solidFill>
                          <a:schemeClr val="tx1"/>
                        </a:solidFill>
                        <a:latin typeface="+mj-lt"/>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ea typeface="+mn-ea"/>
                          <a:cs typeface="+mn-cs"/>
                        </a:rPr>
                        <a:t>30/08/21</a:t>
                      </a:r>
                    </a:p>
                  </a:txBody>
                  <a:tcPr marL="0" marR="0" marT="0" marB="0" anchor="ctr">
                    <a:solidFill>
                      <a:srgbClr val="E8EAF1"/>
                    </a:solidFill>
                  </a:tcPr>
                </a:tc>
                <a:extLst>
                  <a:ext uri="{0D108BD9-81ED-4DB2-BD59-A6C34878D82A}">
                    <a16:rowId xmlns:a16="http://schemas.microsoft.com/office/drawing/2014/main" val="1899061563"/>
                  </a:ext>
                </a:extLst>
              </a:tr>
              <a:tr h="938872">
                <a:tc>
                  <a:txBody>
                    <a:bodyPr/>
                    <a:lstStyle/>
                    <a:p>
                      <a:pPr algn="ctr" fontAlgn="ctr"/>
                      <a:r>
                        <a:rPr lang="en-GB" sz="650" b="1" i="0" u="none" strike="noStrike" dirty="0">
                          <a:solidFill>
                            <a:schemeClr val="tx1"/>
                          </a:solidFill>
                          <a:effectLst/>
                          <a:latin typeface="+mj-lt"/>
                        </a:rPr>
                        <a:t>65156</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a:endParaRPr lang="en-GB" sz="650" dirty="0">
                        <a:solidFill>
                          <a:schemeClr val="tx1"/>
                        </a:solidFill>
                        <a:latin typeface="+mj-lt"/>
                      </a:endParaRPr>
                    </a:p>
                  </a:txBody>
                  <a:tcPr marL="36000" marR="36000" marT="36000" marB="36000" anchor="ctr">
                    <a:solidFill>
                      <a:srgbClr val="FFC0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650" b="0" i="0" u="none" strike="noStrike" dirty="0">
                          <a:solidFill>
                            <a:schemeClr val="tx1"/>
                          </a:solidFill>
                          <a:effectLst/>
                          <a:latin typeface="+mj-lt"/>
                          <a:ea typeface="+mn-ea"/>
                          <a:cs typeface="+mn-cs"/>
                        </a:rPr>
                        <a:t>Transition &amp; Cutover</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risk that the change freeze scope could impact Transition because the scope of </a:t>
                      </a:r>
                      <a:r>
                        <a:rPr lang="en-US" sz="650" b="0" i="0" u="none" strike="noStrike" dirty="0" err="1">
                          <a:solidFill>
                            <a:schemeClr val="tx1"/>
                          </a:solidFill>
                          <a:effectLst/>
                          <a:latin typeface="+mj-lt"/>
                        </a:rPr>
                        <a:t>Programme</a:t>
                      </a:r>
                      <a:r>
                        <a:rPr lang="en-US" sz="650" b="0" i="0" u="none" strike="noStrike" dirty="0">
                          <a:solidFill>
                            <a:schemeClr val="tx1"/>
                          </a:solidFill>
                          <a:effectLst/>
                          <a:latin typeface="+mj-lt"/>
                        </a:rPr>
                        <a:t> Change Freeze from 03/01/22 is not clearly defined leading to impacts during actual Transition</a:t>
                      </a:r>
                    </a:p>
                  </a:txBody>
                  <a:tcPr marL="0" marR="0" marT="0" marB="0" anchor="ctr">
                    <a:solidFill>
                      <a:srgbClr val="E8EAF1"/>
                    </a:solidFill>
                  </a:tcPr>
                </a:tc>
                <a:tc>
                  <a:txBody>
                    <a:bodyPr/>
                    <a:lstStyle/>
                    <a:p>
                      <a:pPr algn="l" fontAlgn="ctr"/>
                      <a:r>
                        <a:rPr lang="en-US" sz="650" b="0" i="0" u="none" strike="noStrike" dirty="0">
                          <a:solidFill>
                            <a:schemeClr val="tx1"/>
                          </a:solidFill>
                          <a:effectLst/>
                          <a:latin typeface="+mj-lt"/>
                          <a:ea typeface="+mn-ea"/>
                          <a:cs typeface="+mn-cs"/>
                        </a:rPr>
                        <a:t>Work with the SI to collectively define the scope of Change Freeze</a:t>
                      </a:r>
                    </a:p>
                  </a:txBody>
                  <a:tcPr marL="0" marR="0" marT="0" marB="0" anchor="ctr">
                    <a:solidFill>
                      <a:srgbClr val="E8EAF1"/>
                    </a:solidFill>
                  </a:tcPr>
                </a:tc>
                <a:tc>
                  <a:txBody>
                    <a:bodyPr/>
                    <a:lstStyle/>
                    <a:p>
                      <a:r>
                        <a:rPr lang="en-US" sz="650" dirty="0">
                          <a:solidFill>
                            <a:schemeClr val="tx1"/>
                          </a:solidFill>
                          <a:latin typeface="+mj-lt"/>
                        </a:rPr>
                        <a:t>Internal discussions are ongoing within Ofgem to define the scope of this Change Freeze</a:t>
                      </a:r>
                      <a:endParaRPr lang="en-GB" sz="650" dirty="0">
                        <a:solidFill>
                          <a:schemeClr val="tx1"/>
                        </a:solidFill>
                        <a:latin typeface="+mj-lt"/>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30/08/21</a:t>
                      </a:r>
                    </a:p>
                  </a:txBody>
                  <a:tcPr marL="0" marR="0" marT="0" marB="0" anchor="ctr">
                    <a:solidFill>
                      <a:srgbClr val="E8EAF1"/>
                    </a:solidFill>
                  </a:tcPr>
                </a:tc>
                <a:extLst>
                  <a:ext uri="{0D108BD9-81ED-4DB2-BD59-A6C34878D82A}">
                    <a16:rowId xmlns:a16="http://schemas.microsoft.com/office/drawing/2014/main" val="2054940489"/>
                  </a:ext>
                </a:extLst>
              </a:tr>
            </a:tbl>
          </a:graphicData>
        </a:graphic>
      </p:graphicFrame>
    </p:spTree>
    <p:extLst>
      <p:ext uri="{BB962C8B-B14F-4D97-AF65-F5344CB8AC3E}">
        <p14:creationId xmlns:p14="http://schemas.microsoft.com/office/powerpoint/2010/main" val="2731515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D3C9E-A6DE-4B5B-B917-82EF1BF57F3C}"/>
              </a:ext>
            </a:extLst>
          </p:cNvPr>
          <p:cNvSpPr>
            <a:spLocks noGrp="1"/>
          </p:cNvSpPr>
          <p:nvPr>
            <p:ph type="title"/>
          </p:nvPr>
        </p:nvSpPr>
        <p:spPr/>
        <p:txBody>
          <a:bodyPr/>
          <a:lstStyle/>
          <a:p>
            <a:r>
              <a:rPr lang="en-GB" dirty="0"/>
              <a:t>Key Programme Risks (2/2)</a:t>
            </a:r>
          </a:p>
        </p:txBody>
      </p:sp>
      <p:graphicFrame>
        <p:nvGraphicFramePr>
          <p:cNvPr id="5" name="Table 4">
            <a:extLst>
              <a:ext uri="{FF2B5EF4-FFF2-40B4-BE49-F238E27FC236}">
                <a16:creationId xmlns:a16="http://schemas.microsoft.com/office/drawing/2014/main" id="{984740BE-9D6C-4A7F-8393-947589E0CA6B}"/>
              </a:ext>
            </a:extLst>
          </p:cNvPr>
          <p:cNvGraphicFramePr>
            <a:graphicFrameLocks noGrp="1"/>
          </p:cNvGraphicFramePr>
          <p:nvPr>
            <p:extLst>
              <p:ext uri="{D42A27DB-BD31-4B8C-83A1-F6EECF244321}">
                <p14:modId xmlns:p14="http://schemas.microsoft.com/office/powerpoint/2010/main" val="1554568628"/>
              </p:ext>
            </p:extLst>
          </p:nvPr>
        </p:nvGraphicFramePr>
        <p:xfrm>
          <a:off x="16808" y="714044"/>
          <a:ext cx="9127191" cy="3561439"/>
        </p:xfrm>
        <a:graphic>
          <a:graphicData uri="http://schemas.openxmlformats.org/drawingml/2006/table">
            <a:tbl>
              <a:tblPr firstRow="1" bandRow="1">
                <a:tableStyleId>{5C22544A-7EE6-4342-B048-85BDC9FD1C3A}</a:tableStyleId>
              </a:tblPr>
              <a:tblGrid>
                <a:gridCol w="334418">
                  <a:extLst>
                    <a:ext uri="{9D8B030D-6E8A-4147-A177-3AD203B41FA5}">
                      <a16:colId xmlns:a16="http://schemas.microsoft.com/office/drawing/2014/main" val="4143460512"/>
                    </a:ext>
                  </a:extLst>
                </a:gridCol>
                <a:gridCol w="254317">
                  <a:extLst>
                    <a:ext uri="{9D8B030D-6E8A-4147-A177-3AD203B41FA5}">
                      <a16:colId xmlns:a16="http://schemas.microsoft.com/office/drawing/2014/main" val="3886787746"/>
                    </a:ext>
                  </a:extLst>
                </a:gridCol>
                <a:gridCol w="792951">
                  <a:extLst>
                    <a:ext uri="{9D8B030D-6E8A-4147-A177-3AD203B41FA5}">
                      <a16:colId xmlns:a16="http://schemas.microsoft.com/office/drawing/2014/main" val="1615208885"/>
                    </a:ext>
                  </a:extLst>
                </a:gridCol>
                <a:gridCol w="2989089">
                  <a:extLst>
                    <a:ext uri="{9D8B030D-6E8A-4147-A177-3AD203B41FA5}">
                      <a16:colId xmlns:a16="http://schemas.microsoft.com/office/drawing/2014/main" val="2939424069"/>
                    </a:ext>
                  </a:extLst>
                </a:gridCol>
                <a:gridCol w="2082373">
                  <a:extLst>
                    <a:ext uri="{9D8B030D-6E8A-4147-A177-3AD203B41FA5}">
                      <a16:colId xmlns:a16="http://schemas.microsoft.com/office/drawing/2014/main" val="2575209674"/>
                    </a:ext>
                  </a:extLst>
                </a:gridCol>
                <a:gridCol w="1958726">
                  <a:extLst>
                    <a:ext uri="{9D8B030D-6E8A-4147-A177-3AD203B41FA5}">
                      <a16:colId xmlns:a16="http://schemas.microsoft.com/office/drawing/2014/main" val="4262794956"/>
                    </a:ext>
                  </a:extLst>
                </a:gridCol>
                <a:gridCol w="715317">
                  <a:extLst>
                    <a:ext uri="{9D8B030D-6E8A-4147-A177-3AD203B41FA5}">
                      <a16:colId xmlns:a16="http://schemas.microsoft.com/office/drawing/2014/main" val="1738064881"/>
                    </a:ext>
                  </a:extLst>
                </a:gridCol>
              </a:tblGrid>
              <a:tr h="302097">
                <a:tc>
                  <a:txBody>
                    <a:bodyPr/>
                    <a:lstStyle/>
                    <a:p>
                      <a:pPr algn="ctr"/>
                      <a:r>
                        <a:rPr lang="en-GB" sz="700" dirty="0">
                          <a:solidFill>
                            <a:schemeClr val="tx1"/>
                          </a:solidFill>
                        </a:rPr>
                        <a:t>RTC</a:t>
                      </a:r>
                    </a:p>
                  </a:txBody>
                  <a:tcPr marL="36000" marR="36000" marT="36000" marB="36000" anchor="ctr">
                    <a:lnL w="6350" cap="flat" cmpd="sng" algn="ctr">
                      <a:solidFill>
                        <a:schemeClr val="accent1"/>
                      </a:solidFill>
                      <a:prstDash val="solid"/>
                      <a:round/>
                      <a:headEnd type="none" w="med" len="med"/>
                      <a:tailEnd type="none" w="med" len="med"/>
                    </a:lnL>
                    <a:lnT w="6350" cap="flat" cmpd="sng" algn="ctr">
                      <a:solidFill>
                        <a:schemeClr val="accent1"/>
                      </a:solidFill>
                      <a:prstDash val="solid"/>
                      <a:round/>
                      <a:headEnd type="none" w="med" len="med"/>
                      <a:tailEnd type="none" w="med" len="med"/>
                    </a:lnT>
                  </a:tcPr>
                </a:tc>
                <a:tc>
                  <a:txBody>
                    <a:bodyPr/>
                    <a:lstStyle/>
                    <a:p>
                      <a:pPr algn="ctr"/>
                      <a:r>
                        <a:rPr lang="en-GB" sz="700">
                          <a:solidFill>
                            <a:schemeClr val="tx1"/>
                          </a:solidFill>
                        </a:rPr>
                        <a:t>RAG</a:t>
                      </a:r>
                    </a:p>
                  </a:txBody>
                  <a:tcPr marL="36000" marR="36000" marT="36000" marB="36000" vert="vert270" anchor="ctr">
                    <a:lnT w="6350" cap="flat" cmpd="sng" algn="ctr">
                      <a:solidFill>
                        <a:schemeClr val="accent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a:solidFill>
                            <a:schemeClr val="tx1"/>
                          </a:solidFill>
                        </a:rPr>
                        <a:t>Workstream</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u="none">
                          <a:solidFill>
                            <a:schemeClr val="tx1"/>
                          </a:solidFill>
                        </a:rPr>
                        <a:t>Description</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a:solidFill>
                            <a:schemeClr val="tx1"/>
                          </a:solidFill>
                        </a:rPr>
                        <a:t>Mitigation Strategy</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a:solidFill>
                            <a:schemeClr val="tx1"/>
                          </a:solidFill>
                        </a:rPr>
                        <a:t>Latest Update</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dirty="0">
                          <a:solidFill>
                            <a:schemeClr val="tx1"/>
                          </a:solidFill>
                        </a:rPr>
                        <a:t>Resolution</a:t>
                      </a:r>
                    </a:p>
                    <a:p>
                      <a:pPr algn="ctr"/>
                      <a:r>
                        <a:rPr lang="en-GB" sz="700" dirty="0">
                          <a:solidFill>
                            <a:schemeClr val="tx1"/>
                          </a:solidFill>
                        </a:rPr>
                        <a:t>Date</a:t>
                      </a:r>
                    </a:p>
                  </a:txBody>
                  <a:tcPr marL="36000" marR="36000" marT="36000" marB="36000" anchor="ctr">
                    <a:lnT w="635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25805408"/>
                  </a:ext>
                </a:extLst>
              </a:tr>
              <a:tr h="629221">
                <a:tc>
                  <a:txBody>
                    <a:bodyPr/>
                    <a:lstStyle/>
                    <a:p>
                      <a:pPr marL="0" algn="ctr" defTabSz="914378" rtl="0" eaLnBrk="1" fontAlgn="ctr" latinLnBrk="0" hangingPunct="1"/>
                      <a:r>
                        <a:rPr lang="en-GB" sz="650" b="1" i="0" u="none" strike="noStrike" kern="1200" dirty="0">
                          <a:solidFill>
                            <a:schemeClr val="tx1"/>
                          </a:solidFill>
                          <a:effectLst/>
                          <a:latin typeface="+mj-lt"/>
                          <a:ea typeface="+mn-ea"/>
                          <a:cs typeface="+mn-cs"/>
                        </a:rPr>
                        <a:t>64171</a:t>
                      </a:r>
                    </a:p>
                  </a:txBody>
                  <a:tcPr marL="6350" marR="6350" marT="635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a:endParaRPr lang="en-GB" sz="650" dirty="0">
                        <a:solidFill>
                          <a:schemeClr val="tx1"/>
                        </a:solidFill>
                        <a:latin typeface="+mj-lt"/>
                      </a:endParaRPr>
                    </a:p>
                  </a:txBody>
                  <a:tcPr marL="36000" marR="36000" marT="36000" marB="36000" anchor="ctr">
                    <a:solidFill>
                      <a:srgbClr val="FFC000"/>
                    </a:solidFill>
                  </a:tcPr>
                </a:tc>
                <a:tc>
                  <a:txBody>
                    <a:bodyPr/>
                    <a:lstStyle/>
                    <a:p>
                      <a:pPr marL="0" marR="0" lvl="0" indent="0" algn="ctr" defTabSz="914378" rtl="0" eaLnBrk="1" fontAlgn="b" latinLnBrk="0" hangingPunct="1">
                        <a:lnSpc>
                          <a:spcPct val="100000"/>
                        </a:lnSpc>
                        <a:spcBef>
                          <a:spcPts val="0"/>
                        </a:spcBef>
                        <a:spcAft>
                          <a:spcPts val="0"/>
                        </a:spcAft>
                        <a:buClrTx/>
                        <a:buSzTx/>
                        <a:buFontTx/>
                        <a:buNone/>
                        <a:tabLst/>
                        <a:defRPr/>
                      </a:pPr>
                      <a:r>
                        <a:rPr lang="en-GB" sz="650" b="0" i="0" u="none" strike="noStrike" kern="1200" dirty="0">
                          <a:solidFill>
                            <a:schemeClr val="tx1"/>
                          </a:solidFill>
                          <a:effectLst/>
                          <a:latin typeface="+mj-lt"/>
                          <a:ea typeface="+mn-ea"/>
                          <a:cs typeface="+mn-cs"/>
                        </a:rPr>
                        <a:t>Transition and Cutover</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a risk that the </a:t>
                      </a:r>
                      <a:r>
                        <a:rPr lang="en-US" sz="650" b="0" i="0" u="none" strike="noStrike" dirty="0" err="1">
                          <a:solidFill>
                            <a:schemeClr val="tx1"/>
                          </a:solidFill>
                          <a:effectLst/>
                          <a:latin typeface="+mj-lt"/>
                        </a:rPr>
                        <a:t>SoLR</a:t>
                      </a:r>
                      <a:r>
                        <a:rPr lang="en-US" sz="650" b="0" i="0" u="none" strike="noStrike" dirty="0">
                          <a:solidFill>
                            <a:schemeClr val="tx1"/>
                          </a:solidFill>
                          <a:effectLst/>
                          <a:latin typeface="+mj-lt"/>
                        </a:rPr>
                        <a:t> process might kick off during the transition period because of a supplier going out of business at that time leading to Landmark needing to cater to additional volumes and also the potential for additional requirements for PUIs to undertake to ensure Transition timelines are maintained</a:t>
                      </a:r>
                    </a:p>
                  </a:txBody>
                  <a:tcPr marL="0" marR="0" marT="0" marB="0" anchor="ctr">
                    <a:solidFill>
                      <a:srgbClr val="E8EAF1"/>
                    </a:solidFill>
                  </a:tcPr>
                </a:tc>
                <a:tc>
                  <a:txBody>
                    <a:bodyPr/>
                    <a:lstStyle/>
                    <a:p>
                      <a:pPr algn="l" fontAlgn="ctr"/>
                      <a:r>
                        <a:rPr lang="en-US" sz="650" b="0" i="0" u="none" strike="noStrike" dirty="0">
                          <a:solidFill>
                            <a:schemeClr val="tx1"/>
                          </a:solidFill>
                          <a:effectLst/>
                          <a:latin typeface="+mj-lt"/>
                        </a:rPr>
                        <a:t>Raise the risk with Ofgem and SI to understand what non-functional considerations have been applied to enable Landmark to manage the increased volumes</a:t>
                      </a:r>
                    </a:p>
                    <a:p>
                      <a:pPr algn="l" fontAlgn="ctr"/>
                      <a:r>
                        <a:rPr lang="en-US" sz="650" b="0" i="0" u="none" strike="noStrike" dirty="0">
                          <a:solidFill>
                            <a:schemeClr val="tx1"/>
                          </a:solidFill>
                          <a:effectLst/>
                          <a:latin typeface="+mj-lt"/>
                        </a:rPr>
                        <a:t>Raise with the SI to include a transition test scenario if relevant to mitigate this possibility</a:t>
                      </a:r>
                    </a:p>
                  </a:txBody>
                  <a:tcPr marL="0" marR="0" marT="0" marB="0" anchor="ctr">
                    <a:solidFill>
                      <a:srgbClr val="E8EAF1"/>
                    </a:solidFill>
                  </a:tcPr>
                </a:tc>
                <a:tc>
                  <a:txBody>
                    <a:bodyPr/>
                    <a:lstStyle/>
                    <a:p>
                      <a:r>
                        <a:rPr lang="en-US" sz="650" dirty="0">
                          <a:solidFill>
                            <a:schemeClr val="tx1"/>
                          </a:solidFill>
                          <a:latin typeface="+mj-lt"/>
                        </a:rPr>
                        <a:t>Still awaiting confirmation from the SI that Ofgem have accepted this risk. This risk will be accepted once this is formally confirmed</a:t>
                      </a:r>
                      <a:endParaRPr lang="en-GB" sz="650" dirty="0">
                        <a:solidFill>
                          <a:schemeClr val="tx1"/>
                        </a:solidFill>
                        <a:latin typeface="+mj-lt"/>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30/07/21</a:t>
                      </a:r>
                    </a:p>
                  </a:txBody>
                  <a:tcPr marL="0" marR="0" marT="0" marB="0" anchor="ctr">
                    <a:solidFill>
                      <a:srgbClr val="E8EAF1"/>
                    </a:solidFill>
                  </a:tcPr>
                </a:tc>
                <a:extLst>
                  <a:ext uri="{0D108BD9-81ED-4DB2-BD59-A6C34878D82A}">
                    <a16:rowId xmlns:a16="http://schemas.microsoft.com/office/drawing/2014/main" val="2191989643"/>
                  </a:ext>
                </a:extLst>
              </a:tr>
              <a:tr h="837529">
                <a:tc>
                  <a:txBody>
                    <a:bodyPr/>
                    <a:lstStyle/>
                    <a:p>
                      <a:pPr algn="ctr" fontAlgn="ctr"/>
                      <a:r>
                        <a:rPr lang="en-GB" sz="650" b="1" i="0" u="none" strike="noStrike" dirty="0">
                          <a:solidFill>
                            <a:schemeClr val="tx1"/>
                          </a:solidFill>
                          <a:effectLst/>
                          <a:latin typeface="+mj-lt"/>
                        </a:rPr>
                        <a:t>65122</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solidFill>
                      <a:srgbClr val="FFC0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650" b="0" i="0" u="none" strike="noStrike" kern="1200" dirty="0">
                          <a:solidFill>
                            <a:schemeClr val="tx1"/>
                          </a:solidFill>
                          <a:effectLst/>
                          <a:latin typeface="+mj-lt"/>
                          <a:ea typeface="+mn-ea"/>
                          <a:cs typeface="+mn-cs"/>
                        </a:rPr>
                        <a:t>Transition and Cutover</a:t>
                      </a:r>
                    </a:p>
                    <a:p>
                      <a:pPr algn="ctr" fontAlgn="b"/>
                      <a:endParaRPr lang="en-GB" sz="650" b="0" i="0" u="none" strike="noStrike" kern="1200" dirty="0">
                        <a:solidFill>
                          <a:schemeClr val="tx1"/>
                        </a:solidFill>
                        <a:effectLst/>
                        <a:latin typeface="+mj-lt"/>
                        <a:ea typeface="+mn-ea"/>
                        <a:cs typeface="+mn-cs"/>
                      </a:endParaRP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risk that additional Transitional changes could change scope of Transition because more changes are identified as Transition planning continues at the Central </a:t>
                      </a:r>
                      <a:r>
                        <a:rPr lang="en-US" sz="650" b="0" i="0" u="none" strike="noStrike" dirty="0" err="1">
                          <a:solidFill>
                            <a:schemeClr val="tx1"/>
                          </a:solidFill>
                          <a:effectLst/>
                          <a:latin typeface="+mj-lt"/>
                        </a:rPr>
                        <a:t>programme</a:t>
                      </a:r>
                      <a:r>
                        <a:rPr lang="en-US" sz="650" b="0" i="0" u="none" strike="noStrike" dirty="0">
                          <a:solidFill>
                            <a:schemeClr val="tx1"/>
                          </a:solidFill>
                          <a:effectLst/>
                          <a:latin typeface="+mj-lt"/>
                        </a:rPr>
                        <a:t> level leading to changes to the Transition plan and </a:t>
                      </a:r>
                      <a:r>
                        <a:rPr lang="en-US" sz="650" b="0" i="0" u="none" strike="noStrike" dirty="0" err="1">
                          <a:solidFill>
                            <a:schemeClr val="tx1"/>
                          </a:solidFill>
                          <a:effectLst/>
                          <a:latin typeface="+mj-lt"/>
                        </a:rPr>
                        <a:t>Xoserve</a:t>
                      </a:r>
                      <a:r>
                        <a:rPr lang="en-US" sz="650" b="0" i="0" u="none" strike="noStrike" dirty="0">
                          <a:solidFill>
                            <a:schemeClr val="tx1"/>
                          </a:solidFill>
                          <a:effectLst/>
                          <a:latin typeface="+mj-lt"/>
                        </a:rPr>
                        <a:t> planned activities.</a:t>
                      </a:r>
                    </a:p>
                  </a:txBody>
                  <a:tcPr marL="0" marR="0" marT="0" marB="0" anchor="ctr">
                    <a:solidFill>
                      <a:srgbClr val="E8EAF1"/>
                    </a:solidFill>
                  </a:tcPr>
                </a:tc>
                <a:tc>
                  <a:txBody>
                    <a:bodyPr/>
                    <a:lstStyle/>
                    <a:p>
                      <a:pPr algn="l" fontAlgn="ctr"/>
                      <a:r>
                        <a:rPr lang="en-US" sz="650" b="0" i="0" u="none" strike="noStrike" kern="1200" dirty="0" err="1">
                          <a:solidFill>
                            <a:schemeClr val="tx1"/>
                          </a:solidFill>
                          <a:effectLst/>
                          <a:latin typeface="+mj-lt"/>
                          <a:ea typeface="+mn-ea"/>
                          <a:cs typeface="+mn-cs"/>
                        </a:rPr>
                        <a:t>Xoserve</a:t>
                      </a:r>
                      <a:r>
                        <a:rPr lang="en-US" sz="650" b="0" i="0" u="none" strike="noStrike" kern="1200" dirty="0">
                          <a:solidFill>
                            <a:schemeClr val="tx1"/>
                          </a:solidFill>
                          <a:effectLst/>
                          <a:latin typeface="+mj-lt"/>
                          <a:ea typeface="+mn-ea"/>
                          <a:cs typeface="+mn-cs"/>
                        </a:rPr>
                        <a:t> are actively involved in all </a:t>
                      </a:r>
                      <a:r>
                        <a:rPr lang="en-US" sz="650" b="0" i="0" u="none" strike="noStrike" kern="1200" dirty="0" err="1">
                          <a:solidFill>
                            <a:schemeClr val="tx1"/>
                          </a:solidFill>
                          <a:effectLst/>
                          <a:latin typeface="+mj-lt"/>
                          <a:ea typeface="+mn-ea"/>
                          <a:cs typeface="+mn-cs"/>
                        </a:rPr>
                        <a:t>programme</a:t>
                      </a:r>
                      <a:r>
                        <a:rPr lang="en-US" sz="650" b="0" i="0" u="none" strike="noStrike" kern="1200" dirty="0">
                          <a:solidFill>
                            <a:schemeClr val="tx1"/>
                          </a:solidFill>
                          <a:effectLst/>
                          <a:latin typeface="+mj-lt"/>
                          <a:ea typeface="+mn-ea"/>
                          <a:cs typeface="+mn-cs"/>
                        </a:rPr>
                        <a:t> work groups to monitor and mitigate this risk.</a:t>
                      </a:r>
                    </a:p>
                  </a:txBody>
                  <a:tcPr marL="0" marR="0" marT="0" marB="0" anchor="ctr">
                    <a:solidFill>
                      <a:srgbClr val="E8EAF1"/>
                    </a:solidFill>
                  </a:tcPr>
                </a:tc>
                <a:tc>
                  <a:txBody>
                    <a:bodyPr/>
                    <a:lstStyle/>
                    <a:p>
                      <a:pPr algn="l" rtl="0" fontAlgn="ctr"/>
                      <a:r>
                        <a:rPr lang="en-US" sz="650" b="0" i="0" u="none" strike="noStrike" dirty="0">
                          <a:solidFill>
                            <a:schemeClr val="tx1"/>
                          </a:solidFill>
                          <a:effectLst/>
                          <a:latin typeface="+mj-lt"/>
                        </a:rPr>
                        <a:t>The probability of this risk has been reduced. Recon CR is being </a:t>
                      </a:r>
                      <a:r>
                        <a:rPr lang="en-US" sz="650" b="0" i="0" u="none" strike="noStrike" dirty="0" err="1">
                          <a:solidFill>
                            <a:schemeClr val="tx1"/>
                          </a:solidFill>
                          <a:effectLst/>
                          <a:latin typeface="+mj-lt"/>
                        </a:rPr>
                        <a:t>IA'ed</a:t>
                      </a:r>
                      <a:r>
                        <a:rPr lang="en-US" sz="650" b="0" i="0" u="none" strike="noStrike" dirty="0">
                          <a:solidFill>
                            <a:schemeClr val="tx1"/>
                          </a:solidFill>
                          <a:effectLst/>
                          <a:latin typeface="+mj-lt"/>
                        </a:rPr>
                        <a:t>, the CR itself is not impacting Transition </a:t>
                      </a:r>
                      <a:r>
                        <a:rPr lang="en-US" sz="650" b="0" i="0" u="none" strike="noStrike" dirty="0" err="1">
                          <a:solidFill>
                            <a:schemeClr val="tx1"/>
                          </a:solidFill>
                          <a:effectLst/>
                          <a:latin typeface="+mj-lt"/>
                        </a:rPr>
                        <a:t>activites</a:t>
                      </a:r>
                      <a:r>
                        <a:rPr lang="en-US" sz="650" b="0" i="0" u="none" strike="noStrike" dirty="0">
                          <a:solidFill>
                            <a:schemeClr val="tx1"/>
                          </a:solidFill>
                          <a:effectLst/>
                          <a:latin typeface="+mj-lt"/>
                        </a:rPr>
                        <a:t>, however testing considerations need to be understood and assessed</a:t>
                      </a:r>
                      <a:endParaRPr lang="en-GB" sz="650" b="0" i="0" u="none" strike="noStrike" dirty="0">
                        <a:solidFill>
                          <a:schemeClr val="tx1"/>
                        </a:solidFill>
                        <a:effectLst/>
                        <a:latin typeface="+mj-lt"/>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26/07/21</a:t>
                      </a:r>
                    </a:p>
                  </a:txBody>
                  <a:tcPr marL="0" marR="0" marT="0" marB="0" anchor="ctr">
                    <a:solidFill>
                      <a:srgbClr val="E8EAF1"/>
                    </a:solidFill>
                  </a:tcPr>
                </a:tc>
                <a:extLst>
                  <a:ext uri="{0D108BD9-81ED-4DB2-BD59-A6C34878D82A}">
                    <a16:rowId xmlns:a16="http://schemas.microsoft.com/office/drawing/2014/main" val="3293725042"/>
                  </a:ext>
                </a:extLst>
              </a:tr>
              <a:tr h="582743">
                <a:tc>
                  <a:txBody>
                    <a:bodyPr/>
                    <a:lstStyle/>
                    <a:p>
                      <a:pPr algn="ctr" fontAlgn="ctr"/>
                      <a:r>
                        <a:rPr lang="en-GB" sz="650" b="1" i="0" u="none" strike="noStrike" dirty="0">
                          <a:solidFill>
                            <a:schemeClr val="tx1"/>
                          </a:solidFill>
                          <a:effectLst/>
                          <a:latin typeface="+mj-lt"/>
                        </a:rPr>
                        <a:t>64513</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solidFill>
                      <a:srgbClr val="FFC000"/>
                    </a:solidFill>
                  </a:tcPr>
                </a:tc>
                <a:tc>
                  <a:txBody>
                    <a:bodyPr/>
                    <a:lstStyle/>
                    <a:p>
                      <a:pPr algn="ctr" fontAlgn="b"/>
                      <a:r>
                        <a:rPr lang="en-GB" sz="650" b="0" i="0" u="none" strike="noStrike" kern="1200" dirty="0">
                          <a:solidFill>
                            <a:schemeClr val="tx1"/>
                          </a:solidFill>
                          <a:effectLst/>
                          <a:latin typeface="+mj-lt"/>
                          <a:ea typeface="+mn-ea"/>
                          <a:cs typeface="+mn-cs"/>
                        </a:rPr>
                        <a:t>Data</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ea typeface="+mn-ea"/>
                          <a:cs typeface="+mn-cs"/>
                        </a:rPr>
                        <a:t>There is a risk that data cleansing requirements may not be met because </a:t>
                      </a:r>
                      <a:r>
                        <a:rPr lang="en-US" sz="650" b="0" i="0" u="none" strike="noStrike" dirty="0" err="1">
                          <a:solidFill>
                            <a:schemeClr val="tx1"/>
                          </a:solidFill>
                          <a:effectLst/>
                          <a:latin typeface="+mj-lt"/>
                          <a:ea typeface="+mn-ea"/>
                          <a:cs typeface="+mn-cs"/>
                        </a:rPr>
                        <a:t>Xoserve</a:t>
                      </a:r>
                      <a:r>
                        <a:rPr lang="en-US" sz="650" b="0" i="0" u="none" strike="noStrike" dirty="0">
                          <a:solidFill>
                            <a:schemeClr val="tx1"/>
                          </a:solidFill>
                          <a:effectLst/>
                          <a:latin typeface="+mj-lt"/>
                          <a:ea typeface="+mn-ea"/>
                          <a:cs typeface="+mn-cs"/>
                        </a:rPr>
                        <a:t> are not responsible for the data in UK Link, and can't compel shippers / GTs / </a:t>
                      </a:r>
                      <a:r>
                        <a:rPr lang="en-US" sz="650" b="0" i="0" u="none" strike="noStrike" dirty="0" err="1">
                          <a:solidFill>
                            <a:schemeClr val="tx1"/>
                          </a:solidFill>
                          <a:effectLst/>
                          <a:latin typeface="+mj-lt"/>
                          <a:ea typeface="+mn-ea"/>
                          <a:cs typeface="+mn-cs"/>
                        </a:rPr>
                        <a:t>iGTs</a:t>
                      </a:r>
                      <a:r>
                        <a:rPr lang="en-US" sz="650" b="0" i="0" u="none" strike="noStrike" dirty="0">
                          <a:solidFill>
                            <a:schemeClr val="tx1"/>
                          </a:solidFill>
                          <a:effectLst/>
                          <a:latin typeface="+mj-lt"/>
                          <a:ea typeface="+mn-ea"/>
                          <a:cs typeface="+mn-cs"/>
                        </a:rPr>
                        <a:t> to correct their data leading to incorrect data at the point of go live.</a:t>
                      </a:r>
                      <a:endParaRPr lang="en-US" sz="650" b="0" i="0" u="none" strike="noStrike" dirty="0">
                        <a:solidFill>
                          <a:schemeClr val="tx1"/>
                        </a:solidFill>
                        <a:effectLst/>
                        <a:latin typeface="+mj-lt"/>
                      </a:endParaRPr>
                    </a:p>
                  </a:txBody>
                  <a:tcPr marL="0" marR="0" marT="0" marB="0" anchor="ctr">
                    <a:solidFill>
                      <a:srgbClr val="E8EAF1"/>
                    </a:solidFill>
                  </a:tcPr>
                </a:tc>
                <a:tc>
                  <a:txBody>
                    <a:bodyPr/>
                    <a:lstStyle/>
                    <a:p>
                      <a:pPr algn="l" fontAlgn="ctr"/>
                      <a:r>
                        <a:rPr lang="en-US" sz="650" b="0" i="0" u="none" strike="noStrike" kern="1200" dirty="0">
                          <a:solidFill>
                            <a:schemeClr val="tx1"/>
                          </a:solidFill>
                          <a:effectLst/>
                          <a:latin typeface="+mj-lt"/>
                          <a:ea typeface="+mn-ea"/>
                          <a:cs typeface="+mn-cs"/>
                        </a:rPr>
                        <a:t>Communicate requirements through DSG and track progress</a:t>
                      </a:r>
                    </a:p>
                  </a:txBody>
                  <a:tcPr marL="0" marR="0" marT="0" marB="0" anchor="ctr">
                    <a:solidFill>
                      <a:srgbClr val="E8EAF1"/>
                    </a:solidFill>
                  </a:tcPr>
                </a:tc>
                <a:tc>
                  <a:txBody>
                    <a:bodyPr/>
                    <a:lstStyle/>
                    <a:p>
                      <a:pPr algn="l" rtl="0" fontAlgn="ctr"/>
                      <a:r>
                        <a:rPr lang="en-US" sz="650" b="0" i="0" u="none" strike="noStrike" dirty="0">
                          <a:solidFill>
                            <a:schemeClr val="tx1"/>
                          </a:solidFill>
                          <a:effectLst/>
                          <a:latin typeface="+mj-lt"/>
                          <a:ea typeface="+mn-ea"/>
                          <a:cs typeface="+mn-cs"/>
                        </a:rPr>
                        <a:t> No update on the data cleansing. However have this week challenged CR-D083 - new assumption NCA476 that data providers will be responsible for cleansing any data issues found during transition - as this responsibility is with data owners not data providers</a:t>
                      </a:r>
                      <a:endParaRPr lang="en-GB" sz="650" b="0" i="0" u="none" strike="noStrike" dirty="0">
                        <a:solidFill>
                          <a:schemeClr val="tx1"/>
                        </a:solidFill>
                        <a:effectLst/>
                        <a:latin typeface="+mj-lt"/>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30/12/22</a:t>
                      </a:r>
                    </a:p>
                  </a:txBody>
                  <a:tcPr marL="0" marR="0" marT="0" marB="0" anchor="ctr">
                    <a:solidFill>
                      <a:srgbClr val="E8EAF1"/>
                    </a:solidFill>
                  </a:tcPr>
                </a:tc>
                <a:extLst>
                  <a:ext uri="{0D108BD9-81ED-4DB2-BD59-A6C34878D82A}">
                    <a16:rowId xmlns:a16="http://schemas.microsoft.com/office/drawing/2014/main" val="777935053"/>
                  </a:ext>
                </a:extLst>
              </a:tr>
              <a:tr h="459872">
                <a:tc>
                  <a:txBody>
                    <a:bodyPr/>
                    <a:lstStyle/>
                    <a:p>
                      <a:pPr algn="ctr" fontAlgn="ctr"/>
                      <a:r>
                        <a:rPr lang="en-GB" sz="650" b="1" i="0" u="none" strike="noStrike" dirty="0">
                          <a:solidFill>
                            <a:schemeClr val="tx1"/>
                          </a:solidFill>
                          <a:effectLst/>
                          <a:latin typeface="+mj-lt"/>
                        </a:rPr>
                        <a:t>65176</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solidFill>
                      <a:srgbClr val="FFC0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650" b="0" i="0" u="none" strike="noStrike" kern="1200" dirty="0">
                          <a:solidFill>
                            <a:schemeClr val="tx1"/>
                          </a:solidFill>
                          <a:effectLst/>
                          <a:latin typeface="+mj-lt"/>
                          <a:ea typeface="+mn-ea"/>
                          <a:cs typeface="+mn-cs"/>
                        </a:rPr>
                        <a:t>Transition and Cutover</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a risk that the Runbook may not be properly tested because schedules to be used across test phases (DM LR / Transition testing) are being developed </a:t>
                      </a:r>
                      <a:r>
                        <a:rPr lang="en-US" sz="650" b="0" i="0" u="none" strike="noStrike" dirty="0" err="1">
                          <a:solidFill>
                            <a:schemeClr val="tx1"/>
                          </a:solidFill>
                          <a:effectLst/>
                          <a:latin typeface="+mj-lt"/>
                        </a:rPr>
                        <a:t>seperately</a:t>
                      </a:r>
                      <a:r>
                        <a:rPr lang="en-US" sz="650" b="0" i="0" u="none" strike="noStrike" dirty="0">
                          <a:solidFill>
                            <a:schemeClr val="tx1"/>
                          </a:solidFill>
                          <a:effectLst/>
                          <a:latin typeface="+mj-lt"/>
                        </a:rPr>
                        <a:t> leading to potential for discrepancies and for insights from one activity being missed by the other</a:t>
                      </a:r>
                    </a:p>
                  </a:txBody>
                  <a:tcPr marL="0" marR="0" marT="0" marB="0" anchor="ctr">
                    <a:solidFill>
                      <a:srgbClr val="E8EAF1"/>
                    </a:solidFill>
                  </a:tcPr>
                </a:tc>
                <a:tc>
                  <a:txBody>
                    <a:bodyPr/>
                    <a:lstStyle/>
                    <a:p>
                      <a:pPr algn="l" fontAlgn="ctr"/>
                      <a:r>
                        <a:rPr lang="en-US" sz="650" b="0" i="0" u="none" strike="noStrike" kern="1200" dirty="0">
                          <a:solidFill>
                            <a:schemeClr val="tx1"/>
                          </a:solidFill>
                          <a:effectLst/>
                          <a:latin typeface="+mj-lt"/>
                          <a:ea typeface="+mn-ea"/>
                          <a:cs typeface="+mn-cs"/>
                        </a:rPr>
                        <a:t>Liaise with the SI to ensure that all plans are aligned. </a:t>
                      </a:r>
                    </a:p>
                    <a:p>
                      <a:pPr algn="l" fontAlgn="ctr"/>
                      <a:r>
                        <a:rPr lang="en-US" sz="650" b="0" i="0" u="none" strike="noStrike" kern="1200" dirty="0">
                          <a:solidFill>
                            <a:schemeClr val="tx1"/>
                          </a:solidFill>
                          <a:effectLst/>
                          <a:latin typeface="+mj-lt"/>
                          <a:ea typeface="+mn-ea"/>
                          <a:cs typeface="+mn-cs"/>
                        </a:rPr>
                        <a:t>Request early sight of plans to ensure adequate review in advance</a:t>
                      </a:r>
                    </a:p>
                  </a:txBody>
                  <a:tcPr marL="0" marR="0" marT="0" marB="0" anchor="ctr">
                    <a:solidFill>
                      <a:srgbClr val="E8EAF1"/>
                    </a:solidFill>
                  </a:tcPr>
                </a:tc>
                <a:tc>
                  <a:txBody>
                    <a:bodyPr/>
                    <a:lstStyle/>
                    <a:p>
                      <a:pPr algn="l" rtl="0" fontAlgn="ctr"/>
                      <a:r>
                        <a:rPr lang="en-US" sz="650" b="0" i="0" u="none" strike="noStrike" dirty="0">
                          <a:solidFill>
                            <a:schemeClr val="tx1"/>
                          </a:solidFill>
                          <a:effectLst/>
                          <a:latin typeface="+mj-lt"/>
                        </a:rPr>
                        <a:t>Awaiting DM LR plans to compare against the latest issued Transition Test schedule</a:t>
                      </a:r>
                      <a:endParaRPr lang="en-GB" sz="650" b="0" i="0" u="none" strike="noStrike" dirty="0">
                        <a:solidFill>
                          <a:schemeClr val="tx1"/>
                        </a:solidFill>
                        <a:effectLst/>
                        <a:latin typeface="+mj-lt"/>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01/03/22</a:t>
                      </a:r>
                    </a:p>
                  </a:txBody>
                  <a:tcPr marL="0" marR="0" marT="0" marB="0" anchor="ctr">
                    <a:solidFill>
                      <a:srgbClr val="E8EAF1"/>
                    </a:solidFill>
                  </a:tcPr>
                </a:tc>
                <a:extLst>
                  <a:ext uri="{0D108BD9-81ED-4DB2-BD59-A6C34878D82A}">
                    <a16:rowId xmlns:a16="http://schemas.microsoft.com/office/drawing/2014/main" val="192879736"/>
                  </a:ext>
                </a:extLst>
              </a:tr>
              <a:tr h="629221">
                <a:tc>
                  <a:txBody>
                    <a:bodyPr/>
                    <a:lstStyle/>
                    <a:p>
                      <a:pPr algn="ctr" fontAlgn="ctr"/>
                      <a:r>
                        <a:rPr lang="en-GB" sz="650" b="1" i="0" u="none" strike="noStrike" kern="1200" dirty="0">
                          <a:solidFill>
                            <a:schemeClr val="tx1"/>
                          </a:solidFill>
                          <a:effectLst/>
                          <a:latin typeface="+mj-lt"/>
                          <a:ea typeface="+mn-ea"/>
                          <a:cs typeface="+mn-cs"/>
                        </a:rPr>
                        <a:t>65157</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solidFill>
                      <a:srgbClr val="FFC0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650" b="0" i="0" u="none" strike="noStrike" dirty="0">
                          <a:solidFill>
                            <a:schemeClr val="tx1"/>
                          </a:solidFill>
                          <a:effectLst/>
                          <a:latin typeface="+mj-lt"/>
                          <a:ea typeface="+mn-ea"/>
                          <a:cs typeface="+mn-cs"/>
                        </a:rPr>
                        <a:t>Transition &amp; Cutover</a:t>
                      </a:r>
                    </a:p>
                  </a:txBody>
                  <a:tcPr marL="6350" marR="6350" marT="6350" marB="0" anchor="ctr">
                    <a:solidFill>
                      <a:srgbClr val="E8EAF1"/>
                    </a:solidFill>
                  </a:tcPr>
                </a:tc>
                <a:tc>
                  <a:txBody>
                    <a:bodyPr/>
                    <a:lstStyle/>
                    <a:p>
                      <a:pPr marL="0" marR="0" lvl="0" indent="0" algn="l" defTabSz="914378" rtl="0" eaLnBrk="1" fontAlgn="ctr" latinLnBrk="0" hangingPunct="1">
                        <a:lnSpc>
                          <a:spcPct val="100000"/>
                        </a:lnSpc>
                        <a:spcBef>
                          <a:spcPts val="0"/>
                        </a:spcBef>
                        <a:spcAft>
                          <a:spcPts val="0"/>
                        </a:spcAft>
                        <a:buClrTx/>
                        <a:buSzTx/>
                        <a:buFontTx/>
                        <a:buNone/>
                        <a:tabLst/>
                        <a:defRPr/>
                      </a:pPr>
                      <a:r>
                        <a:rPr lang="en-US" sz="650" b="0" i="0" u="none" strike="noStrike" dirty="0">
                          <a:solidFill>
                            <a:schemeClr val="tx1"/>
                          </a:solidFill>
                          <a:effectLst/>
                          <a:latin typeface="+mj-lt"/>
                        </a:rPr>
                        <a:t>There is risk that the catch up processing could impact transition timelines because the catch up processing is not being exercised/rehearsed during Central </a:t>
                      </a:r>
                      <a:r>
                        <a:rPr lang="en-US" sz="650" b="0" i="0" u="none" strike="noStrike" dirty="0" err="1">
                          <a:solidFill>
                            <a:schemeClr val="tx1"/>
                          </a:solidFill>
                          <a:effectLst/>
                          <a:latin typeface="+mj-lt"/>
                        </a:rPr>
                        <a:t>Programme</a:t>
                      </a:r>
                      <a:r>
                        <a:rPr lang="en-US" sz="650" b="0" i="0" u="none" strike="noStrike" dirty="0">
                          <a:solidFill>
                            <a:schemeClr val="tx1"/>
                          </a:solidFill>
                          <a:effectLst/>
                          <a:latin typeface="+mj-lt"/>
                        </a:rPr>
                        <a:t> Transition Testing leading to impacts during actual Transition.</a:t>
                      </a:r>
                    </a:p>
                  </a:txBody>
                  <a:tcPr marL="0" marR="0" marT="0" marB="0" anchor="ctr">
                    <a:solidFill>
                      <a:srgbClr val="E8EAF1"/>
                    </a:solidFill>
                  </a:tcPr>
                </a:tc>
                <a:tc>
                  <a:txBody>
                    <a:bodyPr/>
                    <a:lstStyle/>
                    <a:p>
                      <a:pPr marL="0" marR="0" lvl="0" indent="0" algn="l" defTabSz="914378" rtl="0" eaLnBrk="1" fontAlgn="ctr" latinLnBrk="0" hangingPunct="1">
                        <a:lnSpc>
                          <a:spcPct val="100000"/>
                        </a:lnSpc>
                        <a:spcBef>
                          <a:spcPts val="0"/>
                        </a:spcBef>
                        <a:spcAft>
                          <a:spcPts val="0"/>
                        </a:spcAft>
                        <a:buClrTx/>
                        <a:buSzTx/>
                        <a:buFontTx/>
                        <a:buNone/>
                        <a:tabLst/>
                        <a:defRPr/>
                      </a:pPr>
                      <a:r>
                        <a:rPr lang="en-US" sz="650" b="0" i="0" u="none" strike="noStrike" dirty="0">
                          <a:solidFill>
                            <a:schemeClr val="tx1"/>
                          </a:solidFill>
                          <a:effectLst/>
                          <a:latin typeface="+mj-lt"/>
                        </a:rPr>
                        <a:t>Work with the SI to assess if this activity can be tested in advance of Transition</a:t>
                      </a:r>
                    </a:p>
                  </a:txBody>
                  <a:tcPr marL="0" marR="0" marT="0" marB="0" anchor="ctr">
                    <a:solidFill>
                      <a:srgbClr val="E8EAF1"/>
                    </a:solidFill>
                  </a:tcPr>
                </a:tc>
                <a:tc>
                  <a:txBody>
                    <a:bodyPr/>
                    <a:lstStyle/>
                    <a:p>
                      <a:r>
                        <a:rPr lang="en-US" sz="650" dirty="0">
                          <a:solidFill>
                            <a:schemeClr val="tx1"/>
                          </a:solidFill>
                          <a:latin typeface="+mj-lt"/>
                        </a:rPr>
                        <a:t>This was discussed at the SI Transition Group on 16/06. The current expectation is that the approach will be landed in August, which still carries the risk that the held switch processing will not be tested during Transition and was raised by </a:t>
                      </a:r>
                      <a:r>
                        <a:rPr lang="en-US" sz="650" dirty="0" err="1">
                          <a:solidFill>
                            <a:schemeClr val="tx1"/>
                          </a:solidFill>
                          <a:latin typeface="+mj-lt"/>
                        </a:rPr>
                        <a:t>Xoserve</a:t>
                      </a:r>
                      <a:r>
                        <a:rPr lang="en-US" sz="650" dirty="0">
                          <a:solidFill>
                            <a:schemeClr val="tx1"/>
                          </a:solidFill>
                          <a:latin typeface="+mj-lt"/>
                        </a:rPr>
                        <a:t> at the call</a:t>
                      </a:r>
                      <a:endParaRPr lang="en-GB" sz="650" dirty="0">
                        <a:solidFill>
                          <a:schemeClr val="tx1"/>
                        </a:solidFill>
                        <a:latin typeface="+mj-lt"/>
                      </a:endParaRPr>
                    </a:p>
                  </a:txBody>
                  <a:tcPr marL="36000" marR="36000" marT="36000" marB="36000" anchor="ctr">
                    <a:solidFill>
                      <a:srgbClr val="E8EAF1"/>
                    </a:solidFill>
                  </a:tcPr>
                </a:tc>
                <a:tc>
                  <a:txBody>
                    <a:bodyPr/>
                    <a:lstStyle/>
                    <a:p>
                      <a:pPr marL="0" marR="0" lvl="0" indent="0" algn="ctr" defTabSz="914378" rtl="0" eaLnBrk="1" fontAlgn="ctr" latinLnBrk="0" hangingPunct="1">
                        <a:lnSpc>
                          <a:spcPct val="100000"/>
                        </a:lnSpc>
                        <a:spcBef>
                          <a:spcPts val="0"/>
                        </a:spcBef>
                        <a:spcAft>
                          <a:spcPts val="0"/>
                        </a:spcAft>
                        <a:buClrTx/>
                        <a:buSzTx/>
                        <a:buFontTx/>
                        <a:buNone/>
                        <a:tabLst/>
                        <a:defRPr/>
                      </a:pPr>
                      <a:r>
                        <a:rPr lang="en-GB" sz="650" b="0" i="0" u="none" strike="noStrike" dirty="0">
                          <a:solidFill>
                            <a:schemeClr val="tx1"/>
                          </a:solidFill>
                          <a:effectLst/>
                          <a:latin typeface="+mj-lt"/>
                        </a:rPr>
                        <a:t>26/07/21</a:t>
                      </a:r>
                    </a:p>
                  </a:txBody>
                  <a:tcPr marL="0" marR="0" marT="0" marB="0" anchor="ctr">
                    <a:solidFill>
                      <a:srgbClr val="E8EAF1"/>
                    </a:solidFill>
                  </a:tcPr>
                </a:tc>
                <a:extLst>
                  <a:ext uri="{0D108BD9-81ED-4DB2-BD59-A6C34878D82A}">
                    <a16:rowId xmlns:a16="http://schemas.microsoft.com/office/drawing/2014/main" val="3488810272"/>
                  </a:ext>
                </a:extLst>
              </a:tr>
            </a:tbl>
          </a:graphicData>
        </a:graphic>
      </p:graphicFrame>
    </p:spTree>
    <p:extLst>
      <p:ext uri="{BB962C8B-B14F-4D97-AF65-F5344CB8AC3E}">
        <p14:creationId xmlns:p14="http://schemas.microsoft.com/office/powerpoint/2010/main" val="2304868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EDBD9CC-8BE1-427A-97EA-91B018535AB2}"/>
              </a:ext>
            </a:extLst>
          </p:cNvPr>
          <p:cNvSpPr txBox="1">
            <a:spLocks/>
          </p:cNvSpPr>
          <p:nvPr/>
        </p:nvSpPr>
        <p:spPr>
          <a:xfrm>
            <a:off x="457200" y="7742"/>
            <a:ext cx="8229600" cy="559203"/>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High Level Plan</a:t>
            </a:r>
          </a:p>
        </p:txBody>
      </p:sp>
      <p:pic>
        <p:nvPicPr>
          <p:cNvPr id="1026" name="Picture 2">
            <a:extLst>
              <a:ext uri="{FF2B5EF4-FFF2-40B4-BE49-F238E27FC236}">
                <a16:creationId xmlns:a16="http://schemas.microsoft.com/office/drawing/2014/main" id="{EFFE4AA9-2DFC-41FA-93B2-6F7ACEEB01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638" y="387837"/>
            <a:ext cx="8305938" cy="4676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4422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569649" y="-81503"/>
            <a:ext cx="7876975" cy="638401"/>
          </a:xfrm>
        </p:spPr>
        <p:txBody>
          <a:bodyPr vert="horz" lIns="91325" tIns="45663" rIns="91325" bIns="45663" rtlCol="0" anchor="ctr">
            <a:noAutofit/>
          </a:bodyPr>
          <a:lstStyle/>
          <a:p>
            <a:pPr defTabSz="913281"/>
            <a:r>
              <a:rPr lang="en-GB" sz="1998" dirty="0">
                <a:solidFill>
                  <a:schemeClr val="accent1"/>
                </a:solidFill>
                <a:latin typeface="+mn-lt"/>
                <a:cs typeface="Arial"/>
              </a:rPr>
              <a:t>Switching Programme CR Position – CRs impacting </a:t>
            </a:r>
            <a:r>
              <a:rPr lang="en-GB" sz="1998" dirty="0" err="1">
                <a:solidFill>
                  <a:schemeClr val="accent1"/>
                </a:solidFill>
                <a:latin typeface="+mn-lt"/>
                <a:cs typeface="Arial"/>
              </a:rPr>
              <a:t>Xoserve</a:t>
            </a:r>
            <a:endParaRPr lang="en-GB" sz="1998" dirty="0">
              <a:solidFill>
                <a:schemeClr val="accent1"/>
              </a:solidFill>
              <a:latin typeface="+mn-lt"/>
              <a:cs typeface="Arial"/>
            </a:endParaRPr>
          </a:p>
        </p:txBody>
      </p:sp>
      <p:graphicFrame>
        <p:nvGraphicFramePr>
          <p:cNvPr id="5" name="Table 4">
            <a:extLst>
              <a:ext uri="{FF2B5EF4-FFF2-40B4-BE49-F238E27FC236}">
                <a16:creationId xmlns:a16="http://schemas.microsoft.com/office/drawing/2014/main" id="{0E02A1C0-4253-46FB-8FDF-461B42F9CDCD}"/>
              </a:ext>
            </a:extLst>
          </p:cNvPr>
          <p:cNvGraphicFramePr>
            <a:graphicFrameLocks noGrp="1"/>
          </p:cNvGraphicFramePr>
          <p:nvPr>
            <p:extLst>
              <p:ext uri="{D42A27DB-BD31-4B8C-83A1-F6EECF244321}">
                <p14:modId xmlns:p14="http://schemas.microsoft.com/office/powerpoint/2010/main" val="2164840828"/>
              </p:ext>
            </p:extLst>
          </p:nvPr>
        </p:nvGraphicFramePr>
        <p:xfrm>
          <a:off x="109002" y="556898"/>
          <a:ext cx="8786717" cy="4238074"/>
        </p:xfrm>
        <a:graphic>
          <a:graphicData uri="http://schemas.openxmlformats.org/drawingml/2006/table">
            <a:tbl>
              <a:tblPr firstRow="1" bandRow="1">
                <a:tableStyleId>{5C22544A-7EE6-4342-B048-85BDC9FD1C3A}</a:tableStyleId>
              </a:tblPr>
              <a:tblGrid>
                <a:gridCol w="4338592">
                  <a:extLst>
                    <a:ext uri="{9D8B030D-6E8A-4147-A177-3AD203B41FA5}">
                      <a16:colId xmlns:a16="http://schemas.microsoft.com/office/drawing/2014/main" val="997061046"/>
                    </a:ext>
                  </a:extLst>
                </a:gridCol>
                <a:gridCol w="556103">
                  <a:extLst>
                    <a:ext uri="{9D8B030D-6E8A-4147-A177-3AD203B41FA5}">
                      <a16:colId xmlns:a16="http://schemas.microsoft.com/office/drawing/2014/main" val="2723771934"/>
                    </a:ext>
                  </a:extLst>
                </a:gridCol>
                <a:gridCol w="1154751">
                  <a:extLst>
                    <a:ext uri="{9D8B030D-6E8A-4147-A177-3AD203B41FA5}">
                      <a16:colId xmlns:a16="http://schemas.microsoft.com/office/drawing/2014/main" val="3830117845"/>
                    </a:ext>
                  </a:extLst>
                </a:gridCol>
                <a:gridCol w="979927">
                  <a:extLst>
                    <a:ext uri="{9D8B030D-6E8A-4147-A177-3AD203B41FA5}">
                      <a16:colId xmlns:a16="http://schemas.microsoft.com/office/drawing/2014/main" val="194189712"/>
                    </a:ext>
                  </a:extLst>
                </a:gridCol>
                <a:gridCol w="1757344">
                  <a:extLst>
                    <a:ext uri="{9D8B030D-6E8A-4147-A177-3AD203B41FA5}">
                      <a16:colId xmlns:a16="http://schemas.microsoft.com/office/drawing/2014/main" val="3065248341"/>
                    </a:ext>
                  </a:extLst>
                </a:gridCol>
              </a:tblGrid>
              <a:tr h="257146">
                <a:tc>
                  <a:txBody>
                    <a:bodyPr/>
                    <a:lstStyle/>
                    <a:p>
                      <a:pPr algn="l" rtl="0" fontAlgn="ctr"/>
                      <a:r>
                        <a:rPr lang="en-GB" sz="700" b="1" i="0" u="none" strike="noStrike" dirty="0">
                          <a:solidFill>
                            <a:srgbClr val="FFFFFF"/>
                          </a:solidFill>
                          <a:effectLst/>
                          <a:latin typeface="+mj-lt"/>
                          <a:cs typeface="Arial" panose="020B0604020202020204" pitchFamily="34" charset="0"/>
                        </a:rPr>
                        <a:t>CR Name</a:t>
                      </a:r>
                    </a:p>
                  </a:txBody>
                  <a:tcPr marL="4763" marR="4763" marT="4330" marB="0" anchor="ctr">
                    <a:lnB w="38100" cmpd="sng">
                      <a:noFill/>
                    </a:lnB>
                  </a:tcPr>
                </a:tc>
                <a:tc>
                  <a:txBody>
                    <a:bodyPr/>
                    <a:lstStyle/>
                    <a:p>
                      <a:pPr algn="l" rtl="0" fontAlgn="ctr"/>
                      <a:r>
                        <a:rPr lang="en-GB" sz="700" b="1" i="0" u="none" strike="noStrike" dirty="0">
                          <a:solidFill>
                            <a:srgbClr val="FFFFFF"/>
                          </a:solidFill>
                          <a:effectLst/>
                          <a:latin typeface="+mj-lt"/>
                          <a:cs typeface="Arial" panose="020B0604020202020204" pitchFamily="34" charset="0"/>
                        </a:rPr>
                        <a:t>CR Ref</a:t>
                      </a:r>
                    </a:p>
                  </a:txBody>
                  <a:tcPr marL="4763" marR="4763" marT="4330" marB="0" anchor="ctr">
                    <a:lnB w="38100" cmpd="sng">
                      <a:noFill/>
                    </a:lnB>
                  </a:tcPr>
                </a:tc>
                <a:tc>
                  <a:txBody>
                    <a:bodyPr/>
                    <a:lstStyle/>
                    <a:p>
                      <a:pPr algn="l" rtl="0" fontAlgn="ctr"/>
                      <a:r>
                        <a:rPr lang="en-US" sz="700" b="1" i="0" u="none" strike="noStrike" dirty="0">
                          <a:solidFill>
                            <a:srgbClr val="FFFFFF"/>
                          </a:solidFill>
                          <a:effectLst/>
                          <a:latin typeface="+mj-lt"/>
                          <a:cs typeface="Arial" panose="020B0604020202020204" pitchFamily="34" charset="0"/>
                        </a:rPr>
                        <a:t>High Level Cost IA Cost</a:t>
                      </a:r>
                    </a:p>
                  </a:txBody>
                  <a:tcPr marL="4763" marR="4763" marT="4330" marB="0" anchor="ctr">
                    <a:lnB w="38100" cmpd="sng">
                      <a:noFill/>
                    </a:lnB>
                  </a:tcPr>
                </a:tc>
                <a:tc>
                  <a:txBody>
                    <a:bodyPr/>
                    <a:lstStyle/>
                    <a:p>
                      <a:pPr algn="l" rtl="0" fontAlgn="ctr"/>
                      <a:r>
                        <a:rPr lang="en-GB" sz="700" b="1" i="0" u="none" strike="noStrike" dirty="0">
                          <a:solidFill>
                            <a:srgbClr val="FFFFFF"/>
                          </a:solidFill>
                          <a:effectLst/>
                          <a:latin typeface="+mj-lt"/>
                          <a:cs typeface="Arial" panose="020B0604020202020204" pitchFamily="34" charset="0"/>
                        </a:rPr>
                        <a:t>Date Raised</a:t>
                      </a:r>
                    </a:p>
                  </a:txBody>
                  <a:tcPr marL="4763" marR="4763" marT="4330" marB="0" anchor="ctr">
                    <a:lnB w="38100" cmpd="sng">
                      <a:noFill/>
                    </a:lnB>
                  </a:tcPr>
                </a:tc>
                <a:tc>
                  <a:txBody>
                    <a:bodyPr/>
                    <a:lstStyle/>
                    <a:p>
                      <a:pPr algn="l" rtl="0" fontAlgn="ctr"/>
                      <a:r>
                        <a:rPr lang="en-GB" sz="700" b="1" i="0" u="none" strike="noStrike" dirty="0">
                          <a:solidFill>
                            <a:srgbClr val="FFFFFF"/>
                          </a:solidFill>
                          <a:effectLst/>
                          <a:latin typeface="+mj-lt"/>
                          <a:cs typeface="Arial" panose="020B0604020202020204" pitchFamily="34" charset="0"/>
                        </a:rPr>
                        <a:t>Status</a:t>
                      </a:r>
                    </a:p>
                  </a:txBody>
                  <a:tcPr marL="4763" marR="4763" marT="4330" marB="0" anchor="ctr">
                    <a:lnB w="38100" cmpd="sng">
                      <a:noFill/>
                    </a:lnB>
                  </a:tcPr>
                </a:tc>
                <a:extLst>
                  <a:ext uri="{0D108BD9-81ED-4DB2-BD59-A6C34878D82A}">
                    <a16:rowId xmlns:a16="http://schemas.microsoft.com/office/drawing/2014/main" val="4029148686"/>
                  </a:ext>
                </a:extLst>
              </a:tr>
              <a:tr h="117712">
                <a:tc>
                  <a:txBody>
                    <a:bodyPr/>
                    <a:lstStyle/>
                    <a:p>
                      <a:pPr algn="l" fontAlgn="t"/>
                      <a:r>
                        <a:rPr lang="en-GB" sz="700" b="0" i="0" u="none" strike="noStrike" dirty="0">
                          <a:solidFill>
                            <a:srgbClr val="000000"/>
                          </a:solidFill>
                          <a:effectLst/>
                          <a:latin typeface="+mj-lt"/>
                        </a:rPr>
                        <a:t>Programme Plan Re-Baseline</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dirty="0">
                          <a:solidFill>
                            <a:srgbClr val="000000"/>
                          </a:solidFill>
                          <a:effectLst/>
                          <a:latin typeface="+mj-lt"/>
                        </a:rPr>
                        <a:t>CR-D002</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dirty="0">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700" b="0" i="0" u="none" strike="noStrike" dirty="0">
                          <a:solidFill>
                            <a:srgbClr val="000000"/>
                          </a:solidFill>
                          <a:effectLst/>
                          <a:latin typeface="+mj-lt"/>
                        </a:rPr>
                        <a:t>07/11/2019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700" b="0" i="0" u="none" strike="noStrike" dirty="0">
                          <a:solidFill>
                            <a:srgbClr val="000000"/>
                          </a:solidFill>
                          <a:effectLst/>
                          <a:latin typeface="+mj-lt"/>
                        </a:rPr>
                        <a:t>Approved - Complete</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51528655"/>
                  </a:ext>
                </a:extLst>
              </a:tr>
              <a:tr h="127814">
                <a:tc>
                  <a:txBody>
                    <a:bodyPr/>
                    <a:lstStyle/>
                    <a:p>
                      <a:pPr algn="l" fontAlgn="t"/>
                      <a:r>
                        <a:rPr lang="en-US" sz="700" b="0" i="0" u="none" strike="noStrike" dirty="0">
                          <a:solidFill>
                            <a:srgbClr val="000000"/>
                          </a:solidFill>
                          <a:effectLst/>
                          <a:latin typeface="+mj-lt"/>
                        </a:rPr>
                        <a:t>Updates to the CSS Physical Interface Design (</a:t>
                      </a:r>
                      <a:r>
                        <a:rPr lang="en-US" sz="700" b="0" i="0" u="none" strike="noStrike" dirty="0" err="1">
                          <a:solidFill>
                            <a:srgbClr val="000000"/>
                          </a:solidFill>
                          <a:effectLst/>
                          <a:latin typeface="+mj-lt"/>
                        </a:rPr>
                        <a:t>PhID</a:t>
                      </a:r>
                      <a:r>
                        <a:rPr lang="en-US" sz="700" b="0" i="0" u="none" strike="noStrike" dirty="0">
                          <a:solidFill>
                            <a:srgbClr val="000000"/>
                          </a:solidFill>
                          <a:effectLst/>
                          <a:latin typeface="+mj-lt"/>
                        </a:rPr>
                        <a:t>).</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CR-D008</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£17,250.00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700" b="0" i="0" u="none" strike="noStrike">
                          <a:solidFill>
                            <a:srgbClr val="000000"/>
                          </a:solidFill>
                          <a:effectLst/>
                          <a:latin typeface="+mj-lt"/>
                        </a:rPr>
                        <a:t>22/01/2020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700" b="0" i="0" u="none" strike="noStrike" dirty="0">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7258831"/>
                  </a:ext>
                </a:extLst>
              </a:tr>
              <a:tr h="127814">
                <a:tc>
                  <a:txBody>
                    <a:bodyPr/>
                    <a:lstStyle/>
                    <a:p>
                      <a:pPr algn="l" fontAlgn="t"/>
                      <a:r>
                        <a:rPr lang="en-GB" sz="700" b="0" i="0" u="none" strike="noStrike" dirty="0">
                          <a:solidFill>
                            <a:srgbClr val="000000"/>
                          </a:solidFill>
                          <a:effectLst/>
                          <a:latin typeface="+mj-lt"/>
                        </a:rPr>
                        <a:t>CSS_Exception_Handling_Strategy_v0.2</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CR-D014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700" b="0" i="0" u="none" strike="noStrike">
                          <a:solidFill>
                            <a:srgbClr val="000000"/>
                          </a:solidFill>
                          <a:effectLst/>
                          <a:latin typeface="+mj-lt"/>
                        </a:rPr>
                        <a:t>26/02/2020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700" b="0" i="0" u="none" strike="noStrike" dirty="0">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09646371"/>
                  </a:ext>
                </a:extLst>
              </a:tr>
              <a:tr h="127814">
                <a:tc>
                  <a:txBody>
                    <a:bodyPr/>
                    <a:lstStyle/>
                    <a:p>
                      <a:pPr algn="l" fontAlgn="t"/>
                      <a:r>
                        <a:rPr lang="en-US" sz="700" b="0" i="0" u="none" strike="noStrike" dirty="0" err="1">
                          <a:solidFill>
                            <a:srgbClr val="000000"/>
                          </a:solidFill>
                          <a:effectLst/>
                          <a:latin typeface="+mj-lt"/>
                        </a:rPr>
                        <a:t>Provide_CSS_RegistrationID_to_PUI_and_LPs</a:t>
                      </a:r>
                      <a:endParaRPr lang="en-US" sz="700" b="0" i="0" u="none" strike="noStrike" dirty="0">
                        <a:solidFill>
                          <a:srgbClr val="000000"/>
                        </a:solidFill>
                        <a:effectLst/>
                        <a:latin typeface="+mj-lt"/>
                      </a:endParaRP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CR-D016</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£12,643.00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700" b="0" i="0" u="none" strike="noStrike">
                          <a:solidFill>
                            <a:srgbClr val="000000"/>
                          </a:solidFill>
                          <a:effectLst/>
                          <a:latin typeface="+mj-lt"/>
                        </a:rPr>
                        <a:t>07/08/2020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700" b="0" i="0" u="none" strike="noStrike" dirty="0">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7945083"/>
                  </a:ext>
                </a:extLst>
              </a:tr>
              <a:tr h="127814">
                <a:tc>
                  <a:txBody>
                    <a:bodyPr/>
                    <a:lstStyle/>
                    <a:p>
                      <a:pPr algn="l" fontAlgn="t"/>
                      <a:r>
                        <a:rPr lang="en-US" sz="700" b="0" i="0" u="none" strike="noStrike" dirty="0" err="1">
                          <a:solidFill>
                            <a:srgbClr val="000000"/>
                          </a:solidFill>
                          <a:effectLst/>
                          <a:latin typeface="+mj-lt"/>
                        </a:rPr>
                        <a:t>Licence</a:t>
                      </a:r>
                      <a:r>
                        <a:rPr lang="en-US" sz="700" b="0" i="0" u="none" strike="noStrike" dirty="0">
                          <a:solidFill>
                            <a:srgbClr val="000000"/>
                          </a:solidFill>
                          <a:effectLst/>
                          <a:latin typeface="+mj-lt"/>
                        </a:rPr>
                        <a:t> Exempt Network Customer Identifier – ABACUS Data Model update</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CR-E51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700" b="0" i="0" u="none" strike="noStrike">
                          <a:solidFill>
                            <a:srgbClr val="000000"/>
                          </a:solidFill>
                          <a:effectLst/>
                          <a:latin typeface="+mj-lt"/>
                        </a:rPr>
                        <a:t>29/10/2019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700" b="0" i="0" u="none" strike="noStrike" dirty="0">
                          <a:solidFill>
                            <a:srgbClr val="000000"/>
                          </a:solidFill>
                          <a:effectLst/>
                          <a:latin typeface="+mj-lt"/>
                        </a:rPr>
                        <a:t>Approved - Complete</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668744"/>
                  </a:ext>
                </a:extLst>
              </a:tr>
              <a:tr h="127814">
                <a:tc>
                  <a:txBody>
                    <a:bodyPr/>
                    <a:lstStyle/>
                    <a:p>
                      <a:pPr algn="l" fontAlgn="t"/>
                      <a:r>
                        <a:rPr lang="en-US" sz="700" b="0" i="0" u="none" strike="noStrike" dirty="0">
                          <a:solidFill>
                            <a:srgbClr val="000000"/>
                          </a:solidFill>
                          <a:effectLst/>
                          <a:latin typeface="+mj-lt"/>
                        </a:rPr>
                        <a:t>Amendments to the DMS artefact suite</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dirty="0">
                          <a:solidFill>
                            <a:srgbClr val="000000"/>
                          </a:solidFill>
                          <a:effectLst/>
                          <a:latin typeface="+mj-lt"/>
                        </a:rPr>
                        <a:t>CR-D019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dirty="0">
                          <a:solidFill>
                            <a:srgbClr val="000000"/>
                          </a:solidFill>
                          <a:effectLst/>
                          <a:latin typeface="+mj-lt"/>
                        </a:rPr>
                        <a:t>£6,500.00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GB" sz="700" b="0" i="0" u="none" strike="noStrike" dirty="0">
                          <a:solidFill>
                            <a:srgbClr val="000000"/>
                          </a:solidFill>
                          <a:effectLst/>
                          <a:latin typeface="+mj-lt"/>
                        </a:rPr>
                        <a:t>16/03/2020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700" b="0" i="0" u="none" strike="noStrike" dirty="0">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7033543"/>
                  </a:ext>
                </a:extLst>
              </a:tr>
              <a:tr h="127814">
                <a:tc>
                  <a:txBody>
                    <a:bodyPr/>
                    <a:lstStyle/>
                    <a:p>
                      <a:pPr algn="l" fontAlgn="t"/>
                      <a:r>
                        <a:rPr lang="en-US" sz="700" b="0" i="0" u="none" strike="noStrike" dirty="0">
                          <a:solidFill>
                            <a:srgbClr val="000000"/>
                          </a:solidFill>
                          <a:effectLst/>
                          <a:latin typeface="+mj-lt"/>
                        </a:rPr>
                        <a:t>Migration of Terminated Gas RMPS</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CR-D022</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GB" sz="700" b="0" i="0" u="none" strike="noStrike">
                          <a:solidFill>
                            <a:srgbClr val="000000"/>
                          </a:solidFill>
                          <a:effectLst/>
                          <a:latin typeface="+mj-lt"/>
                        </a:rPr>
                        <a:t>10/06/2020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700" b="0" i="0" u="none" strike="noStrike" dirty="0">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077588"/>
                  </a:ext>
                </a:extLst>
              </a:tr>
              <a:tr h="228751">
                <a:tc>
                  <a:txBody>
                    <a:bodyPr/>
                    <a:lstStyle/>
                    <a:p>
                      <a:pPr algn="l" fontAlgn="t"/>
                      <a:r>
                        <a:rPr lang="en-US" sz="700" b="0" i="0" u="none" strike="noStrike" dirty="0">
                          <a:solidFill>
                            <a:srgbClr val="000000"/>
                          </a:solidFill>
                          <a:effectLst/>
                          <a:latin typeface="+mj-lt"/>
                        </a:rPr>
                        <a:t>Amendments to the NC-0079 for REL (Retail Energy Location) Data Migration and Reconciliation</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CR-D024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£20,000.00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GB" sz="700" b="0" i="0" u="none" strike="noStrike">
                          <a:solidFill>
                            <a:srgbClr val="000000"/>
                          </a:solidFill>
                          <a:effectLst/>
                          <a:latin typeface="+mj-lt"/>
                        </a:rPr>
                        <a:t>06/07/2020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700" b="0" i="0" u="none" strike="noStrike" dirty="0">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3703546"/>
                  </a:ext>
                </a:extLst>
              </a:tr>
              <a:tr h="127814">
                <a:tc>
                  <a:txBody>
                    <a:bodyPr/>
                    <a:lstStyle/>
                    <a:p>
                      <a:pPr algn="l" fontAlgn="b"/>
                      <a:r>
                        <a:rPr lang="en-GB" sz="700" b="0" i="0" u="none" strike="noStrike" dirty="0">
                          <a:solidFill>
                            <a:srgbClr val="000000"/>
                          </a:solidFill>
                          <a:effectLst/>
                          <a:latin typeface="+mj-lt"/>
                        </a:rPr>
                        <a:t>DMS - PHID Alignment Parties </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CR-D026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06/07/2020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95974469"/>
                  </a:ext>
                </a:extLst>
              </a:tr>
              <a:tr h="127814">
                <a:tc>
                  <a:txBody>
                    <a:bodyPr/>
                    <a:lstStyle/>
                    <a:p>
                      <a:pPr algn="l" fontAlgn="b"/>
                      <a:r>
                        <a:rPr lang="en-US" sz="700" b="0" i="0" u="none" strike="noStrike" dirty="0">
                          <a:solidFill>
                            <a:srgbClr val="000000"/>
                          </a:solidFill>
                          <a:effectLst/>
                          <a:latin typeface="+mj-lt"/>
                        </a:rPr>
                        <a:t>Request For a New or Upgraded DMT Environment</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CR-D027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£256,009.00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07/08/2020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3742555"/>
                  </a:ext>
                </a:extLst>
              </a:tr>
              <a:tr h="150366">
                <a:tc>
                  <a:txBody>
                    <a:bodyPr/>
                    <a:lstStyle/>
                    <a:p>
                      <a:pPr algn="l" fontAlgn="b"/>
                      <a:r>
                        <a:rPr lang="en-US" sz="700" b="0" i="0" u="none" strike="noStrike">
                          <a:solidFill>
                            <a:srgbClr val="000000"/>
                          </a:solidFill>
                          <a:effectLst/>
                          <a:latin typeface="+mj-lt"/>
                        </a:rPr>
                        <a:t>Enable TLS connection pooling for all directly connected parties to CSS]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CR-D028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£2,500.00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13/07/2020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3898194"/>
                  </a:ext>
                </a:extLst>
              </a:tr>
              <a:tr h="127814">
                <a:tc>
                  <a:txBody>
                    <a:bodyPr/>
                    <a:lstStyle/>
                    <a:p>
                      <a:pPr algn="l" fontAlgn="b"/>
                      <a:r>
                        <a:rPr lang="en-GB" sz="700" b="0" i="0" u="none" strike="noStrike">
                          <a:solidFill>
                            <a:srgbClr val="000000"/>
                          </a:solidFill>
                          <a:effectLst/>
                          <a:latin typeface="+mj-lt"/>
                        </a:rPr>
                        <a:t>Message Header Format for PKI Certificate Identification]</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CR-D029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£2,500.00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13/07/2020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1377997"/>
                  </a:ext>
                </a:extLst>
              </a:tr>
              <a:tr h="127814">
                <a:tc>
                  <a:txBody>
                    <a:bodyPr/>
                    <a:lstStyle/>
                    <a:p>
                      <a:pPr algn="l" fontAlgn="b"/>
                      <a:r>
                        <a:rPr lang="en-US" sz="700" b="0" i="0" u="none" strike="noStrike">
                          <a:solidFill>
                            <a:srgbClr val="000000"/>
                          </a:solidFill>
                          <a:effectLst/>
                          <a:latin typeface="+mj-lt"/>
                        </a:rPr>
                        <a:t>SIT Functional Test Re Plan  Enabling Parallel Testing </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CR-D030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£56,000.00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20/07/2020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2708138"/>
                  </a:ext>
                </a:extLst>
              </a:tr>
              <a:tr h="127814">
                <a:tc>
                  <a:txBody>
                    <a:bodyPr/>
                    <a:lstStyle/>
                    <a:p>
                      <a:pPr algn="l" fontAlgn="b"/>
                      <a:r>
                        <a:rPr lang="fr-FR" sz="700" b="0" i="0" u="none" strike="noStrike">
                          <a:solidFill>
                            <a:srgbClr val="000000"/>
                          </a:solidFill>
                          <a:effectLst/>
                          <a:latin typeface="+mj-lt"/>
                        </a:rPr>
                        <a:t>DM_Validation Catalogue_Shipper_Effective_Date_Change_</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CR-D032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03/08/2020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19725783"/>
                  </a:ext>
                </a:extLst>
              </a:tr>
              <a:tr h="127814">
                <a:tc>
                  <a:txBody>
                    <a:bodyPr/>
                    <a:lstStyle/>
                    <a:p>
                      <a:pPr algn="l" fontAlgn="b"/>
                      <a:r>
                        <a:rPr lang="en-GB" sz="700" b="0" i="0" u="none" strike="noStrike">
                          <a:solidFill>
                            <a:srgbClr val="000000"/>
                          </a:solidFill>
                          <a:effectLst/>
                          <a:latin typeface="+mj-lt"/>
                        </a:rPr>
                        <a:t>Compression During Data Migration</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CR-D034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09/09/2020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325048"/>
                  </a:ext>
                </a:extLst>
              </a:tr>
              <a:tr h="125237">
                <a:tc>
                  <a:txBody>
                    <a:bodyPr/>
                    <a:lstStyle/>
                    <a:p>
                      <a:pPr algn="l" fontAlgn="b"/>
                      <a:r>
                        <a:rPr lang="en-US" sz="700" b="0" i="0" u="none" strike="noStrike">
                          <a:solidFill>
                            <a:srgbClr val="000000"/>
                          </a:solidFill>
                          <a:effectLst/>
                          <a:latin typeface="+mj-lt"/>
                        </a:rPr>
                        <a:t>Uplift to the CSS Interface Specifications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CR-D038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£70,000.00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07/10/2020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0169379"/>
                  </a:ext>
                </a:extLst>
              </a:tr>
              <a:tr h="127814">
                <a:tc>
                  <a:txBody>
                    <a:bodyPr/>
                    <a:lstStyle/>
                    <a:p>
                      <a:pPr algn="l" fontAlgn="b"/>
                      <a:r>
                        <a:rPr lang="en-US" sz="700" b="0" i="0" u="none" strike="noStrike">
                          <a:solidFill>
                            <a:srgbClr val="000000"/>
                          </a:solidFill>
                          <a:effectLst/>
                          <a:latin typeface="+mj-lt"/>
                        </a:rPr>
                        <a:t>Uplift to Business Data Validation Rules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CR-D039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£20,000.00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25/09/2020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9581709"/>
                  </a:ext>
                </a:extLst>
              </a:tr>
              <a:tr h="127814">
                <a:tc>
                  <a:txBody>
                    <a:bodyPr/>
                    <a:lstStyle/>
                    <a:p>
                      <a:pPr algn="l" fontAlgn="b"/>
                      <a:r>
                        <a:rPr lang="en-GB" sz="700" b="0" i="0" u="none" strike="noStrike">
                          <a:solidFill>
                            <a:srgbClr val="000000"/>
                          </a:solidFill>
                          <a:effectLst/>
                          <a:latin typeface="+mj-lt"/>
                        </a:rPr>
                        <a:t>Programme Plan Re-Baseline</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CR-D042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£14,913,000.00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28/09/2020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6307551"/>
                  </a:ext>
                </a:extLst>
              </a:tr>
              <a:tr h="127814">
                <a:tc>
                  <a:txBody>
                    <a:bodyPr/>
                    <a:lstStyle/>
                    <a:p>
                      <a:pPr algn="l" fontAlgn="b"/>
                      <a:r>
                        <a:rPr lang="en-GB" sz="700" b="0" i="0" u="none" strike="noStrike">
                          <a:solidFill>
                            <a:srgbClr val="000000"/>
                          </a:solidFill>
                          <a:effectLst/>
                          <a:latin typeface="+mj-lt"/>
                        </a:rPr>
                        <a:t>Operational Choreography Detection 0.5</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CR-D060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£308,205.00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782153"/>
                  </a:ext>
                </a:extLst>
              </a:tr>
              <a:tr h="127814">
                <a:tc>
                  <a:txBody>
                    <a:bodyPr/>
                    <a:lstStyle/>
                    <a:p>
                      <a:pPr algn="l" fontAlgn="b"/>
                      <a:r>
                        <a:rPr lang="en-GB" sz="700" b="0" i="0" u="none" strike="noStrike">
                          <a:solidFill>
                            <a:srgbClr val="000000"/>
                          </a:solidFill>
                          <a:effectLst/>
                          <a:latin typeface="+mj-lt"/>
                        </a:rPr>
                        <a:t>Operational Choreography Rectification 0.3</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CR-D061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0541801"/>
                  </a:ext>
                </a:extLst>
              </a:tr>
              <a:tr h="228751">
                <a:tc>
                  <a:txBody>
                    <a:bodyPr/>
                    <a:lstStyle/>
                    <a:p>
                      <a:pPr algn="l" fontAlgn="b"/>
                      <a:r>
                        <a:rPr lang="en-US" sz="700" b="0" i="0" u="none" strike="noStrike">
                          <a:solidFill>
                            <a:srgbClr val="000000"/>
                          </a:solidFill>
                          <a:effectLst/>
                          <a:latin typeface="+mj-lt"/>
                        </a:rPr>
                        <a:t>Amendment of Data Migration Solution to Protect Programme Timescales - Removal of Transition Stage 1 Delta files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CR-D062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£83,490.00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25/02/2021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1576077"/>
                  </a:ext>
                </a:extLst>
              </a:tr>
              <a:tr h="168386">
                <a:tc>
                  <a:txBody>
                    <a:bodyPr/>
                    <a:lstStyle/>
                    <a:p>
                      <a:pPr algn="l" fontAlgn="b"/>
                      <a:r>
                        <a:rPr lang="en-US" sz="700" b="0" i="0" u="none" strike="noStrike">
                          <a:solidFill>
                            <a:srgbClr val="000000"/>
                          </a:solidFill>
                          <a:effectLst/>
                          <a:latin typeface="+mj-lt"/>
                        </a:rPr>
                        <a:t>Change to Management of In-Flight Switches Approach</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CR-D071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15/03/2021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9267783"/>
                  </a:ext>
                </a:extLst>
              </a:tr>
              <a:tr h="203571">
                <a:tc>
                  <a:txBody>
                    <a:bodyPr/>
                    <a:lstStyle/>
                    <a:p>
                      <a:pPr algn="l" fontAlgn="b"/>
                      <a:r>
                        <a:rPr lang="en-US" sz="700" b="0" i="0" u="none" strike="noStrike">
                          <a:solidFill>
                            <a:srgbClr val="000000"/>
                          </a:solidFill>
                          <a:effectLst/>
                          <a:latin typeface="+mj-lt"/>
                        </a:rPr>
                        <a:t>Amend the Transition Testing Milestones TR210 &amp; TR220 for PUI Production Data Cuts v0.4</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CR-D078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14/05/2021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9916139"/>
                  </a:ext>
                </a:extLst>
              </a:tr>
              <a:tr h="127814">
                <a:tc>
                  <a:txBody>
                    <a:bodyPr/>
                    <a:lstStyle/>
                    <a:p>
                      <a:pPr algn="l" fontAlgn="b"/>
                      <a:r>
                        <a:rPr lang="en-US" sz="700" b="0" i="0" u="none" strike="noStrike">
                          <a:solidFill>
                            <a:srgbClr val="000000"/>
                          </a:solidFill>
                          <a:effectLst/>
                          <a:latin typeface="+mj-lt"/>
                        </a:rPr>
                        <a:t>Increase Cadence of Data cuts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CR-D080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£24,600.00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10/05/2021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0893854"/>
                  </a:ext>
                </a:extLst>
              </a:tr>
              <a:tr h="127814">
                <a:tc>
                  <a:txBody>
                    <a:bodyPr/>
                    <a:lstStyle/>
                    <a:p>
                      <a:pPr algn="l" fontAlgn="b"/>
                      <a:r>
                        <a:rPr lang="en-US" sz="700" b="0" i="0" u="none" strike="noStrike">
                          <a:solidFill>
                            <a:srgbClr val="000000"/>
                          </a:solidFill>
                          <a:effectLst/>
                          <a:latin typeface="+mj-lt"/>
                        </a:rPr>
                        <a:t>Amendment to Assumptions as a result of analysis undertaken during CP1 v0.4]</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dirty="0">
                          <a:solidFill>
                            <a:srgbClr val="000000"/>
                          </a:solidFill>
                          <a:effectLst/>
                          <a:latin typeface="+mj-lt"/>
                        </a:rPr>
                        <a:t>CR-D083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7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24/05/2021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4170076"/>
                  </a:ext>
                </a:extLst>
              </a:tr>
              <a:tr h="228751">
                <a:tc>
                  <a:txBody>
                    <a:bodyPr/>
                    <a:lstStyle/>
                    <a:p>
                      <a:pPr algn="l" fontAlgn="b"/>
                      <a:r>
                        <a:rPr lang="en-US" sz="700" b="0" i="0" u="none" strike="noStrike">
                          <a:solidFill>
                            <a:srgbClr val="000000"/>
                          </a:solidFill>
                          <a:effectLst/>
                          <a:latin typeface="+mj-lt"/>
                        </a:rPr>
                        <a:t>Request for an additional Data Reconciliation Activity at the end of DMT Live Rehearsal Cycle 2 v0.2</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CR-D086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700" b="0" i="0" u="none" strike="noStrike">
                          <a:solidFill>
                            <a:srgbClr val="000000"/>
                          </a:solidFill>
                          <a:effectLst/>
                          <a:latin typeface="+mj-lt"/>
                        </a:rPr>
                        <a:t>£76,000.00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700" b="0" i="0" u="none" strike="noStrike">
                          <a:solidFill>
                            <a:srgbClr val="000000"/>
                          </a:solidFill>
                          <a:effectLst/>
                          <a:latin typeface="+mj-lt"/>
                        </a:rPr>
                        <a:t>01/06/2021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700" b="0" i="0" u="none" strike="noStrike" dirty="0">
                          <a:solidFill>
                            <a:srgbClr val="000000"/>
                          </a:solidFill>
                          <a:effectLst/>
                          <a:latin typeface="+mj-lt"/>
                        </a:rPr>
                        <a:t>Rejected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43134554"/>
                  </a:ext>
                </a:extLst>
              </a:tr>
              <a:tr h="228751">
                <a:tc>
                  <a:txBody>
                    <a:bodyPr/>
                    <a:lstStyle/>
                    <a:p>
                      <a:pPr marL="0" algn="l" fontAlgn="t"/>
                      <a:r>
                        <a:rPr lang="en-US" sz="700" b="0" i="0" u="none" strike="noStrike" dirty="0">
                          <a:solidFill>
                            <a:srgbClr val="000000"/>
                          </a:solidFill>
                          <a:effectLst/>
                          <a:latin typeface="+mj-lt"/>
                          <a:ea typeface="+mn-ea"/>
                          <a:cs typeface="+mn-cs"/>
                        </a:rPr>
                        <a:t>TT Remediation &amp; Paper-Based Testing Workshop</a:t>
                      </a:r>
                    </a:p>
                  </a:txBody>
                  <a:tcPr marL="0" marR="0" marT="0" marB="0" anchor="ctr">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fontAlgn="t"/>
                      <a:r>
                        <a:rPr lang="en-GB" sz="700" b="0" i="0" u="none" strike="noStrike" dirty="0">
                          <a:solidFill>
                            <a:srgbClr val="000000"/>
                          </a:solidFill>
                          <a:effectLst/>
                          <a:latin typeface="+mj-lt"/>
                          <a:ea typeface="+mn-ea"/>
                          <a:cs typeface="+mn-cs"/>
                        </a:rPr>
                        <a:t>CR-D095</a:t>
                      </a:r>
                    </a:p>
                  </a:txBody>
                  <a:tcPr marL="0" marR="0" marT="0" marB="0" anchor="ctr">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fontAlgn="t"/>
                      <a:r>
                        <a:rPr lang="en-GB" sz="700" b="0" i="0" u="none" strike="noStrike" dirty="0">
                          <a:solidFill>
                            <a:srgbClr val="000000"/>
                          </a:solidFill>
                          <a:effectLst/>
                          <a:latin typeface="+mj-lt"/>
                          <a:ea typeface="+mn-ea"/>
                          <a:cs typeface="+mn-cs"/>
                        </a:rPr>
                        <a:t>£34,000.00</a:t>
                      </a:r>
                    </a:p>
                  </a:txBody>
                  <a:tcPr marL="0" marR="0" marT="0" marB="0" anchor="ctr">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fontAlgn="t"/>
                      <a:r>
                        <a:rPr lang="en-GB" sz="700" b="0" i="0" u="none" strike="noStrike" dirty="0">
                          <a:solidFill>
                            <a:srgbClr val="000000"/>
                          </a:solidFill>
                          <a:effectLst/>
                          <a:latin typeface="+mj-lt"/>
                          <a:ea typeface="+mn-ea"/>
                          <a:cs typeface="+mn-cs"/>
                        </a:rPr>
                        <a:t>28/06/2021</a:t>
                      </a:r>
                    </a:p>
                  </a:txBody>
                  <a:tcPr marL="0" marR="0" marT="0" marB="0" anchor="ctr">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eaLnBrk="1" fontAlgn="t" latinLnBrk="0" hangingPunct="1">
                        <a:lnSpc>
                          <a:spcPct val="100000"/>
                        </a:lnSpc>
                        <a:spcBef>
                          <a:spcPts val="0"/>
                        </a:spcBef>
                        <a:spcAft>
                          <a:spcPts val="0"/>
                        </a:spcAft>
                        <a:buClrTx/>
                        <a:buSzTx/>
                        <a:buFontTx/>
                        <a:buNone/>
                        <a:tabLst/>
                        <a:defRPr/>
                      </a:pPr>
                      <a:r>
                        <a:rPr lang="en-GB" sz="700" b="0" i="0" u="none" strike="noStrike" dirty="0">
                          <a:solidFill>
                            <a:srgbClr val="000000"/>
                          </a:solidFill>
                          <a:effectLst/>
                          <a:latin typeface="+mj-lt"/>
                          <a:ea typeface="+mn-ea"/>
                          <a:cs typeface="+mn-cs"/>
                        </a:rPr>
                        <a:t>Awaiting Decision</a:t>
                      </a:r>
                    </a:p>
                  </a:txBody>
                  <a:tcPr marL="0" marR="0" marT="0" marB="0" anchor="ctr">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50959647"/>
                  </a:ext>
                </a:extLst>
              </a:tr>
            </a:tbl>
          </a:graphicData>
        </a:graphic>
      </p:graphicFrame>
    </p:spTree>
    <p:extLst>
      <p:ext uri="{BB962C8B-B14F-4D97-AF65-F5344CB8AC3E}">
        <p14:creationId xmlns:p14="http://schemas.microsoft.com/office/powerpoint/2010/main" val="3267915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187490" y="-203424"/>
            <a:ext cx="8641293" cy="802206"/>
          </a:xfrm>
        </p:spPr>
        <p:txBody>
          <a:bodyPr vert="horz" lIns="91325" tIns="45663" rIns="91325" bIns="45663" rtlCol="0" anchor="ctr">
            <a:noAutofit/>
          </a:bodyPr>
          <a:lstStyle/>
          <a:p>
            <a:pPr defTabSz="913281"/>
            <a:r>
              <a:rPr lang="en-GB" sz="1998" dirty="0">
                <a:solidFill>
                  <a:schemeClr val="accent1"/>
                </a:solidFill>
                <a:latin typeface="+mn-lt"/>
                <a:cs typeface="Arial"/>
              </a:rPr>
              <a:t>Switching Programme CR Position – CRs not impacting </a:t>
            </a:r>
            <a:r>
              <a:rPr lang="en-GB" sz="1998" dirty="0" err="1">
                <a:solidFill>
                  <a:schemeClr val="accent1"/>
                </a:solidFill>
                <a:latin typeface="+mn-lt"/>
                <a:cs typeface="Arial"/>
              </a:rPr>
              <a:t>Xoserve</a:t>
            </a:r>
            <a:r>
              <a:rPr lang="en-GB" sz="1998" dirty="0">
                <a:solidFill>
                  <a:schemeClr val="accent1"/>
                </a:solidFill>
                <a:latin typeface="+mn-lt"/>
                <a:cs typeface="Arial"/>
              </a:rPr>
              <a:t> </a:t>
            </a:r>
          </a:p>
        </p:txBody>
      </p:sp>
      <p:graphicFrame>
        <p:nvGraphicFramePr>
          <p:cNvPr id="5" name="Table 4">
            <a:extLst>
              <a:ext uri="{FF2B5EF4-FFF2-40B4-BE49-F238E27FC236}">
                <a16:creationId xmlns:a16="http://schemas.microsoft.com/office/drawing/2014/main" id="{15296109-58FC-4127-9306-E3CF13264C98}"/>
              </a:ext>
            </a:extLst>
          </p:cNvPr>
          <p:cNvGraphicFramePr>
            <a:graphicFrameLocks noGrp="1"/>
          </p:cNvGraphicFramePr>
          <p:nvPr>
            <p:extLst>
              <p:ext uri="{D42A27DB-BD31-4B8C-83A1-F6EECF244321}">
                <p14:modId xmlns:p14="http://schemas.microsoft.com/office/powerpoint/2010/main" val="735029285"/>
              </p:ext>
            </p:extLst>
          </p:nvPr>
        </p:nvGraphicFramePr>
        <p:xfrm>
          <a:off x="0" y="305273"/>
          <a:ext cx="9144000" cy="4733007"/>
        </p:xfrm>
        <a:graphic>
          <a:graphicData uri="http://schemas.openxmlformats.org/drawingml/2006/table">
            <a:tbl>
              <a:tblPr firstRow="1" bandRow="1">
                <a:tableStyleId>{5C22544A-7EE6-4342-B048-85BDC9FD1C3A}</a:tableStyleId>
              </a:tblPr>
              <a:tblGrid>
                <a:gridCol w="6353092">
                  <a:extLst>
                    <a:ext uri="{9D8B030D-6E8A-4147-A177-3AD203B41FA5}">
                      <a16:colId xmlns:a16="http://schemas.microsoft.com/office/drawing/2014/main" val="997061046"/>
                    </a:ext>
                  </a:extLst>
                </a:gridCol>
                <a:gridCol w="598770">
                  <a:extLst>
                    <a:ext uri="{9D8B030D-6E8A-4147-A177-3AD203B41FA5}">
                      <a16:colId xmlns:a16="http://schemas.microsoft.com/office/drawing/2014/main" val="2723771934"/>
                    </a:ext>
                  </a:extLst>
                </a:gridCol>
                <a:gridCol w="649585">
                  <a:extLst>
                    <a:ext uri="{9D8B030D-6E8A-4147-A177-3AD203B41FA5}">
                      <a16:colId xmlns:a16="http://schemas.microsoft.com/office/drawing/2014/main" val="194189712"/>
                    </a:ext>
                  </a:extLst>
                </a:gridCol>
                <a:gridCol w="1542553">
                  <a:extLst>
                    <a:ext uri="{9D8B030D-6E8A-4147-A177-3AD203B41FA5}">
                      <a16:colId xmlns:a16="http://schemas.microsoft.com/office/drawing/2014/main" val="3065248341"/>
                    </a:ext>
                  </a:extLst>
                </a:gridCol>
              </a:tblGrid>
              <a:tr h="178320">
                <a:tc>
                  <a:txBody>
                    <a:bodyPr/>
                    <a:lstStyle/>
                    <a:p>
                      <a:pPr algn="ctr" rtl="0" fontAlgn="ctr"/>
                      <a:r>
                        <a:rPr lang="en-GB" sz="700" b="1" i="0" u="none" strike="noStrike" dirty="0">
                          <a:solidFill>
                            <a:srgbClr val="FFFFFF"/>
                          </a:solidFill>
                          <a:effectLst/>
                          <a:latin typeface="+mj-lt"/>
                          <a:cs typeface="Arial" panose="020B0604020202020204" pitchFamily="34" charset="0"/>
                        </a:rPr>
                        <a:t>CR Name</a:t>
                      </a:r>
                    </a:p>
                  </a:txBody>
                  <a:tcPr marL="4763" marR="4763" marT="4763" marB="0" anchor="ctr">
                    <a:noFill/>
                  </a:tcPr>
                </a:tc>
                <a:tc>
                  <a:txBody>
                    <a:bodyPr/>
                    <a:lstStyle/>
                    <a:p>
                      <a:pPr algn="ctr" rtl="0" fontAlgn="ctr"/>
                      <a:r>
                        <a:rPr lang="en-GB" sz="700" b="1" i="0" u="none" strike="noStrike" dirty="0">
                          <a:solidFill>
                            <a:srgbClr val="FFFFFF"/>
                          </a:solidFill>
                          <a:effectLst/>
                          <a:latin typeface="+mj-lt"/>
                          <a:cs typeface="Arial" panose="020B0604020202020204" pitchFamily="34" charset="0"/>
                        </a:rPr>
                        <a:t>CR Ref</a:t>
                      </a:r>
                    </a:p>
                  </a:txBody>
                  <a:tcPr marL="4763" marR="4763" marT="4763" marB="0" anchor="ctr">
                    <a:noFill/>
                  </a:tcPr>
                </a:tc>
                <a:tc>
                  <a:txBody>
                    <a:bodyPr/>
                    <a:lstStyle/>
                    <a:p>
                      <a:pPr algn="ctr" rtl="0" fontAlgn="ctr"/>
                      <a:r>
                        <a:rPr lang="en-GB" sz="700" b="1" i="0" u="none" strike="noStrike" dirty="0">
                          <a:solidFill>
                            <a:srgbClr val="FFFFFF"/>
                          </a:solidFill>
                          <a:effectLst/>
                          <a:latin typeface="+mj-lt"/>
                          <a:cs typeface="Arial" panose="020B0604020202020204" pitchFamily="34" charset="0"/>
                        </a:rPr>
                        <a:t>Date Raised</a:t>
                      </a:r>
                    </a:p>
                  </a:txBody>
                  <a:tcPr marL="4763" marR="4763" marT="4763" marB="0" anchor="ctr">
                    <a:noFill/>
                  </a:tcPr>
                </a:tc>
                <a:tc>
                  <a:txBody>
                    <a:bodyPr/>
                    <a:lstStyle/>
                    <a:p>
                      <a:pPr algn="ctr" rtl="0" fontAlgn="ctr"/>
                      <a:r>
                        <a:rPr lang="en-GB" sz="700" b="1" i="0" u="none" strike="noStrike" dirty="0">
                          <a:solidFill>
                            <a:srgbClr val="FFFFFF"/>
                          </a:solidFill>
                          <a:effectLst/>
                          <a:latin typeface="+mj-lt"/>
                          <a:cs typeface="Arial" panose="020B0604020202020204" pitchFamily="34" charset="0"/>
                        </a:rPr>
                        <a:t>Status</a:t>
                      </a:r>
                    </a:p>
                  </a:txBody>
                  <a:tcPr marL="4763" marR="4763" marT="4763" marB="0" anchor="ctr">
                    <a:noFill/>
                  </a:tcPr>
                </a:tc>
                <a:extLst>
                  <a:ext uri="{0D108BD9-81ED-4DB2-BD59-A6C34878D82A}">
                    <a16:rowId xmlns:a16="http://schemas.microsoft.com/office/drawing/2014/main" val="4029148686"/>
                  </a:ext>
                </a:extLst>
              </a:tr>
              <a:tr h="133480">
                <a:tc>
                  <a:txBody>
                    <a:bodyPr/>
                    <a:lstStyle/>
                    <a:p>
                      <a:pPr algn="l" fontAlgn="t"/>
                      <a:r>
                        <a:rPr lang="it-IT" sz="700" b="0" i="0" u="none" strike="noStrike" dirty="0">
                          <a:solidFill>
                            <a:srgbClr val="000000"/>
                          </a:solidFill>
                          <a:effectLst/>
                          <a:latin typeface="+mj-lt"/>
                        </a:rPr>
                        <a:t>Non_Mandatory_MPAS_Metered_Indicator_v0.4</a:t>
                      </a:r>
                    </a:p>
                  </a:txBody>
                  <a:tcPr marL="0" marR="0" marT="0" marB="0">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dirty="0">
                          <a:solidFill>
                            <a:srgbClr val="000000"/>
                          </a:solidFill>
                          <a:effectLst/>
                          <a:latin typeface="+mj-lt"/>
                        </a:rPr>
                        <a:t>CR-D001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27/01/2020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lnL w="6350" cap="flat" cmpd="sng" algn="ctr">
                      <a:solidFill>
                        <a:schemeClr val="accent6">
                          <a:lumMod val="75000"/>
                        </a:schemeClr>
                      </a:solidFill>
                      <a:prstDash val="solid"/>
                      <a:round/>
                      <a:headEnd type="none" w="med" len="med"/>
                      <a:tailEnd type="none" w="med" len="med"/>
                    </a:lnL>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711819855"/>
                  </a:ext>
                </a:extLst>
              </a:tr>
              <a:tr h="133480">
                <a:tc>
                  <a:txBody>
                    <a:bodyPr/>
                    <a:lstStyle/>
                    <a:p>
                      <a:pPr algn="l" fontAlgn="t"/>
                      <a:r>
                        <a:rPr lang="en-GB" sz="700" b="0" i="0" u="none" strike="noStrike" dirty="0">
                          <a:solidFill>
                            <a:srgbClr val="000000"/>
                          </a:solidFill>
                          <a:effectLst/>
                          <a:latin typeface="+mj-lt"/>
                        </a:rPr>
                        <a:t>REC Manager Procurement Timelines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dirty="0">
                          <a:solidFill>
                            <a:srgbClr val="000000"/>
                          </a:solidFill>
                          <a:effectLst/>
                          <a:latin typeface="+mj-lt"/>
                        </a:rPr>
                        <a:t>CR-D003</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02/12/2019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157581971"/>
                  </a:ext>
                </a:extLst>
              </a:tr>
              <a:tr h="133480">
                <a:tc>
                  <a:txBody>
                    <a:bodyPr/>
                    <a:lstStyle/>
                    <a:p>
                      <a:pPr algn="l" fontAlgn="t"/>
                      <a:r>
                        <a:rPr lang="en-GB" sz="700" b="0" i="0" u="none" strike="noStrike" dirty="0">
                          <a:solidFill>
                            <a:srgbClr val="000000"/>
                          </a:solidFill>
                          <a:effectLst/>
                          <a:latin typeface="+mj-lt"/>
                        </a:rPr>
                        <a:t>MPAS Related MPAN Disconnection</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CR-D004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a:solidFill>
                            <a:srgbClr val="000000"/>
                          </a:solidFill>
                          <a:effectLst/>
                          <a:latin typeface="+mj-lt"/>
                        </a:rPr>
                        <a:t> </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56559762"/>
                  </a:ext>
                </a:extLst>
              </a:tr>
              <a:tr h="133480">
                <a:tc>
                  <a:txBody>
                    <a:bodyPr/>
                    <a:lstStyle/>
                    <a:p>
                      <a:pPr algn="l" fontAlgn="t"/>
                      <a:r>
                        <a:rPr lang="en-US" sz="700" b="0" i="0" u="none" strike="noStrike" dirty="0">
                          <a:solidFill>
                            <a:srgbClr val="000000"/>
                          </a:solidFill>
                          <a:effectLst/>
                          <a:latin typeface="+mj-lt"/>
                        </a:rPr>
                        <a:t>Introduction of Validation Message to Logical Mode</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dirty="0">
                          <a:solidFill>
                            <a:srgbClr val="000000"/>
                          </a:solidFill>
                          <a:effectLst/>
                          <a:latin typeface="+mj-lt"/>
                        </a:rPr>
                        <a:t>CR-D005</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25/11/2019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30309836"/>
                  </a:ext>
                </a:extLst>
              </a:tr>
              <a:tr h="133480">
                <a:tc>
                  <a:txBody>
                    <a:bodyPr/>
                    <a:lstStyle/>
                    <a:p>
                      <a:pPr algn="l" fontAlgn="t"/>
                      <a:r>
                        <a:rPr lang="en-US" sz="700" b="0" i="0" u="none" strike="noStrike" dirty="0">
                          <a:solidFill>
                            <a:srgbClr val="000000"/>
                          </a:solidFill>
                          <a:effectLst/>
                          <a:latin typeface="+mj-lt"/>
                        </a:rPr>
                        <a:t>Modification of Related MPAN Cleanse Checkpoint Milestones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CR-D006</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a:solidFill>
                            <a:srgbClr val="000000"/>
                          </a:solidFill>
                          <a:effectLst/>
                          <a:latin typeface="+mj-lt"/>
                        </a:rPr>
                        <a:t>27/11/2019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885427181"/>
                  </a:ext>
                </a:extLst>
              </a:tr>
              <a:tr h="133480">
                <a:tc>
                  <a:txBody>
                    <a:bodyPr/>
                    <a:lstStyle/>
                    <a:p>
                      <a:pPr algn="l" fontAlgn="t"/>
                      <a:r>
                        <a:rPr lang="en-GB" sz="700" b="0" i="0" u="none" strike="noStrike" dirty="0">
                          <a:solidFill>
                            <a:srgbClr val="000000"/>
                          </a:solidFill>
                          <a:effectLst/>
                          <a:latin typeface="+mj-lt"/>
                        </a:rPr>
                        <a:t>ABACUS Corrections and Re-alignments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CR-D007</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a:solidFill>
                            <a:srgbClr val="000000"/>
                          </a:solidFill>
                          <a:effectLst/>
                          <a:latin typeface="+mj-lt"/>
                        </a:rPr>
                        <a:t>04/12/2019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6263028"/>
                  </a:ext>
                </a:extLst>
              </a:tr>
              <a:tr h="133480">
                <a:tc>
                  <a:txBody>
                    <a:bodyPr/>
                    <a:lstStyle/>
                    <a:p>
                      <a:pPr algn="l" fontAlgn="t"/>
                      <a:r>
                        <a:rPr lang="en-GB" sz="700" b="0" i="0" u="none" strike="noStrike" dirty="0">
                          <a:solidFill>
                            <a:srgbClr val="000000"/>
                          </a:solidFill>
                          <a:effectLst/>
                          <a:latin typeface="+mj-lt"/>
                        </a:rPr>
                        <a:t>ECOES REL API </a:t>
                      </a:r>
                      <a:r>
                        <a:rPr lang="en-GB" sz="700" b="0" i="0" u="none" strike="noStrike" dirty="0" err="1">
                          <a:solidFill>
                            <a:srgbClr val="000000"/>
                          </a:solidFill>
                          <a:effectLst/>
                          <a:latin typeface="+mj-lt"/>
                        </a:rPr>
                        <a:t>Webmethod</a:t>
                      </a:r>
                      <a:endParaRPr lang="en-GB" sz="700" b="0" i="0" u="none" strike="noStrike" dirty="0">
                        <a:solidFill>
                          <a:srgbClr val="000000"/>
                        </a:solidFill>
                        <a:effectLst/>
                        <a:latin typeface="+mj-lt"/>
                      </a:endParaRP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CR-D009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a:solidFill>
                            <a:srgbClr val="000000"/>
                          </a:solidFill>
                          <a:effectLst/>
                          <a:latin typeface="+mj-lt"/>
                        </a:rPr>
                        <a:t>17/12/2019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53268397"/>
                  </a:ext>
                </a:extLst>
              </a:tr>
              <a:tr h="133480">
                <a:tc>
                  <a:txBody>
                    <a:bodyPr/>
                    <a:lstStyle/>
                    <a:p>
                      <a:pPr algn="l" fontAlgn="t"/>
                      <a:r>
                        <a:rPr lang="en-GB" sz="700" b="0" i="0" u="none" strike="noStrike" dirty="0">
                          <a:solidFill>
                            <a:srgbClr val="000000"/>
                          </a:solidFill>
                          <a:effectLst/>
                          <a:latin typeface="+mj-lt"/>
                        </a:rPr>
                        <a:t>CSSIA Uplift to Implement IG Recommendations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CR-D010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a:solidFill>
                            <a:srgbClr val="000000"/>
                          </a:solidFill>
                          <a:effectLst/>
                          <a:latin typeface="+mj-lt"/>
                        </a:rPr>
                        <a:t>17/12/2019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68158442"/>
                  </a:ext>
                </a:extLst>
              </a:tr>
              <a:tr h="133480">
                <a:tc>
                  <a:txBody>
                    <a:bodyPr/>
                    <a:lstStyle/>
                    <a:p>
                      <a:pPr algn="l" fontAlgn="t"/>
                      <a:r>
                        <a:rPr lang="en-US" sz="700" b="0" i="0" u="none" strike="noStrike" dirty="0">
                          <a:solidFill>
                            <a:srgbClr val="000000"/>
                          </a:solidFill>
                          <a:effectLst/>
                          <a:latin typeface="+mj-lt"/>
                        </a:rPr>
                        <a:t>Update 3 E2Es to align to CSSIA</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CR-D011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a:solidFill>
                            <a:srgbClr val="000000"/>
                          </a:solidFill>
                          <a:effectLst/>
                          <a:latin typeface="+mj-lt"/>
                        </a:rPr>
                        <a:t>10/06/2020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33753599"/>
                  </a:ext>
                </a:extLst>
              </a:tr>
              <a:tr h="133480">
                <a:tc>
                  <a:txBody>
                    <a:bodyPr/>
                    <a:lstStyle/>
                    <a:p>
                      <a:pPr algn="l" fontAlgn="t"/>
                      <a:r>
                        <a:rPr lang="en-US" sz="700" b="0" i="0" u="none" strike="noStrike" dirty="0">
                          <a:solidFill>
                            <a:srgbClr val="000000"/>
                          </a:solidFill>
                          <a:effectLst/>
                          <a:latin typeface="+mj-lt"/>
                        </a:rPr>
                        <a:t>CSS_Physical_Interface_Design_Updates_mpxn_v0.2</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CR-D012</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a:solidFill>
                            <a:srgbClr val="000000"/>
                          </a:solidFill>
                          <a:effectLst/>
                          <a:latin typeface="+mj-lt"/>
                        </a:rPr>
                        <a:t>30/01/2020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207446940"/>
                  </a:ext>
                </a:extLst>
              </a:tr>
              <a:tr h="133480">
                <a:tc>
                  <a:txBody>
                    <a:bodyPr/>
                    <a:lstStyle/>
                    <a:p>
                      <a:pPr algn="l" fontAlgn="t"/>
                      <a:r>
                        <a:rPr lang="en-US" sz="700" b="0" i="0" u="none" strike="noStrike" dirty="0">
                          <a:solidFill>
                            <a:srgbClr val="000000"/>
                          </a:solidFill>
                          <a:effectLst/>
                          <a:latin typeface="+mj-lt"/>
                        </a:rPr>
                        <a:t>Messaging_Requirements_Revisions_REC_Code_Manager_and_CSS_v0.1 Clean</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CR-D013</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a:solidFill>
                            <a:srgbClr val="000000"/>
                          </a:solidFill>
                          <a:effectLst/>
                          <a:latin typeface="+mj-lt"/>
                        </a:rPr>
                        <a:t>28/01/2020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96158325"/>
                  </a:ext>
                </a:extLst>
              </a:tr>
              <a:tr h="133480">
                <a:tc>
                  <a:txBody>
                    <a:bodyPr/>
                    <a:lstStyle/>
                    <a:p>
                      <a:pPr algn="l" fontAlgn="t"/>
                      <a:r>
                        <a:rPr lang="en-US" sz="700" b="0" i="0" u="none" strike="noStrike" dirty="0">
                          <a:solidFill>
                            <a:srgbClr val="000000"/>
                          </a:solidFill>
                          <a:effectLst/>
                          <a:latin typeface="+mj-lt"/>
                        </a:rPr>
                        <a:t>Amendment_of_Xoserve_Consequential_Change_Milestone_Delivery_Dates_v0.2[DRAFT]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CR-D015</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a:solidFill>
                            <a:srgbClr val="000000"/>
                          </a:solidFill>
                          <a:effectLst/>
                          <a:latin typeface="+mj-lt"/>
                        </a:rPr>
                        <a:t>26/02/2020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48710997"/>
                  </a:ext>
                </a:extLst>
              </a:tr>
              <a:tr h="133480">
                <a:tc>
                  <a:txBody>
                    <a:bodyPr/>
                    <a:lstStyle/>
                    <a:p>
                      <a:pPr algn="l" fontAlgn="t"/>
                      <a:r>
                        <a:rPr lang="en-US" sz="700" b="0" i="0" u="none" strike="noStrike" dirty="0">
                          <a:solidFill>
                            <a:srgbClr val="000000"/>
                          </a:solidFill>
                          <a:effectLst/>
                          <a:latin typeface="+mj-lt"/>
                        </a:rPr>
                        <a:t>CSS_Handling_of_MPAS_Business_Dates_v0.2[DRAFT]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CR-D017</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a:solidFill>
                            <a:srgbClr val="000000"/>
                          </a:solidFill>
                          <a:effectLst/>
                          <a:latin typeface="+mj-lt"/>
                        </a:rPr>
                        <a:t>20/07/2020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959222981"/>
                  </a:ext>
                </a:extLst>
              </a:tr>
              <a:tr h="133480">
                <a:tc>
                  <a:txBody>
                    <a:bodyPr/>
                    <a:lstStyle/>
                    <a:p>
                      <a:pPr algn="l" fontAlgn="t"/>
                      <a:r>
                        <a:rPr lang="en-GB" sz="700" b="0" i="0" u="none" strike="noStrike" dirty="0">
                          <a:solidFill>
                            <a:srgbClr val="000000"/>
                          </a:solidFill>
                          <a:effectLst/>
                          <a:latin typeface="+mj-lt"/>
                        </a:rPr>
                        <a:t>Confirmation_Responses_to_Outbound_Synchronisations_v0.2[DRAFT]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CR-D018</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a:solidFill>
                            <a:srgbClr val="000000"/>
                          </a:solidFill>
                          <a:effectLst/>
                          <a:latin typeface="+mj-lt"/>
                        </a:rPr>
                        <a:t>02/03/2020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0372966"/>
                  </a:ext>
                </a:extLst>
              </a:tr>
              <a:tr h="133480">
                <a:tc>
                  <a:txBody>
                    <a:bodyPr/>
                    <a:lstStyle/>
                    <a:p>
                      <a:pPr algn="l" fontAlgn="t"/>
                      <a:r>
                        <a:rPr lang="en-US" sz="700" b="0" i="0" u="none" strike="noStrike" dirty="0">
                          <a:solidFill>
                            <a:srgbClr val="000000"/>
                          </a:solidFill>
                          <a:effectLst/>
                          <a:latin typeface="+mj-lt"/>
                        </a:rPr>
                        <a:t>Regulatory Workstream – </a:t>
                      </a:r>
                      <a:r>
                        <a:rPr lang="en-US" sz="700" b="0" i="0" u="none" strike="noStrike" dirty="0" err="1">
                          <a:solidFill>
                            <a:srgbClr val="000000"/>
                          </a:solidFill>
                          <a:effectLst/>
                          <a:latin typeface="+mj-lt"/>
                        </a:rPr>
                        <a:t>Programme</a:t>
                      </a:r>
                      <a:r>
                        <a:rPr lang="en-US" sz="700" b="0" i="0" u="none" strike="noStrike" dirty="0">
                          <a:solidFill>
                            <a:srgbClr val="000000"/>
                          </a:solidFill>
                          <a:effectLst/>
                          <a:latin typeface="+mj-lt"/>
                        </a:rPr>
                        <a:t> Milestones Refresh </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t"/>
                      <a:r>
                        <a:rPr lang="en-GB" sz="700" b="0" i="0" u="none" strike="noStrike">
                          <a:solidFill>
                            <a:srgbClr val="000000"/>
                          </a:solidFill>
                          <a:effectLst/>
                          <a:latin typeface="+mj-lt"/>
                        </a:rPr>
                        <a:t>16/03/2020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837569194"/>
                  </a:ext>
                </a:extLst>
              </a:tr>
              <a:tr h="133480">
                <a:tc>
                  <a:txBody>
                    <a:bodyPr/>
                    <a:lstStyle/>
                    <a:p>
                      <a:pPr algn="l" fontAlgn="t"/>
                      <a:r>
                        <a:rPr lang="en-GB" sz="700" b="0" i="0" u="none" strike="noStrike" dirty="0">
                          <a:solidFill>
                            <a:srgbClr val="000000"/>
                          </a:solidFill>
                          <a:effectLst/>
                          <a:latin typeface="+mj-lt"/>
                        </a:rPr>
                        <a:t>Remove MPAS Interface</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t"/>
                      <a:r>
                        <a:rPr lang="en-GB" sz="700" b="0" i="0" u="none" strike="noStrike">
                          <a:solidFill>
                            <a:srgbClr val="000000"/>
                          </a:solidFill>
                          <a:effectLst/>
                          <a:latin typeface="+mj-lt"/>
                        </a:rPr>
                        <a:t>29/04/2020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932388377"/>
                  </a:ext>
                </a:extLst>
              </a:tr>
              <a:tr h="133480">
                <a:tc>
                  <a:txBody>
                    <a:bodyPr/>
                    <a:lstStyle/>
                    <a:p>
                      <a:pPr algn="l" fontAlgn="t"/>
                      <a:r>
                        <a:rPr lang="en-US" sz="700" b="0" i="0" u="none" strike="noStrike" dirty="0" err="1">
                          <a:solidFill>
                            <a:srgbClr val="000000"/>
                          </a:solidFill>
                          <a:effectLst/>
                          <a:latin typeface="+mj-lt"/>
                        </a:rPr>
                        <a:t>DSP_Specific</a:t>
                      </a:r>
                      <a:r>
                        <a:rPr lang="en-US" sz="700" b="0" i="0" u="none" strike="noStrike" dirty="0">
                          <a:solidFill>
                            <a:srgbClr val="000000"/>
                          </a:solidFill>
                          <a:effectLst/>
                          <a:latin typeface="+mj-lt"/>
                        </a:rPr>
                        <a:t>_ SIT_ </a:t>
                      </a:r>
                      <a:r>
                        <a:rPr lang="en-US" sz="700" b="0" i="0" u="none" strike="noStrike" dirty="0" err="1">
                          <a:solidFill>
                            <a:srgbClr val="000000"/>
                          </a:solidFill>
                          <a:effectLst/>
                          <a:latin typeface="+mj-lt"/>
                        </a:rPr>
                        <a:t>Functional_Exit_Criteria</a:t>
                      </a:r>
                      <a:endParaRPr lang="en-US" sz="700" b="0" i="0" u="none" strike="noStrike" dirty="0">
                        <a:solidFill>
                          <a:srgbClr val="000000"/>
                        </a:solidFill>
                        <a:effectLst/>
                        <a:latin typeface="+mj-lt"/>
                      </a:endParaRP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700" b="0" i="0" u="none" strike="noStrike">
                          <a:solidFill>
                            <a:srgbClr val="000000"/>
                          </a:solidFill>
                          <a:effectLst/>
                          <a:latin typeface="+mj-lt"/>
                        </a:rPr>
                        <a:t>CR-D023</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t"/>
                      <a:r>
                        <a:rPr lang="en-GB" sz="700" b="0" i="0" u="none" strike="noStrike">
                          <a:solidFill>
                            <a:srgbClr val="000000"/>
                          </a:solidFill>
                          <a:effectLst/>
                          <a:latin typeface="+mj-lt"/>
                        </a:rPr>
                        <a:t>29/05/2020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700" b="0" i="0" u="none" strike="noStrike" dirty="0">
                          <a:solidFill>
                            <a:srgbClr val="000000"/>
                          </a:solidFill>
                          <a:effectLst/>
                          <a:latin typeface="+mj-lt"/>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932824700"/>
                  </a:ext>
                </a:extLst>
              </a:tr>
              <a:tr h="149847">
                <a:tc>
                  <a:txBody>
                    <a:bodyPr/>
                    <a:lstStyle/>
                    <a:p>
                      <a:pPr algn="l" fontAlgn="b"/>
                      <a:r>
                        <a:rPr lang="en-GB" sz="700" b="0" i="0" u="none" strike="noStrike" dirty="0">
                          <a:solidFill>
                            <a:srgbClr val="000000"/>
                          </a:solidFill>
                          <a:effectLst/>
                          <a:latin typeface="+mj-lt"/>
                        </a:rPr>
                        <a:t>Changes to support enhanced Solar arrangements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CR-D025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4934460"/>
                  </a:ext>
                </a:extLst>
              </a:tr>
              <a:tr h="133480">
                <a:tc>
                  <a:txBody>
                    <a:bodyPr/>
                    <a:lstStyle/>
                    <a:p>
                      <a:pPr algn="l" fontAlgn="b"/>
                      <a:r>
                        <a:rPr lang="en-US" sz="700" b="0" i="0" u="none" strike="noStrike" dirty="0">
                          <a:solidFill>
                            <a:srgbClr val="000000"/>
                          </a:solidFill>
                          <a:effectLst/>
                          <a:latin typeface="+mj-lt"/>
                        </a:rPr>
                        <a:t>CSS Role-based access control (RBAC)</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CR-D031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24/07/2020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48897310"/>
                  </a:ext>
                </a:extLst>
              </a:tr>
              <a:tr h="133480">
                <a:tc>
                  <a:txBody>
                    <a:bodyPr/>
                    <a:lstStyle/>
                    <a:p>
                      <a:pPr algn="l" fontAlgn="b"/>
                      <a:r>
                        <a:rPr lang="en-US" sz="700" b="0" i="0" u="none" strike="noStrike" dirty="0">
                          <a:solidFill>
                            <a:srgbClr val="000000"/>
                          </a:solidFill>
                          <a:effectLst/>
                          <a:latin typeface="+mj-lt"/>
                        </a:rPr>
                        <a:t>A Quality Analysis Activity of the Data being used for the DMT Non-Functional Test Phase​​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CR-D033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695327869"/>
                  </a:ext>
                </a:extLst>
              </a:tr>
              <a:tr h="133480">
                <a:tc>
                  <a:txBody>
                    <a:bodyPr/>
                    <a:lstStyle/>
                    <a:p>
                      <a:pPr algn="l" fontAlgn="b"/>
                      <a:r>
                        <a:rPr lang="en-US" sz="700" b="0" i="0" u="none" strike="noStrike">
                          <a:solidFill>
                            <a:srgbClr val="000000"/>
                          </a:solidFill>
                          <a:effectLst/>
                          <a:latin typeface="+mj-lt"/>
                        </a:rPr>
                        <a:t>CSS Change from UTC to Local Time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CR-D035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22/09/2020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863763996"/>
                  </a:ext>
                </a:extLst>
              </a:tr>
              <a:tr h="133480">
                <a:tc>
                  <a:txBody>
                    <a:bodyPr/>
                    <a:lstStyle/>
                    <a:p>
                      <a:pPr algn="l" fontAlgn="b"/>
                      <a:r>
                        <a:rPr lang="fr-FR" sz="700" b="0" i="0" u="none" strike="noStrike" dirty="0" err="1">
                          <a:solidFill>
                            <a:srgbClr val="000000"/>
                          </a:solidFill>
                          <a:effectLst/>
                          <a:latin typeface="+mj-lt"/>
                        </a:rPr>
                        <a:t>Xoserve</a:t>
                      </a:r>
                      <a:r>
                        <a:rPr lang="fr-FR" sz="700" b="0" i="0" u="none" strike="noStrike" dirty="0">
                          <a:solidFill>
                            <a:srgbClr val="000000"/>
                          </a:solidFill>
                          <a:effectLst/>
                          <a:latin typeface="+mj-lt"/>
                        </a:rPr>
                        <a:t> CR for DES AI Removal</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CR-D036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24/09/2020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948544491"/>
                  </a:ext>
                </a:extLst>
              </a:tr>
              <a:tr h="133480">
                <a:tc>
                  <a:txBody>
                    <a:bodyPr/>
                    <a:lstStyle/>
                    <a:p>
                      <a:pPr algn="l" fontAlgn="b"/>
                      <a:r>
                        <a:rPr lang="en-US" sz="700" b="0" i="0" u="none" strike="noStrike" dirty="0" err="1">
                          <a:solidFill>
                            <a:srgbClr val="000000"/>
                          </a:solidFill>
                          <a:effectLst/>
                          <a:latin typeface="+mj-lt"/>
                        </a:rPr>
                        <a:t>Provide_CSS_RegistrationID_to_LPs</a:t>
                      </a:r>
                      <a:endParaRPr lang="en-US" sz="700" b="0" i="0" u="none" strike="noStrike" dirty="0">
                        <a:solidFill>
                          <a:srgbClr val="000000"/>
                        </a:solidFill>
                        <a:effectLst/>
                        <a:latin typeface="+mj-lt"/>
                      </a:endParaRP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CR-D037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06/10/2020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21433931"/>
                  </a:ext>
                </a:extLst>
              </a:tr>
              <a:tr h="133480">
                <a:tc>
                  <a:txBody>
                    <a:bodyPr/>
                    <a:lstStyle/>
                    <a:p>
                      <a:pPr algn="l" fontAlgn="b"/>
                      <a:r>
                        <a:rPr lang="en-GB" sz="700" b="0" i="0" u="none" strike="noStrike" dirty="0">
                          <a:solidFill>
                            <a:srgbClr val="000000"/>
                          </a:solidFill>
                          <a:effectLst/>
                          <a:latin typeface="+mj-lt"/>
                        </a:rPr>
                        <a:t>UEPT Tranche Regulatory Change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CR-D040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N/A</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660142257"/>
                  </a:ext>
                </a:extLst>
              </a:tr>
              <a:tr h="133480">
                <a:tc>
                  <a:txBody>
                    <a:bodyPr/>
                    <a:lstStyle/>
                    <a:p>
                      <a:pPr algn="l" fontAlgn="b"/>
                      <a:r>
                        <a:rPr lang="en-US" sz="700" b="0" i="0" u="none" strike="noStrike" dirty="0">
                          <a:solidFill>
                            <a:srgbClr val="000000"/>
                          </a:solidFill>
                          <a:effectLst/>
                          <a:latin typeface="+mj-lt"/>
                        </a:rPr>
                        <a:t>NCT-0073 Functional Script Master Changes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CR-D041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25/09/2020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935566418"/>
                  </a:ext>
                </a:extLst>
              </a:tr>
              <a:tr h="133480">
                <a:tc>
                  <a:txBody>
                    <a:bodyPr/>
                    <a:lstStyle/>
                    <a:p>
                      <a:pPr algn="l" fontAlgn="b"/>
                      <a:r>
                        <a:rPr lang="en-US" sz="700" b="0" i="0" u="none" strike="noStrike">
                          <a:solidFill>
                            <a:srgbClr val="000000"/>
                          </a:solidFill>
                          <a:effectLst/>
                          <a:latin typeface="+mj-lt"/>
                        </a:rPr>
                        <a:t> Update to the End to End Testing Plan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CR-D043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05/10/2020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502798800"/>
                  </a:ext>
                </a:extLst>
              </a:tr>
              <a:tr h="133480">
                <a:tc>
                  <a:txBody>
                    <a:bodyPr/>
                    <a:lstStyle/>
                    <a:p>
                      <a:pPr algn="l" fontAlgn="b"/>
                      <a:r>
                        <a:rPr lang="en-US" sz="700" b="0" i="0" u="none" strike="noStrike">
                          <a:solidFill>
                            <a:srgbClr val="000000"/>
                          </a:solidFill>
                          <a:effectLst/>
                          <a:latin typeface="+mj-lt"/>
                        </a:rPr>
                        <a:t>Request For a New DMT Environment for DMT Live Rehearsal</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CR-D044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23/10/2020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42269300"/>
                  </a:ext>
                </a:extLst>
              </a:tr>
              <a:tr h="133480">
                <a:tc>
                  <a:txBody>
                    <a:bodyPr/>
                    <a:lstStyle/>
                    <a:p>
                      <a:pPr algn="l" fontAlgn="b"/>
                      <a:r>
                        <a:rPr lang="en-US" sz="700" b="0" i="0" u="none" strike="noStrike">
                          <a:solidFill>
                            <a:srgbClr val="000000"/>
                          </a:solidFill>
                          <a:effectLst/>
                          <a:latin typeface="+mj-lt"/>
                        </a:rPr>
                        <a:t>NC-0079 Adding Post Load Integrity Check Document</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CR-D045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09/11/2020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397724958"/>
                  </a:ext>
                </a:extLst>
              </a:tr>
              <a:tr h="133480">
                <a:tc>
                  <a:txBody>
                    <a:bodyPr/>
                    <a:lstStyle/>
                    <a:p>
                      <a:pPr algn="l" fontAlgn="b"/>
                      <a:r>
                        <a:rPr lang="en-US" sz="700" b="0" i="0" u="none" strike="noStrike">
                          <a:solidFill>
                            <a:srgbClr val="000000"/>
                          </a:solidFill>
                          <a:effectLst/>
                          <a:latin typeface="+mj-lt"/>
                        </a:rPr>
                        <a:t>Uplift to the Code of Connection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CR-0046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09/11/2020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981331093"/>
                  </a:ext>
                </a:extLst>
              </a:tr>
              <a:tr h="133480">
                <a:tc>
                  <a:txBody>
                    <a:bodyPr/>
                    <a:lstStyle/>
                    <a:p>
                      <a:pPr algn="l" fontAlgn="b"/>
                      <a:r>
                        <a:rPr lang="en-US" sz="700" b="0" i="0" u="none" strike="noStrike">
                          <a:solidFill>
                            <a:srgbClr val="000000"/>
                          </a:solidFill>
                          <a:effectLst/>
                          <a:latin typeface="+mj-lt"/>
                        </a:rPr>
                        <a:t>Correctional Changes to MAD Log v2.0 &amp; POAP v2.0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CR-D047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13/11/2020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929275229"/>
                  </a:ext>
                </a:extLst>
              </a:tr>
              <a:tr h="133480">
                <a:tc>
                  <a:txBody>
                    <a:bodyPr/>
                    <a:lstStyle/>
                    <a:p>
                      <a:pPr algn="l" fontAlgn="b"/>
                      <a:r>
                        <a:rPr lang="en-US" sz="700" b="0" i="0" u="none" strike="noStrike">
                          <a:solidFill>
                            <a:srgbClr val="000000"/>
                          </a:solidFill>
                          <a:effectLst/>
                          <a:latin typeface="+mj-lt"/>
                        </a:rPr>
                        <a:t>Changes to Data Milestones in MAD Log v2.0 &amp; POAP v2.0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CR-D048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09/11/2020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011124910"/>
                  </a:ext>
                </a:extLst>
              </a:tr>
              <a:tr h="133480">
                <a:tc>
                  <a:txBody>
                    <a:bodyPr/>
                    <a:lstStyle/>
                    <a:p>
                      <a:pPr algn="l" fontAlgn="b"/>
                      <a:r>
                        <a:rPr lang="en-US" sz="700" b="0" i="0" u="none" strike="noStrike">
                          <a:solidFill>
                            <a:srgbClr val="000000"/>
                          </a:solidFill>
                          <a:effectLst/>
                          <a:latin typeface="+mj-lt"/>
                        </a:rPr>
                        <a:t>Consequential Changes to Testing Milestones in MAD Log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CR-D049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a:solidFill>
                            <a:srgbClr val="000000"/>
                          </a:solidFill>
                          <a:effectLst/>
                          <a:latin typeface="+mj-lt"/>
                        </a:rPr>
                        <a:t>13/11/2020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49112874"/>
                  </a:ext>
                </a:extLst>
              </a:tr>
              <a:tr h="133480">
                <a:tc>
                  <a:txBody>
                    <a:bodyPr/>
                    <a:lstStyle/>
                    <a:p>
                      <a:pPr algn="l" fontAlgn="b"/>
                      <a:r>
                        <a:rPr lang="en-US" sz="700" b="0" i="0" u="none" strike="noStrike">
                          <a:solidFill>
                            <a:srgbClr val="000000"/>
                          </a:solidFill>
                          <a:effectLst/>
                          <a:latin typeface="+mj-lt"/>
                        </a:rPr>
                        <a:t>CSS Environments for Faster Switching Enduring Service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CR-D050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a:solidFill>
                            <a:srgbClr val="000000"/>
                          </a:solidFill>
                          <a:effectLst/>
                          <a:latin typeface="+mj-lt"/>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78907313"/>
                  </a:ext>
                </a:extLst>
              </a:tr>
              <a:tr h="133480">
                <a:tc>
                  <a:txBody>
                    <a:bodyPr/>
                    <a:lstStyle/>
                    <a:p>
                      <a:pPr algn="l" fontAlgn="b"/>
                      <a:r>
                        <a:rPr lang="en-US" sz="700" b="0" i="0" u="none" strike="noStrike" dirty="0">
                          <a:solidFill>
                            <a:srgbClr val="000000"/>
                          </a:solidFill>
                          <a:effectLst/>
                          <a:latin typeface="+mj-lt"/>
                        </a:rPr>
                        <a:t>Changes to Data Validation Rules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700" b="0" i="0" u="none" strike="noStrike" dirty="0">
                          <a:solidFill>
                            <a:srgbClr val="000000"/>
                          </a:solidFill>
                          <a:effectLst/>
                          <a:latin typeface="+mj-lt"/>
                        </a:rPr>
                        <a:t>CR-D051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700" b="0" i="0" u="none" strike="noStrike" dirty="0">
                          <a:solidFill>
                            <a:srgbClr val="000000"/>
                          </a:solidFill>
                          <a:effectLst/>
                          <a:latin typeface="+mj-lt"/>
                        </a:rPr>
                        <a:t>30/11/2020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700" b="0" i="0" u="none" strike="noStrike" dirty="0">
                          <a:solidFill>
                            <a:srgbClr val="000000"/>
                          </a:solidFill>
                          <a:effectLst/>
                          <a:latin typeface="+mj-lt"/>
                        </a:rPr>
                        <a:t>Complete - No </a:t>
                      </a:r>
                      <a:r>
                        <a:rPr lang="en-GB" sz="700" b="0" i="0" u="none" strike="noStrike" dirty="0" err="1">
                          <a:solidFill>
                            <a:srgbClr val="000000"/>
                          </a:solidFill>
                          <a:effectLst/>
                          <a:latin typeface="+mj-lt"/>
                        </a:rPr>
                        <a:t>Xoserve</a:t>
                      </a:r>
                      <a:r>
                        <a:rPr lang="en-GB" sz="7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00048739"/>
                  </a:ext>
                </a:extLst>
              </a:tr>
            </a:tbl>
          </a:graphicData>
        </a:graphic>
      </p:graphicFrame>
    </p:spTree>
    <p:extLst>
      <p:ext uri="{BB962C8B-B14F-4D97-AF65-F5344CB8AC3E}">
        <p14:creationId xmlns:p14="http://schemas.microsoft.com/office/powerpoint/2010/main" val="3659283059"/>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Xoserve PowerPoint Template Clean">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10" ma:contentTypeDescription="Create a new document." ma:contentTypeScope="" ma:versionID="5f734f88377a37ce2bd1e185f423e635">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d0be2b021abbea2b4eb3ceb7838e0f65"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D563FAA4-745B-4D35-8432-C9476399F320}"/>
</file>

<file path=customXml/itemProps3.xml><?xml version="1.0" encoding="utf-8"?>
<ds:datastoreItem xmlns:ds="http://schemas.openxmlformats.org/officeDocument/2006/customXml" ds:itemID="{F8545E1A-EA83-463B-B744-ADE3D05E8049}">
  <ds:schemaRefs>
    <ds:schemaRef ds:uri="afe9fadc-cf94-4dd1-a692-a3c9fbf85351"/>
    <ds:schemaRef ds:uri="http://schemas.microsoft.com/office/2006/documentManagement/types"/>
    <ds:schemaRef ds:uri="http://purl.org/dc/terms/"/>
    <ds:schemaRef ds:uri="http://www.w3.org/XML/1998/namespace"/>
    <ds:schemaRef ds:uri="http://schemas.microsoft.com/office/2006/metadata/properties"/>
    <ds:schemaRef ds:uri="http://schemas.openxmlformats.org/package/2006/metadata/core-properties"/>
    <ds:schemaRef ds:uri="http://purl.org/dc/dcmitype/"/>
    <ds:schemaRef ds:uri="http://purl.org/dc/elements/1.1/"/>
    <ds:schemaRef ds:uri="http://schemas.microsoft.com/office/infopath/2007/PartnerControls"/>
    <ds:schemaRef ds:uri="b5d8c402-b464-4f85-b954-cddb3da0df20"/>
  </ds:schemaRefs>
</ds:datastoreItem>
</file>

<file path=docProps/app.xml><?xml version="1.0" encoding="utf-8"?>
<Properties xmlns="http://schemas.openxmlformats.org/officeDocument/2006/extended-properties" xmlns:vt="http://schemas.openxmlformats.org/officeDocument/2006/docPropsVTypes">
  <Template/>
  <TotalTime>6977</TotalTime>
  <Words>2942</Words>
  <Application>Microsoft Office PowerPoint</Application>
  <PresentationFormat>On-screen Show (16:9)</PresentationFormat>
  <Paragraphs>578</Paragraphs>
  <Slides>11</Slides>
  <Notes>5</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11</vt:i4>
      </vt:variant>
    </vt:vector>
  </HeadingPairs>
  <TitlesOfParts>
    <vt:vector size="19" baseType="lpstr">
      <vt:lpstr>ＭＳ Ｐゴシック</vt:lpstr>
      <vt:lpstr>Arial</vt:lpstr>
      <vt:lpstr>Calibri</vt:lpstr>
      <vt:lpstr>Wingdings</vt:lpstr>
      <vt:lpstr>xoserve templates</vt:lpstr>
      <vt:lpstr>Office Theme</vt:lpstr>
      <vt:lpstr>1_xoserve templates</vt:lpstr>
      <vt:lpstr>Xoserve PowerPoint Template Clean</vt:lpstr>
      <vt:lpstr>CSSC Programme Dashboard</vt:lpstr>
      <vt:lpstr>PowerPoint Presentation</vt:lpstr>
      <vt:lpstr>Green Workstream Updates</vt:lpstr>
      <vt:lpstr>Green Workstream Updates</vt:lpstr>
      <vt:lpstr>Key Programme Risks (1/2)</vt:lpstr>
      <vt:lpstr>Key Programme Risks (2/2)</vt:lpstr>
      <vt:lpstr>PowerPoint Presentation</vt:lpstr>
      <vt:lpstr>Switching Programme CR Position – CRs impacting Xoserve</vt:lpstr>
      <vt:lpstr>Switching Programme CR Position – CRs not impacting Xoserve </vt:lpstr>
      <vt:lpstr>Switching Programme CR Position – CRs not impacting Xoserve </vt:lpstr>
      <vt:lpstr>PowerPoint Presentation</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Emma J Lyndon</cp:lastModifiedBy>
  <cp:revision>44</cp:revision>
  <cp:lastPrinted>2019-12-17T14:02:10Z</cp:lastPrinted>
  <dcterms:created xsi:type="dcterms:W3CDTF">2011-09-20T14:58:41Z</dcterms:created>
  <dcterms:modified xsi:type="dcterms:W3CDTF">2021-07-30T15:21:57Z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0x010100CD78529C455A9849A187361FC3458725</vt:lpwstr>
  </property>
</Properties>
</file>