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463" r:id="rId5"/>
    <p:sldId id="4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 id="2" name="Harris, Simon" initials="HS" lastIdx="5" clrIdx="1">
    <p:extLst>
      <p:ext uri="{19B8F6BF-5375-455C-9EA6-DF929625EA0E}">
        <p15:presenceInfo xmlns:p15="http://schemas.microsoft.com/office/powerpoint/2012/main" userId="S::simon.harris@xoserve.com::141bd518-a903-4682-a1d6-6717e25c60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A244C4-D92C-DC4B-A347-32B08C20614D}" v="9" dt="2021-07-29T10:18:53.7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20"/>
  </p:normalViewPr>
  <p:slideViewPr>
    <p:cSldViewPr snapToGrid="0">
      <p:cViewPr varScale="1">
        <p:scale>
          <a:sx n="60" d="100"/>
          <a:sy n="60" d="100"/>
        </p:scale>
        <p:origin x="81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09/08/2021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vert="horz" lIns="91440" tIns="45720" rIns="91440" bIns="45720" rtlCol="0" anchor="t">
            <a:normAutofit/>
          </a:bodyPr>
          <a:lstStyle/>
          <a:p>
            <a:r>
              <a:rPr lang="en-GB" sz="3450" dirty="0">
                <a:latin typeface="Arial"/>
                <a:cs typeface="Arial"/>
              </a:rPr>
              <a:t>August </a:t>
            </a:r>
            <a:r>
              <a:rPr lang="en-GB" sz="3450" dirty="0" err="1">
                <a:latin typeface="Arial"/>
                <a:cs typeface="Arial"/>
              </a:rPr>
              <a:t>CoMC</a:t>
            </a:r>
            <a:r>
              <a:rPr lang="en-GB" sz="3450" dirty="0">
                <a:latin typeface="Arial"/>
                <a:cs typeface="Arial"/>
              </a:rPr>
              <a:t> Updates</a:t>
            </a:r>
            <a:endParaRPr lang="en-GB" dirty="0"/>
          </a:p>
          <a:p>
            <a:r>
              <a:rPr lang="en-GB" dirty="0"/>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2294877762"/>
              </p:ext>
            </p:extLst>
          </p:nvPr>
        </p:nvGraphicFramePr>
        <p:xfrm>
          <a:off x="200026" y="898284"/>
          <a:ext cx="11781442" cy="5795079"/>
        </p:xfrm>
        <a:graphic>
          <a:graphicData uri="http://schemas.openxmlformats.org/drawingml/2006/table">
            <a:tbl>
              <a:tblPr firstRow="1" bandRow="1">
                <a:tableStyleId>{5C22544A-7EE6-4342-B048-85BDC9FD1C3A}</a:tableStyleId>
              </a:tblPr>
              <a:tblGrid>
                <a:gridCol w="11781442">
                  <a:extLst>
                    <a:ext uri="{9D8B030D-6E8A-4147-A177-3AD203B41FA5}">
                      <a16:colId xmlns:a16="http://schemas.microsoft.com/office/drawing/2014/main" val="429621566"/>
                    </a:ext>
                  </a:extLst>
                </a:gridCol>
              </a:tblGrid>
              <a:tr h="408418">
                <a:tc>
                  <a:txBody>
                    <a:bodyPr/>
                    <a:lstStyle/>
                    <a:p>
                      <a:r>
                        <a:rPr lang="en-GB" sz="1600" dirty="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solidFill>
                            <a:schemeClr val="tx1"/>
                          </a:solidFill>
                          <a:latin typeface="Calibri"/>
                          <a:cs typeface="Calibri"/>
                        </a:rPr>
                        <a:t>All planning activities continue to plan, we are refining the Workshop plan for both internal and external workshops, internal workshops will commence first to provide input into the external workshops.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solidFill>
                            <a:schemeClr val="tx1"/>
                          </a:solidFill>
                          <a:latin typeface="Calibri"/>
                          <a:cs typeface="Calibri"/>
                        </a:rPr>
                        <a:t>The first CMS DSG session will be held in August which will be a kick off meeting, invites will be issued to the open distribution list. These will be planned around other commitments i.e. CSSC DSG.</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Following on from the Must Reads Workshop and consequential discussions we are continuing to analyse the Must Read Options. We are evaluating the options to understand the benefits to all customer constituencies, as well as understanding additional process overheads that the options may create. We will be talking directly to customers where requested, as well as discussing at the relevant Detailed Analysis Workshop.</a:t>
                      </a:r>
                    </a:p>
                    <a:p>
                      <a:pPr marL="0" indent="0">
                        <a:buFont typeface="Arial" panose="020B0604020202020204" pitchFamily="34" charset="0"/>
                        <a:buNone/>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Internal teams are continuing to revisit the GSR process to see if additional improvements can be identified and built into the Ideal “To Be” process, which will form the foundations of the GSR Detailed Analysis Workshop. </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The CMS Rebuild Team have completed the input to Rec Schedule 3 review, in relation to the CSSC the Programme Senior BA has visibility of requirements of the CMS requirements. The BA shall also be a key attendant at the relevant CMS Workshops to ensure we understand any consequences.  We shall continue to do this for any other key changes that are inflight too.</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We continue to work with the Xoserve Governance Team on the TOG Mod, the outputs shall be shared as the MOD Develops.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Following on from last months </a:t>
                      </a:r>
                      <a:r>
                        <a:rPr lang="en-GB" sz="1400" dirty="0" err="1">
                          <a:solidFill>
                            <a:schemeClr val="tx1"/>
                          </a:solidFill>
                          <a:latin typeface="Calibri"/>
                          <a:cs typeface="Calibri"/>
                        </a:rPr>
                        <a:t>CoMC</a:t>
                      </a:r>
                      <a:r>
                        <a:rPr lang="en-GB" sz="1400" dirty="0">
                          <a:solidFill>
                            <a:schemeClr val="tx1"/>
                          </a:solidFill>
                          <a:latin typeface="Calibri"/>
                          <a:cs typeface="Calibri"/>
                        </a:rPr>
                        <a:t> I can confirm that The CMS Rebuild Team have started liaising </a:t>
                      </a:r>
                      <a:r>
                        <a:rPr lang="en-GB" sz="1400">
                          <a:solidFill>
                            <a:schemeClr val="tx1"/>
                          </a:solidFill>
                          <a:latin typeface="Calibri"/>
                          <a:cs typeface="Calibri"/>
                        </a:rPr>
                        <a:t>with Kieran </a:t>
                      </a:r>
                      <a:r>
                        <a:rPr lang="en-GB" sz="1400" dirty="0">
                          <a:solidFill>
                            <a:schemeClr val="tx1"/>
                          </a:solidFill>
                          <a:latin typeface="Calibri"/>
                          <a:cs typeface="Calibri"/>
                        </a:rPr>
                        <a:t>McNulty to feed in to RECCO </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endParaRPr lang="en-GB" sz="1400" dirty="0">
                        <a:solidFill>
                          <a:schemeClr val="tx1"/>
                        </a:solidFill>
                        <a:latin typeface="Calibri"/>
                        <a:cs typeface="Calibri"/>
                      </a:endParaRP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Linda Whitcroft</DisplayName>
        <AccountId>12</AccountId>
        <AccountType/>
      </UserInfo>
      <UserInfo>
        <DisplayName>SharingLinks.bdf9338c-dbb2-48fc-a935-740236d482d5.Flexible.56241ef5-0938-4da4-a9f3-16590ba0ed0c</DisplayName>
        <AccountId>70</AccountId>
        <AccountType/>
      </UserInfo>
      <UserInfo>
        <DisplayName>Limited Access System Group For Web 1447494a-e48f-468a-bba7-54d8a0f3944e</DisplayName>
        <AccountId>78</AccountId>
        <AccountType/>
      </UserInfo>
      <UserInfo>
        <DisplayName>Sian Jones</DisplayName>
        <AccountId>93</AccountId>
        <AccountType/>
      </UserInfo>
      <UserInfo>
        <DisplayName>Angela Clarke</DisplayName>
        <AccountId>23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2" ma:contentTypeDescription="Create a new document." ma:contentTypeScope="" ma:versionID="8d43dc58f4be256e0872fee0ddd01b45">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19bab5e5e8857395343a357c49ac1bcf"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DC69A-4E4C-4C5F-A573-ED75CA8821B0}">
  <ds:schemaRefs>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http://purl.org/dc/terms/"/>
    <ds:schemaRef ds:uri="http://purl.org/dc/dcmitype/"/>
    <ds:schemaRef ds:uri="3092569d-7549-4f1f-b838-122d264c6bd8"/>
    <ds:schemaRef ds:uri="http://schemas.openxmlformats.org/package/2006/metadata/core-properties"/>
    <ds:schemaRef ds:uri="01f7a547-d57a-44ce-a211-81869c79743b"/>
  </ds:schemaRefs>
</ds:datastoreItem>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0A81AE51-8BA7-4A92-9519-586E15EAFC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376</TotalTime>
  <Words>319</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CMS Rebuild Update</vt:lpstr>
      <vt:lpstr>CMS Rebuild - Progress to 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Angela Clarke</cp:lastModifiedBy>
  <cp:revision>4</cp:revision>
  <dcterms:created xsi:type="dcterms:W3CDTF">2020-12-03T15:59:13Z</dcterms:created>
  <dcterms:modified xsi:type="dcterms:W3CDTF">2021-08-09T14:36:18Z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0x01010041A7FD4F90B5DA4788FF0464472C409F</vt:lpwstr>
  </property>
  <property fmtid="{D5CDD505-2E9C-101B-9397-08002B2CF9AE}" pid="3" name="Order">
    <vt:r8>14600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ies>
</file>