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48" r:id="rId5"/>
    <p:sldId id="311" r:id="rId6"/>
    <p:sldId id="347"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24"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2"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B1D6E8"/>
    <a:srgbClr val="0070C0"/>
    <a:srgbClr val="FFFFFF"/>
    <a:srgbClr val="40D1F5"/>
    <a:srgbClr val="D75733"/>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4F0693-4AAD-4ACE-B36C-1913E7DA734F}" v="2" dt="2021-07-09T09:22:09.4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7" d="100"/>
          <a:sy n="137" d="100"/>
        </p:scale>
        <p:origin x="138" y="210"/>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1_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Graphs'!$B$18:$B$29</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Graphs'!$C$18:$C$29</c:f>
              <c:numCache>
                <c:formatCode>General</c:formatCode>
                <c:ptCount val="12"/>
                <c:pt idx="0">
                  <c:v>8</c:v>
                </c:pt>
                <c:pt idx="1">
                  <c:v>2</c:v>
                </c:pt>
                <c:pt idx="2">
                  <c:v>1</c:v>
                </c:pt>
                <c:pt idx="3">
                  <c:v>1</c:v>
                </c:pt>
                <c:pt idx="4">
                  <c:v>1</c:v>
                </c:pt>
                <c:pt idx="5">
                  <c:v>0</c:v>
                </c:pt>
                <c:pt idx="6">
                  <c:v>0</c:v>
                </c:pt>
                <c:pt idx="7">
                  <c:v>1</c:v>
                </c:pt>
                <c:pt idx="8">
                  <c:v>3</c:v>
                </c:pt>
                <c:pt idx="9">
                  <c:v>0</c:v>
                </c:pt>
                <c:pt idx="10">
                  <c:v>1</c:v>
                </c:pt>
                <c:pt idx="11">
                  <c:v>1</c:v>
                </c:pt>
              </c:numCache>
            </c:numRef>
          </c:val>
          <c:extLst>
            <c:ext xmlns:c16="http://schemas.microsoft.com/office/drawing/2014/chart" uri="{C3380CC4-5D6E-409C-BE32-E72D297353CC}">
              <c16:uniqueId val="{00000000-A738-4089-A214-B641252EDA8B}"/>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Graphs'!$B$18:$B$29</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Graphs'!$D$18:$D$29</c:f>
              <c:numCache>
                <c:formatCode>General</c:formatCode>
                <c:ptCount val="12"/>
                <c:pt idx="0">
                  <c:v>0</c:v>
                </c:pt>
                <c:pt idx="1">
                  <c:v>1</c:v>
                </c:pt>
                <c:pt idx="2">
                  <c:v>1</c:v>
                </c:pt>
                <c:pt idx="3">
                  <c:v>0</c:v>
                </c:pt>
                <c:pt idx="4">
                  <c:v>3</c:v>
                </c:pt>
                <c:pt idx="5">
                  <c:v>1</c:v>
                </c:pt>
                <c:pt idx="6">
                  <c:v>0</c:v>
                </c:pt>
                <c:pt idx="7">
                  <c:v>0</c:v>
                </c:pt>
                <c:pt idx="8">
                  <c:v>1</c:v>
                </c:pt>
                <c:pt idx="9">
                  <c:v>0</c:v>
                </c:pt>
                <c:pt idx="10">
                  <c:v>0</c:v>
                </c:pt>
                <c:pt idx="11">
                  <c:v>0</c:v>
                </c:pt>
              </c:numCache>
            </c:numRef>
          </c:val>
          <c:extLst>
            <c:ext xmlns:c16="http://schemas.microsoft.com/office/drawing/2014/chart" uri="{C3380CC4-5D6E-409C-BE32-E72D297353CC}">
              <c16:uniqueId val="{00000001-A738-4089-A214-B641252EDA8B}"/>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Graphs'!$B$18:$B$29</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Graphs'!$E$18:$E$29</c:f>
              <c:numCache>
                <c:formatCode>General</c:formatCode>
                <c:ptCount val="12"/>
                <c:pt idx="0">
                  <c:v>1</c:v>
                </c:pt>
                <c:pt idx="1">
                  <c:v>2</c:v>
                </c:pt>
                <c:pt idx="2">
                  <c:v>2</c:v>
                </c:pt>
                <c:pt idx="3">
                  <c:v>1</c:v>
                </c:pt>
                <c:pt idx="4">
                  <c:v>0</c:v>
                </c:pt>
                <c:pt idx="5">
                  <c:v>1</c:v>
                </c:pt>
                <c:pt idx="6">
                  <c:v>2</c:v>
                </c:pt>
                <c:pt idx="7">
                  <c:v>1</c:v>
                </c:pt>
                <c:pt idx="8">
                  <c:v>0</c:v>
                </c:pt>
                <c:pt idx="9">
                  <c:v>2</c:v>
                </c:pt>
                <c:pt idx="10">
                  <c:v>0</c:v>
                </c:pt>
                <c:pt idx="11">
                  <c:v>1</c:v>
                </c:pt>
              </c:numCache>
            </c:numRef>
          </c:val>
          <c:extLst>
            <c:ext xmlns:c16="http://schemas.microsoft.com/office/drawing/2014/chart" uri="{C3380CC4-5D6E-409C-BE32-E72D297353CC}">
              <c16:uniqueId val="{00000002-A738-4089-A214-B641252EDA8B}"/>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Graphs'!$B$18:$B$29</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Graphs'!$F$18:$F$29</c:f>
              <c:numCache>
                <c:formatCode>General</c:formatCode>
                <c:ptCount val="12"/>
                <c:pt idx="0">
                  <c:v>0</c:v>
                </c:pt>
                <c:pt idx="1">
                  <c:v>0</c:v>
                </c:pt>
                <c:pt idx="2">
                  <c:v>0</c:v>
                </c:pt>
                <c:pt idx="3">
                  <c:v>0</c:v>
                </c:pt>
                <c:pt idx="4">
                  <c:v>1</c:v>
                </c:pt>
                <c:pt idx="5">
                  <c:v>0</c:v>
                </c:pt>
                <c:pt idx="6">
                  <c:v>0</c:v>
                </c:pt>
                <c:pt idx="7">
                  <c:v>0</c:v>
                </c:pt>
                <c:pt idx="8">
                  <c:v>1</c:v>
                </c:pt>
                <c:pt idx="9">
                  <c:v>0</c:v>
                </c:pt>
                <c:pt idx="10">
                  <c:v>0</c:v>
                </c:pt>
                <c:pt idx="11">
                  <c:v>0</c:v>
                </c:pt>
              </c:numCache>
            </c:numRef>
          </c:val>
          <c:extLst>
            <c:ext xmlns:c16="http://schemas.microsoft.com/office/drawing/2014/chart" uri="{C3380CC4-5D6E-409C-BE32-E72D297353CC}">
              <c16:uniqueId val="{00000003-A738-4089-A214-B641252EDA8B}"/>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Graphs'!$B$18:$B$29</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Graphs'!$G$18:$G$29</c:f>
              <c:numCache>
                <c:formatCode>General</c:formatCode>
                <c:ptCount val="12"/>
                <c:pt idx="0">
                  <c:v>0</c:v>
                </c:pt>
                <c:pt idx="1">
                  <c:v>1</c:v>
                </c:pt>
                <c:pt idx="2">
                  <c:v>0</c:v>
                </c:pt>
                <c:pt idx="3">
                  <c:v>0</c:v>
                </c:pt>
                <c:pt idx="4">
                  <c:v>0</c:v>
                </c:pt>
                <c:pt idx="5">
                  <c:v>2</c:v>
                </c:pt>
                <c:pt idx="6">
                  <c:v>0</c:v>
                </c:pt>
                <c:pt idx="7">
                  <c:v>0</c:v>
                </c:pt>
                <c:pt idx="8">
                  <c:v>0</c:v>
                </c:pt>
                <c:pt idx="9">
                  <c:v>0</c:v>
                </c:pt>
                <c:pt idx="10">
                  <c:v>0</c:v>
                </c:pt>
                <c:pt idx="11">
                  <c:v>0</c:v>
                </c:pt>
              </c:numCache>
            </c:numRef>
          </c:val>
          <c:extLst>
            <c:ext xmlns:c16="http://schemas.microsoft.com/office/drawing/2014/chart" uri="{C3380CC4-5D6E-409C-BE32-E72D297353CC}">
              <c16:uniqueId val="{00000004-A738-4089-A214-B641252EDA8B}"/>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09/07/2021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a:p>
        </p:txBody>
      </p:sp>
    </p:spTree>
    <p:extLst>
      <p:ext uri="{BB962C8B-B14F-4D97-AF65-F5344CB8AC3E}">
        <p14:creationId xmlns:p14="http://schemas.microsoft.com/office/powerpoint/2010/main" val="427835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AB6603-F985-4848-9201-4C63788F20F4}"/>
              </a:ext>
            </a:extLst>
          </p:cNvPr>
          <p:cNvSpPr>
            <a:spLocks noGrp="1"/>
          </p:cNvSpPr>
          <p:nvPr>
            <p:ph type="ctrTitle"/>
          </p:nvPr>
        </p:nvSpPr>
        <p:spPr/>
        <p:txBody>
          <a:bodyPr/>
          <a:lstStyle/>
          <a:p>
            <a:r>
              <a:rPr lang="en-GB" dirty="0"/>
              <a:t>Xoserve Incident Summary: June 2021</a:t>
            </a:r>
          </a:p>
        </p:txBody>
      </p:sp>
      <p:sp>
        <p:nvSpPr>
          <p:cNvPr id="5" name="Subtitle 4">
            <a:extLst>
              <a:ext uri="{FF2B5EF4-FFF2-40B4-BE49-F238E27FC236}">
                <a16:creationId xmlns:a16="http://schemas.microsoft.com/office/drawing/2014/main" id="{59CA6AB1-F704-4A46-BA2A-7477BFC69EBB}"/>
              </a:ext>
            </a:extLst>
          </p:cNvPr>
          <p:cNvSpPr>
            <a:spLocks noGrp="1"/>
          </p:cNvSpPr>
          <p:nvPr>
            <p:ph type="subTitle" idx="1"/>
          </p:nvPr>
        </p:nvSpPr>
        <p:spPr/>
        <p:txBody>
          <a:bodyPr/>
          <a:lstStyle/>
          <a:p>
            <a:r>
              <a:rPr lang="en-GB" dirty="0"/>
              <a:t>1</a:t>
            </a:r>
            <a:r>
              <a:rPr lang="en-GB" baseline="30000" dirty="0"/>
              <a:t>st</a:t>
            </a:r>
            <a:r>
              <a:rPr lang="en-GB" dirty="0"/>
              <a:t> July 2021</a:t>
            </a:r>
          </a:p>
        </p:txBody>
      </p:sp>
    </p:spTree>
    <p:extLst>
      <p:ext uri="{BB962C8B-B14F-4D97-AF65-F5344CB8AC3E}">
        <p14:creationId xmlns:p14="http://schemas.microsoft.com/office/powerpoint/2010/main" val="6860877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GB" sz="1600">
                <a:latin typeface="+mj-lt"/>
              </a:rPr>
              <a:t>This presentation provides an overview of </a:t>
            </a:r>
            <a:r>
              <a:rPr lang="en-GB" sz="1600" b="1">
                <a:latin typeface="+mj-lt"/>
              </a:rPr>
              <a:t>P1/2 incidents </a:t>
            </a:r>
            <a:r>
              <a:rPr lang="en-GB" sz="1600">
                <a:latin typeface="+mj-lt"/>
              </a:rPr>
              <a:t>experienced in the </a:t>
            </a:r>
            <a:r>
              <a:rPr lang="en-GB" sz="1600" b="1">
                <a:latin typeface="+mj-lt"/>
              </a:rPr>
              <a:t>previous calendar month</a:t>
            </a:r>
          </a:p>
          <a:p>
            <a:pPr>
              <a:lnSpc>
                <a:spcPts val="2100"/>
              </a:lnSpc>
              <a:spcBef>
                <a:spcPts val="0"/>
              </a:spcBef>
              <a:spcAft>
                <a:spcPts val="600"/>
              </a:spcAft>
            </a:pPr>
            <a:r>
              <a:rPr lang="en-GB" sz="1600">
                <a:latin typeface="+mj-lt"/>
              </a:rPr>
              <a:t>It will describe </a:t>
            </a:r>
            <a:r>
              <a:rPr lang="en-GB" sz="1600" b="1">
                <a:latin typeface="+mj-lt"/>
              </a:rPr>
              <a:t>high level impacts and causes</a:t>
            </a:r>
            <a:r>
              <a:rPr lang="en-GB" sz="1600">
                <a:latin typeface="+mj-lt"/>
              </a:rPr>
              <a:t>, and the </a:t>
            </a:r>
            <a:r>
              <a:rPr lang="en-GB" sz="1600" b="1">
                <a:latin typeface="+mj-lt"/>
              </a:rPr>
              <a:t>resolution Correla undertook</a:t>
            </a:r>
            <a:r>
              <a:rPr lang="en-GB" sz="1600">
                <a:latin typeface="+mj-lt"/>
              </a:rPr>
              <a:t> (or is undertaking) to resolve</a:t>
            </a:r>
          </a:p>
          <a:p>
            <a:pPr>
              <a:lnSpc>
                <a:spcPts val="2100"/>
              </a:lnSpc>
              <a:spcBef>
                <a:spcPts val="0"/>
              </a:spcBef>
              <a:spcAft>
                <a:spcPts val="600"/>
              </a:spcAft>
            </a:pPr>
            <a:r>
              <a:rPr lang="en-GB" sz="1600">
                <a:latin typeface="+mj-lt"/>
              </a:rPr>
              <a:t>This information is provided to </a:t>
            </a:r>
            <a:r>
              <a:rPr lang="en-GB" sz="1600" b="1">
                <a:latin typeface="+mj-lt"/>
              </a:rPr>
              <a:t>enable customers to have a greater insight </a:t>
            </a:r>
            <a:r>
              <a:rPr lang="en-GB" sz="1600">
                <a:latin typeface="+mj-lt"/>
              </a:rPr>
              <a:t>of the activities within Correla’s platforms that support your critical business process</a:t>
            </a:r>
          </a:p>
          <a:p>
            <a:pPr>
              <a:lnSpc>
                <a:spcPts val="2100"/>
              </a:lnSpc>
              <a:spcBef>
                <a:spcPts val="0"/>
              </a:spcBef>
              <a:spcAft>
                <a:spcPts val="600"/>
              </a:spcAft>
            </a:pPr>
            <a:r>
              <a:rPr lang="en-GB" sz="1600">
                <a:latin typeface="+mj-lt"/>
              </a:rPr>
              <a:t>It is also shared with the intention to provide customers with an </a:t>
            </a:r>
            <a:r>
              <a:rPr lang="en-GB" sz="1600" b="1">
                <a:latin typeface="+mj-lt"/>
              </a:rPr>
              <a:t>understanding of what Correla are doing to maintain and improve service</a:t>
            </a:r>
            <a:r>
              <a:rPr lang="en-GB" sz="1600">
                <a:latin typeface="+mj-lt"/>
              </a:rPr>
              <a:t>, and;</a:t>
            </a:r>
          </a:p>
          <a:p>
            <a:pPr>
              <a:lnSpc>
                <a:spcPts val="2100"/>
              </a:lnSpc>
              <a:spcBef>
                <a:spcPts val="0"/>
              </a:spcBef>
              <a:spcAft>
                <a:spcPts val="600"/>
              </a:spcAft>
            </a:pPr>
            <a:r>
              <a:rPr lang="en-GB" sz="1600">
                <a:latin typeface="+mj-lt"/>
              </a:rPr>
              <a:t>It is provided to </a:t>
            </a:r>
            <a:r>
              <a:rPr lang="en-GB" sz="1600" b="1">
                <a:latin typeface="+mj-lt"/>
              </a:rPr>
              <a:t>enable customers to provide feedback </a:t>
            </a:r>
            <a:r>
              <a:rPr lang="en-GB"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June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882474249"/>
              </p:ext>
            </p:extLst>
          </p:nvPr>
        </p:nvGraphicFramePr>
        <p:xfrm>
          <a:off x="155575" y="782433"/>
          <a:ext cx="8751413" cy="3173846"/>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16396">
                <a:tc>
                  <a:txBody>
                    <a:bodyPr/>
                    <a:lstStyle/>
                    <a:p>
                      <a:pPr algn="ctr"/>
                      <a:r>
                        <a:rPr lang="en-US" sz="700">
                          <a:latin typeface="+mn-lt"/>
                        </a:rPr>
                        <a:t> Ref.</a:t>
                      </a:r>
                      <a:endParaRPr lang="en-GB" sz="700">
                        <a:latin typeface="+mn-lt"/>
                      </a:endParaRPr>
                    </a:p>
                  </a:txBody>
                  <a:tcPr anchor="ctr"/>
                </a:tc>
                <a:tc>
                  <a:txBody>
                    <a:bodyPr/>
                    <a:lstStyle/>
                    <a:p>
                      <a:pPr algn="ctr"/>
                      <a:r>
                        <a:rPr lang="en-US" sz="700">
                          <a:latin typeface="+mn-lt"/>
                        </a:rPr>
                        <a:t>What happened?</a:t>
                      </a:r>
                      <a:endParaRPr lang="en-GB" sz="700">
                        <a:latin typeface="+mn-lt"/>
                      </a:endParaRPr>
                    </a:p>
                  </a:txBody>
                  <a:tcPr anchor="ctr"/>
                </a:tc>
                <a:tc>
                  <a:txBody>
                    <a:bodyPr/>
                    <a:lstStyle/>
                    <a:p>
                      <a:pPr algn="ctr"/>
                      <a:r>
                        <a:rPr lang="en-US" sz="700">
                          <a:latin typeface="+mn-lt"/>
                        </a:rPr>
                        <a:t>Why did it happen?</a:t>
                      </a:r>
                      <a:endParaRPr lang="en-GB" sz="700">
                        <a:latin typeface="+mn-lt"/>
                      </a:endParaRPr>
                    </a:p>
                  </a:txBody>
                  <a:tcPr anchor="ctr"/>
                </a:tc>
                <a:tc>
                  <a:txBody>
                    <a:bodyPr/>
                    <a:lstStyle/>
                    <a:p>
                      <a:pPr algn="ctr"/>
                      <a:r>
                        <a:rPr lang="en-US" sz="700">
                          <a:latin typeface="+mn-lt"/>
                        </a:rPr>
                        <a:t>What do Correla understand our customers experienced?</a:t>
                      </a:r>
                      <a:endParaRPr lang="en-GB" sz="700">
                        <a:latin typeface="+mn-lt"/>
                      </a:endParaRPr>
                    </a:p>
                  </a:txBody>
                  <a:tcPr anchor="ctr"/>
                </a:tc>
                <a:tc>
                  <a:txBody>
                    <a:bodyPr/>
                    <a:lstStyle/>
                    <a:p>
                      <a:pPr algn="ctr"/>
                      <a:r>
                        <a:rPr lang="en-US" sz="700">
                          <a:latin typeface="+mn-lt"/>
                        </a:rPr>
                        <a:t>What did your Correla team do to resolve?</a:t>
                      </a:r>
                      <a:endParaRPr lang="en-GB" sz="700">
                        <a:latin typeface="+mn-lt"/>
                      </a:endParaRPr>
                    </a:p>
                  </a:txBody>
                  <a:tcPr anchor="ctr"/>
                </a:tc>
                <a:tc>
                  <a:txBody>
                    <a:bodyPr/>
                    <a:lstStyle/>
                    <a:p>
                      <a:pPr algn="ctr">
                        <a:spcAft>
                          <a:spcPts val="0"/>
                        </a:spcAft>
                      </a:pPr>
                      <a:r>
                        <a:rPr lang="en-GB" sz="700">
                          <a:effectLst/>
                          <a:latin typeface="+mn-lt"/>
                        </a:rPr>
                        <a:t>Incident Date</a:t>
                      </a:r>
                      <a:endParaRPr lang="en-GB" sz="70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a:effectLst/>
                          <a:latin typeface="+mn-lt"/>
                        </a:rPr>
                        <a:t>Resolved Date</a:t>
                      </a:r>
                      <a:endParaRPr lang="en-GB" sz="7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77438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a:solidFill>
                            <a:schemeClr val="bg1"/>
                          </a:solidFill>
                          <a:effectLst/>
                          <a:latin typeface="Arial" panose="020B0604020202020204" pitchFamily="34" charset="0"/>
                        </a:rPr>
                        <a:t>INC0079940</a:t>
                      </a:r>
                    </a:p>
                  </a:txBody>
                  <a:tcPr marL="72000" marR="72000" marT="72000" marB="72000" anchor="ctr">
                    <a:solidFill>
                      <a:srgbClr val="0070C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700">
                          <a:effectLst/>
                          <a:latin typeface="Arial" panose="020B0604020202020204" pitchFamily="34" charset="0"/>
                          <a:ea typeface="Calibri" panose="020F0502020204030204" pitchFamily="34" charset="0"/>
                          <a:cs typeface="Arial" panose="020B0604020202020204" pitchFamily="34" charset="0"/>
                        </a:rPr>
                        <a:t>Mon. 7</a:t>
                      </a:r>
                      <a:r>
                        <a:rPr lang="en-GB" sz="700" baseline="30000">
                          <a:effectLst/>
                          <a:latin typeface="Arial" panose="020B0604020202020204" pitchFamily="34" charset="0"/>
                          <a:ea typeface="Calibri" panose="020F0502020204030204" pitchFamily="34" charset="0"/>
                          <a:cs typeface="Arial" panose="020B0604020202020204" pitchFamily="34" charset="0"/>
                        </a:rPr>
                        <a:t>th</a:t>
                      </a:r>
                      <a:r>
                        <a:rPr lang="en-GB" sz="700">
                          <a:effectLst/>
                          <a:latin typeface="Arial" panose="020B0604020202020204" pitchFamily="34" charset="0"/>
                          <a:ea typeface="Calibri" panose="020F0502020204030204" pitchFamily="34" charset="0"/>
                          <a:cs typeface="Arial" panose="020B0604020202020204" pitchFamily="34" charset="0"/>
                        </a:rPr>
                        <a:t> June at 23.55 Correla monitoring identified a connectivity issue with circa 20  customer IX servers</a:t>
                      </a:r>
                      <a:br>
                        <a:rPr lang="en-GB" sz="700">
                          <a:effectLst/>
                          <a:latin typeface="Arial" panose="020B0604020202020204" pitchFamily="34" charset="0"/>
                          <a:ea typeface="Calibri" panose="020F0502020204030204" pitchFamily="34" charset="0"/>
                          <a:cs typeface="Arial" panose="020B0604020202020204" pitchFamily="34" charset="0"/>
                        </a:rPr>
                      </a:br>
                      <a:r>
                        <a:rPr lang="en-GB" sz="700">
                          <a:effectLst/>
                          <a:latin typeface="Arial" panose="020B0604020202020204" pitchFamily="34" charset="0"/>
                          <a:ea typeface="Calibri" panose="020F0502020204030204" pitchFamily="34" charset="0"/>
                          <a:cs typeface="Arial" panose="020B0604020202020204" pitchFamily="34" charset="0"/>
                        </a:rPr>
                        <a:t>Connectivity resolved at Tuesday 8th June 09:05. </a:t>
                      </a:r>
                      <a:endParaRPr lang="en-US" sz="700" b="0" i="0" u="none" strike="noStrike">
                        <a:solidFill>
                          <a:srgbClr val="000000"/>
                        </a:solidFill>
                        <a:effectLst/>
                        <a:latin typeface="Arial" panose="020B0604020202020204" pitchFamily="34" charset="0"/>
                        <a:cs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A change made by our network partner to network routing resulted in an outage to the IX network (file flows and Gemini access) for some customers.</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During the event, 9 Incidents were raised by customers with our Service Desk however we have identified that up to 135 sites could have been impacted.  We also proactively contacted the GNCC to advise them of the issue in the event any customers contacted National Grid directly.</a:t>
                      </a:r>
                    </a:p>
                    <a:p>
                      <a:pPr algn="l" rtl="0" fontAlgn="ctr"/>
                      <a:endParaRPr lang="en-US" sz="700" b="0" i="0" u="none" strike="noStrike">
                        <a:solidFill>
                          <a:srgbClr val="000000"/>
                        </a:solidFill>
                        <a:effectLst/>
                        <a:latin typeface="Arial" panose="020B0604020202020204" pitchFamily="34" charset="0"/>
                      </a:endParaRPr>
                    </a:p>
                    <a:p>
                      <a:pPr algn="l" rtl="0" fontAlgn="ctr"/>
                      <a:r>
                        <a:rPr lang="en-US" sz="700" b="0" i="0" u="none" strike="noStrike">
                          <a:solidFill>
                            <a:srgbClr val="000000"/>
                          </a:solidFill>
                          <a:effectLst/>
                          <a:latin typeface="Arial" panose="020B0604020202020204" pitchFamily="34" charset="0"/>
                        </a:rPr>
                        <a:t>File flows were delayed, but no data was lost and once connectivity was restored data was processed within 30 minutes.</a:t>
                      </a:r>
                    </a:p>
                    <a:p>
                      <a:pPr algn="l" rtl="0" fontAlgn="ctr"/>
                      <a:endParaRPr lang="en-US" sz="700" b="0" i="0" u="none" strike="noStrike">
                        <a:solidFill>
                          <a:srgbClr val="000000"/>
                        </a:solidFill>
                        <a:effectLst/>
                        <a:latin typeface="Arial" panose="020B0604020202020204" pitchFamily="34" charset="0"/>
                      </a:endParaRPr>
                    </a:p>
                    <a:p>
                      <a:pPr algn="l" rtl="0" fontAlgn="ctr"/>
                      <a:r>
                        <a:rPr lang="en-US" sz="700" b="0" i="0" u="none" strike="noStrike">
                          <a:solidFill>
                            <a:srgbClr val="000000"/>
                          </a:solidFill>
                          <a:effectLst/>
                          <a:latin typeface="Arial" panose="020B0604020202020204" pitchFamily="34" charset="0"/>
                        </a:rPr>
                        <a:t>Gemini access via IX was unavailable however the XP1 access route (which is the agreed contingency in the event of an issue with IX) was not impacted.</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700" kern="1200">
                          <a:solidFill>
                            <a:schemeClr val="dk1"/>
                          </a:solidFill>
                          <a:effectLst/>
                          <a:latin typeface="+mn-lt"/>
                          <a:ea typeface="Calibri" panose="020F0502020204030204" pitchFamily="34" charset="0"/>
                          <a:cs typeface="+mn-cs"/>
                        </a:rPr>
                        <a:t>The issue with the change was identified and resolved.  This restored connectivity and also placed the network in the desired end state for the change control.</a:t>
                      </a:r>
                    </a:p>
                    <a:p>
                      <a:pPr marL="0" marR="0" lvl="0" indent="0" algn="l" defTabSz="914400" rtl="0" eaLnBrk="1" fontAlgn="ctr" latinLnBrk="0" hangingPunct="1">
                        <a:lnSpc>
                          <a:spcPct val="100000"/>
                        </a:lnSpc>
                        <a:spcBef>
                          <a:spcPts val="0"/>
                        </a:spcBef>
                        <a:spcAft>
                          <a:spcPts val="0"/>
                        </a:spcAft>
                        <a:buClrTx/>
                        <a:buSzTx/>
                        <a:buFontTx/>
                        <a:buNone/>
                        <a:tabLst/>
                        <a:defRPr/>
                      </a:pPr>
                      <a:endParaRPr lang="en-GB" sz="700" b="0" i="0" u="none" strike="noStrike" kern="120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a:solidFill>
                            <a:schemeClr val="dk1"/>
                          </a:solidFill>
                          <a:effectLst/>
                          <a:latin typeface="+mn-lt"/>
                          <a:ea typeface="+mn-ea"/>
                          <a:cs typeface="+mn-cs"/>
                        </a:rPr>
                        <a:t>We are following up with our network provider on RCA and Change process to understand how this fault was allowed to occur and why the Correla network team were not engaged in testing and due diligence prior to implementation.</a:t>
                      </a:r>
                    </a:p>
                    <a:p>
                      <a:pPr marL="0" marR="0" lvl="0" indent="0" algn="l" defTabSz="914400" rtl="0" eaLnBrk="1" fontAlgn="ctr" latinLnBrk="0" hangingPunct="1">
                        <a:lnSpc>
                          <a:spcPct val="100000"/>
                        </a:lnSpc>
                        <a:spcBef>
                          <a:spcPts val="0"/>
                        </a:spcBef>
                        <a:spcAft>
                          <a:spcPts val="0"/>
                        </a:spcAft>
                        <a:buClrTx/>
                        <a:buSzTx/>
                        <a:buFontTx/>
                        <a:buNone/>
                        <a:tabLst/>
                        <a:defRPr/>
                      </a:pPr>
                      <a:endParaRPr lang="en-GB" sz="700" b="0" i="0" u="none" strike="noStrike" kern="120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a:solidFill>
                            <a:schemeClr val="dk1"/>
                          </a:solidFill>
                          <a:effectLst/>
                          <a:latin typeface="+mn-lt"/>
                          <a:ea typeface="+mn-ea"/>
                          <a:cs typeface="+mn-cs"/>
                        </a:rPr>
                        <a:t>We do not expect re-occurrence of this fault, as it was a one time change linked to the decommissioning of two data centres last year.</a:t>
                      </a:r>
                      <a:endParaRPr lang="en-US" sz="700" b="0" i="0" u="none" strike="noStrike" kern="1200">
                        <a:solidFill>
                          <a:srgbClr val="000000"/>
                        </a:solidFill>
                        <a:effectLst/>
                        <a:latin typeface="+mn-lt"/>
                        <a:ea typeface="+mn-ea"/>
                        <a:cs typeface="+mn-cs"/>
                      </a:endParaRPr>
                    </a:p>
                    <a:p>
                      <a:pPr algn="l" rtl="0" fontAlgn="ctr"/>
                      <a:endParaRPr lang="en-US" sz="700" b="0" i="0" u="none" strike="noStrike" dirty="0">
                        <a:solidFill>
                          <a:srgbClr val="000000"/>
                        </a:solidFill>
                        <a:effectLst/>
                        <a:latin typeface="+mj-lt"/>
                      </a:endParaRPr>
                    </a:p>
                  </a:txBody>
                  <a:tcPr marL="9525" marR="9525" marT="9525" anchor="ctr"/>
                </a:tc>
                <a:tc>
                  <a:txBody>
                    <a:bodyPr/>
                    <a:lstStyle/>
                    <a:p>
                      <a:pPr algn="l" rtl="0" fontAlgn="ctr"/>
                      <a:r>
                        <a:rPr lang="en-GB" sz="700" b="0" i="0" u="none" strike="noStrike" noProof="0">
                          <a:solidFill>
                            <a:srgbClr val="000000"/>
                          </a:solidFill>
                          <a:effectLst/>
                          <a:latin typeface="Arial" panose="020B0604020202020204" pitchFamily="34" charset="0"/>
                        </a:rPr>
                        <a:t>07-Jun-20</a:t>
                      </a:r>
                    </a:p>
                    <a:p>
                      <a:pPr algn="l" rtl="0" fontAlgn="ctr"/>
                      <a:r>
                        <a:rPr lang="en-GB" sz="700" b="0" i="0" u="none" strike="noStrike" noProof="0">
                          <a:solidFill>
                            <a:srgbClr val="000000"/>
                          </a:solidFill>
                          <a:effectLst/>
                          <a:latin typeface="Arial" panose="020B0604020202020204" pitchFamily="34" charset="0"/>
                        </a:rPr>
                        <a:t>23:55</a:t>
                      </a:r>
                      <a:endParaRPr lang="en-GB" sz="700" b="0" i="0" u="none" strike="noStrike" noProof="0" dirty="0">
                        <a:solidFill>
                          <a:srgbClr val="000000"/>
                        </a:solidFill>
                        <a:effectLst/>
                        <a:latin typeface="Arial" panose="020B0604020202020204" pitchFamily="34" charset="0"/>
                      </a:endParaRPr>
                    </a:p>
                  </a:txBody>
                  <a:tcPr marL="9525" marR="9525" marT="9525" anchor="ctr"/>
                </a:tc>
                <a:tc>
                  <a:txBody>
                    <a:bodyPr/>
                    <a:lstStyle/>
                    <a:p>
                      <a:pPr algn="l" rtl="0" fontAlgn="ctr"/>
                      <a:r>
                        <a:rPr lang="en-GB" sz="700" b="0" i="0" u="none" strike="noStrike" noProof="0" dirty="0">
                          <a:solidFill>
                            <a:srgbClr val="000000"/>
                          </a:solidFill>
                          <a:effectLst/>
                          <a:latin typeface="Arial" panose="020B0604020202020204" pitchFamily="34" charset="0"/>
                        </a:rPr>
                        <a:t>08/06/2020</a:t>
                      </a:r>
                    </a:p>
                    <a:p>
                      <a:pPr algn="l" rtl="0" fontAlgn="ctr"/>
                      <a:r>
                        <a:rPr lang="en-GB" sz="700" b="0" i="0" u="none" strike="noStrike" noProof="0" dirty="0">
                          <a:solidFill>
                            <a:srgbClr val="000000"/>
                          </a:solidFill>
                          <a:effectLst/>
                          <a:latin typeface="Arial" panose="020B0604020202020204" pitchFamily="34" charset="0"/>
                        </a:rPr>
                        <a:t>09:05</a:t>
                      </a:r>
                    </a:p>
                  </a:txBody>
                  <a:tcPr marL="9525" marR="9525" marT="9525" anchor="ctr"/>
                </a:tc>
                <a:extLst>
                  <a:ext uri="{0D108BD9-81ED-4DB2-BD59-A6C34878D82A}">
                    <a16:rowId xmlns:a16="http://schemas.microsoft.com/office/drawing/2014/main" val="1783412132"/>
                  </a:ext>
                </a:extLst>
              </a:tr>
              <a:tr h="5523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a:solidFill>
                            <a:schemeClr val="tx1"/>
                          </a:solidFill>
                          <a:effectLst/>
                          <a:latin typeface="Arial" panose="020B0604020202020204" pitchFamily="34" charset="0"/>
                        </a:rPr>
                        <a:t>INC0082377</a:t>
                      </a:r>
                    </a:p>
                  </a:txBody>
                  <a:tcPr marL="72000" marR="72000" marT="72000" marB="72000" anchor="ctr">
                    <a:solidFill>
                      <a:srgbClr val="9CCB3B"/>
                    </a:solidFill>
                  </a:tcPr>
                </a:tc>
                <a:tc>
                  <a:txBody>
                    <a:bodyPr/>
                    <a:lstStyle/>
                    <a:p>
                      <a:pPr algn="l" rtl="0" fontAlgn="ctr"/>
                      <a:r>
                        <a:rPr lang="en-GB" sz="700" b="0" i="0" u="none" strike="noStrike" noProof="0">
                          <a:solidFill>
                            <a:srgbClr val="000000"/>
                          </a:solidFill>
                          <a:effectLst/>
                          <a:latin typeface="Arial" panose="020B0604020202020204" pitchFamily="34" charset="0"/>
                        </a:rPr>
                        <a:t>Thurs. 17</a:t>
                      </a:r>
                      <a:r>
                        <a:rPr lang="en-GB" sz="700" b="0" i="0" u="none" strike="noStrike" baseline="30000" noProof="0">
                          <a:solidFill>
                            <a:srgbClr val="000000"/>
                          </a:solidFill>
                          <a:effectLst/>
                          <a:latin typeface="Arial" panose="020B0604020202020204" pitchFamily="34" charset="0"/>
                        </a:rPr>
                        <a:t>th</a:t>
                      </a:r>
                      <a:r>
                        <a:rPr lang="en-GB" sz="700" b="0" i="0" u="none" strike="noStrike" noProof="0">
                          <a:solidFill>
                            <a:srgbClr val="000000"/>
                          </a:solidFill>
                          <a:effectLst/>
                          <a:latin typeface="Arial" panose="020B0604020202020204" pitchFamily="34" charset="0"/>
                        </a:rPr>
                        <a:t> Correla monitoring detected that the </a:t>
                      </a:r>
                      <a:r>
                        <a:rPr lang="en-GB" sz="700" b="0" i="0" u="none" strike="noStrike" noProof="0" err="1">
                          <a:solidFill>
                            <a:srgbClr val="000000"/>
                          </a:solidFill>
                          <a:effectLst/>
                          <a:latin typeface="Arial" panose="020B0604020202020204" pitchFamily="34" charset="0"/>
                        </a:rPr>
                        <a:t>LinePack</a:t>
                      </a:r>
                      <a:r>
                        <a:rPr lang="en-GB" sz="700" b="0" i="0" u="none" strike="noStrike" noProof="0">
                          <a:solidFill>
                            <a:srgbClr val="000000"/>
                          </a:solidFill>
                          <a:effectLst/>
                          <a:latin typeface="Arial" panose="020B0604020202020204" pitchFamily="34" charset="0"/>
                        </a:rPr>
                        <a:t> values for the 19:00 hour bar were delayed from being published within Gemini.</a:t>
                      </a:r>
                    </a:p>
                  </a:txBody>
                  <a:tcPr marL="9525" marR="9525" marT="9525" anchor="ctr"/>
                </a:tc>
                <a:tc>
                  <a:txBody>
                    <a:bodyPr/>
                    <a:lstStyle/>
                    <a:p>
                      <a:pPr algn="l" rtl="0" fontAlgn="ctr"/>
                      <a:r>
                        <a:rPr lang="en-GB" sz="700" b="0" i="0" u="none" strike="noStrike" noProof="0">
                          <a:solidFill>
                            <a:srgbClr val="000000"/>
                          </a:solidFill>
                          <a:effectLst/>
                          <a:latin typeface="Arial" panose="020B0604020202020204" pitchFamily="34" charset="0"/>
                        </a:rPr>
                        <a:t>The filesystem within National Grid C.I.S. system was fully utilized, causing .SSILP and .DFNTS files to be sent to Correla without any data content.</a:t>
                      </a:r>
                    </a:p>
                  </a:txBody>
                  <a:tcPr marL="9525" marR="9525" marT="9525" anchor="ctr"/>
                </a:tc>
                <a:tc>
                  <a:txBody>
                    <a:bodyPr/>
                    <a:lstStyle/>
                    <a:p>
                      <a:pPr algn="l" rtl="0" fontAlgn="ctr"/>
                      <a:r>
                        <a:rPr lang="en-GB" sz="700" b="0" i="0" u="none" strike="noStrike" noProof="0">
                          <a:solidFill>
                            <a:srgbClr val="000000"/>
                          </a:solidFill>
                          <a:effectLst/>
                          <a:latin typeface="Arial" panose="020B0604020202020204" pitchFamily="34" charset="0"/>
                        </a:rPr>
                        <a:t>There was a delay in being able to view </a:t>
                      </a:r>
                      <a:r>
                        <a:rPr lang="en-GB" sz="700" b="0" i="0" u="none" strike="noStrike" noProof="0" err="1">
                          <a:solidFill>
                            <a:srgbClr val="000000"/>
                          </a:solidFill>
                          <a:effectLst/>
                          <a:latin typeface="Arial" panose="020B0604020202020204" pitchFamily="34" charset="0"/>
                        </a:rPr>
                        <a:t>LinePack</a:t>
                      </a:r>
                      <a:r>
                        <a:rPr lang="en-GB" sz="700" b="0" i="0" u="none" strike="noStrike" noProof="0">
                          <a:solidFill>
                            <a:srgbClr val="000000"/>
                          </a:solidFill>
                          <a:effectLst/>
                          <a:latin typeface="Arial" panose="020B0604020202020204" pitchFamily="34" charset="0"/>
                        </a:rPr>
                        <a:t> values within the Gemini system for 19:00 Hour Bar causing disruption when submitting accurate Nominations to secure Capacity.</a:t>
                      </a:r>
                    </a:p>
                  </a:txBody>
                  <a:tcPr marL="9525" marR="9525" marT="9525" anchor="ctr"/>
                </a:tc>
                <a:tc>
                  <a:txBody>
                    <a:bodyPr/>
                    <a:lstStyle/>
                    <a:p>
                      <a:pPr algn="l" rtl="0" fontAlgn="ctr"/>
                      <a:r>
                        <a:rPr lang="en-GB" sz="700" b="0" i="0" u="none" strike="noStrike" noProof="0">
                          <a:solidFill>
                            <a:srgbClr val="000000"/>
                          </a:solidFill>
                          <a:effectLst/>
                          <a:latin typeface="Arial" panose="020B0604020202020204" pitchFamily="34" charset="0"/>
                        </a:rPr>
                        <a:t>The incident was escalated to National Grid support teams and the Service Desk  </a:t>
                      </a:r>
                    </a:p>
                    <a:p>
                      <a:pPr algn="l" rtl="0" fontAlgn="ctr"/>
                      <a:endParaRPr lang="en-GB" sz="700" b="0" i="0" u="none" strike="noStrike" noProof="0">
                        <a:solidFill>
                          <a:srgbClr val="000000"/>
                        </a:solidFill>
                        <a:effectLst/>
                        <a:latin typeface="Arial" panose="020B0604020202020204" pitchFamily="34" charset="0"/>
                      </a:endParaRPr>
                    </a:p>
                    <a:p>
                      <a:pPr algn="l" rtl="0" fontAlgn="ctr"/>
                      <a:r>
                        <a:rPr lang="en-GB" sz="700" b="0" i="0" u="none" strike="noStrike" noProof="0">
                          <a:solidFill>
                            <a:srgbClr val="000000"/>
                          </a:solidFill>
                          <a:effectLst/>
                          <a:latin typeface="Arial" panose="020B0604020202020204" pitchFamily="34" charset="0"/>
                        </a:rPr>
                        <a:t>National Grid technicians freed up some space within the affected filesystem which then allowed the file processing to complete successfully.</a:t>
                      </a:r>
                    </a:p>
                  </a:txBody>
                  <a:tcPr marL="9525" marR="9525" marT="9525" anchor="ctr"/>
                </a:tc>
                <a:tc>
                  <a:txBody>
                    <a:bodyPr/>
                    <a:lstStyle/>
                    <a:p>
                      <a:pPr algn="l" rtl="0" fontAlgn="ctr"/>
                      <a:r>
                        <a:rPr lang="en-GB" sz="700" b="0" i="0" u="none" strike="noStrike" noProof="0">
                          <a:solidFill>
                            <a:srgbClr val="000000"/>
                          </a:solidFill>
                          <a:effectLst/>
                          <a:latin typeface="Arial" panose="020B0604020202020204" pitchFamily="34" charset="0"/>
                        </a:rPr>
                        <a:t>17/06/2021</a:t>
                      </a:r>
                    </a:p>
                    <a:p>
                      <a:pPr algn="l" rtl="0" fontAlgn="ctr"/>
                      <a:r>
                        <a:rPr lang="en-GB" sz="700" b="0" i="0" u="none" strike="noStrike" noProof="0">
                          <a:solidFill>
                            <a:srgbClr val="000000"/>
                          </a:solidFill>
                          <a:effectLst/>
                          <a:latin typeface="Arial" panose="020B0604020202020204" pitchFamily="34" charset="0"/>
                        </a:rPr>
                        <a:t>19:18</a:t>
                      </a:r>
                    </a:p>
                  </a:txBody>
                  <a:tcPr marL="9525" marR="9525" marT="9525" anchor="ctr"/>
                </a:tc>
                <a:tc>
                  <a:txBody>
                    <a:bodyPr/>
                    <a:lstStyle/>
                    <a:p>
                      <a:pPr algn="l" rtl="0" fontAlgn="ctr"/>
                      <a:r>
                        <a:rPr lang="en-GB" sz="700" b="0" i="0" u="none" strike="noStrike" noProof="0" dirty="0">
                          <a:solidFill>
                            <a:srgbClr val="000000"/>
                          </a:solidFill>
                          <a:effectLst/>
                          <a:latin typeface="Arial" panose="020B0604020202020204" pitchFamily="34" charset="0"/>
                        </a:rPr>
                        <a:t>17/06/2021</a:t>
                      </a:r>
                    </a:p>
                    <a:p>
                      <a:pPr algn="l" rtl="0" fontAlgn="ctr"/>
                      <a:r>
                        <a:rPr lang="en-GB" sz="700" b="0" i="0" u="none" strike="noStrike" noProof="0" dirty="0">
                          <a:solidFill>
                            <a:srgbClr val="000000"/>
                          </a:solidFill>
                          <a:effectLst/>
                          <a:latin typeface="Arial" panose="020B0604020202020204" pitchFamily="34" charset="0"/>
                        </a:rPr>
                        <a:t>20:15</a:t>
                      </a:r>
                    </a:p>
                  </a:txBody>
                  <a:tcPr marL="9525" marR="9525" marT="9525" anchor="ctr"/>
                </a:tc>
                <a:extLst>
                  <a:ext uri="{0D108BD9-81ED-4DB2-BD59-A6C34878D82A}">
                    <a16:rowId xmlns:a16="http://schemas.microsoft.com/office/drawing/2014/main" val="1893608860"/>
                  </a:ext>
                </a:extLst>
              </a:tr>
            </a:tbl>
          </a:graphicData>
        </a:graphic>
      </p:graphicFrame>
    </p:spTree>
    <p:extLst>
      <p:ext uri="{BB962C8B-B14F-4D97-AF65-F5344CB8AC3E}">
        <p14:creationId xmlns:p14="http://schemas.microsoft.com/office/powerpoint/2010/main" val="4449105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6792181" y="602022"/>
            <a:ext cx="2098728" cy="1969569"/>
          </a:xfrm>
          <a:prstGeom prst="rect">
            <a:avLst/>
          </a:prstGeom>
        </p:spPr>
      </p:pic>
      <p:graphicFrame>
        <p:nvGraphicFramePr>
          <p:cNvPr id="11" name="Chart 10">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450002540"/>
              </p:ext>
            </p:extLst>
          </p:nvPr>
        </p:nvGraphicFramePr>
        <p:xfrm>
          <a:off x="240845" y="635000"/>
          <a:ext cx="8662309" cy="41517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631494246"/>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GB" sz="800" noProof="0">
                          <a:solidFill>
                            <a:schemeClr val="bg1"/>
                          </a:solidFill>
                        </a:rPr>
                        <a:t>Correla Identified the incident and the incident could have been avoided had Correla taken earlier action</a:t>
                      </a: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noProof="0">
                          <a:solidFill>
                            <a:schemeClr val="bg1"/>
                          </a:solidFill>
                        </a:rPr>
                        <a:t>Customer Identified the incident and the incident could have been avoided had Correla taken earlier action</a:t>
                      </a: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noProof="0">
                          <a:solidFill>
                            <a:schemeClr val="bg1"/>
                          </a:solidFill>
                        </a:rPr>
                        <a:t>Correla Identified the incident but the incident could not have been avoided had Correla taken earlier action</a:t>
                      </a: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GB" sz="800" noProof="0">
                          <a:solidFill>
                            <a:schemeClr val="bg1"/>
                          </a:solidFill>
                        </a:rPr>
                        <a:t>Customer Identified the incident but the incident could not have been avoided had Correla taken earlier action</a:t>
                      </a: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2346336388"/>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noProof="0">
                          <a:solidFill>
                            <a:srgbClr val="FFFFFF"/>
                          </a:solidFill>
                          <a:effectLst/>
                          <a:latin typeface="Arial"/>
                        </a:rPr>
                        <a:t>2</a:t>
                      </a:r>
                      <a:endParaRPr lang="en-GB" sz="4000" b="0" i="0" u="none" strike="noStrike" noProof="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noProof="0">
                          <a:solidFill>
                            <a:srgbClr val="FFFFFF"/>
                          </a:solidFill>
                          <a:effectLst/>
                          <a:latin typeface="Arial"/>
                        </a:rPr>
                        <a:t>3</a:t>
                      </a:r>
                      <a:endParaRPr lang="en-GB" sz="4000" b="0" i="0" u="none" strike="noStrike" noProof="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noProof="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219648857"/>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June 2021</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noProof="0">
                          <a:solidFill>
                            <a:srgbClr val="FFFFFF"/>
                          </a:solidFill>
                          <a:effectLst/>
                          <a:latin typeface="Arial" panose="020B0604020202020204" pitchFamily="34" charset="0"/>
                        </a:rPr>
                        <a:t>1</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office/2006/documentManagement/types"/>
    <ds:schemaRef ds:uri="http://purl.org/dc/dcmitype/"/>
    <ds:schemaRef ds:uri="http://purl.org/dc/elements/1.1/"/>
    <ds:schemaRef ds:uri="aacc7512-084a-4110-8a29-6de0dc2fec7f"/>
    <ds:schemaRef ds:uri="http://www.w3.org/XML/1998/namespace"/>
    <ds:schemaRef ds:uri="http://schemas.microsoft.com/office/infopath/2007/PartnerControls"/>
    <ds:schemaRef ds:uri="3a5aae63-bc30-412a-9aa8-1b9671b8eed9"/>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654706D-1479-466C-84A3-985D0BF14796}"/>
</file>

<file path=docProps/app.xml><?xml version="1.0" encoding="utf-8"?>
<Properties xmlns="http://schemas.openxmlformats.org/officeDocument/2006/extended-properties" xmlns:vt="http://schemas.openxmlformats.org/officeDocument/2006/docPropsVTypes">
  <TotalTime>124</TotalTime>
  <Words>648</Words>
  <Application>Microsoft Office PowerPoint</Application>
  <PresentationFormat>On-screen Show (16:9)</PresentationFormat>
  <Paragraphs>82</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June 2021</vt:lpstr>
      <vt:lpstr>What is this presentation covering?</vt:lpstr>
      <vt:lpstr>High-level summary of P1/2 incidents: June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Mark Tullett</cp:lastModifiedBy>
  <cp:revision>1</cp:revision>
  <cp:lastPrinted>2020-02-07T08:17:24Z</cp:lastPrinted>
  <dcterms:created xsi:type="dcterms:W3CDTF">2018-09-02T17:12:15Z</dcterms:created>
  <dcterms:modified xsi:type="dcterms:W3CDTF">2021-07-09T11:25:29Z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