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9"/>
  </p:notesMasterIdLst>
  <p:sldIdLst>
    <p:sldId id="2059" r:id="rId5"/>
    <p:sldId id="1759" r:id="rId6"/>
    <p:sldId id="288" r:id="rId7"/>
    <p:sldId id="309" r:id="rId8"/>
    <p:sldId id="1997" r:id="rId9"/>
    <p:sldId id="1998" r:id="rId10"/>
    <p:sldId id="3422" r:id="rId11"/>
    <p:sldId id="1827" r:id="rId12"/>
    <p:sldId id="295" r:id="rId13"/>
    <p:sldId id="2084" r:id="rId14"/>
    <p:sldId id="2076" r:id="rId15"/>
    <p:sldId id="3452" r:id="rId16"/>
    <p:sldId id="3453" r:id="rId17"/>
    <p:sldId id="3463" r:id="rId18"/>
    <p:sldId id="3464" r:id="rId19"/>
    <p:sldId id="1829" r:id="rId20"/>
    <p:sldId id="1652" r:id="rId21"/>
    <p:sldId id="3454" r:id="rId22"/>
    <p:sldId id="289" r:id="rId23"/>
    <p:sldId id="1435" r:id="rId24"/>
    <p:sldId id="1434" r:id="rId25"/>
    <p:sldId id="1773" r:id="rId26"/>
    <p:sldId id="3458" r:id="rId27"/>
    <p:sldId id="314" r:id="rId28"/>
    <p:sldId id="320" r:id="rId29"/>
    <p:sldId id="310" r:id="rId30"/>
    <p:sldId id="316" r:id="rId31"/>
    <p:sldId id="322" r:id="rId32"/>
    <p:sldId id="326" r:id="rId33"/>
    <p:sldId id="325" r:id="rId34"/>
    <p:sldId id="327" r:id="rId35"/>
    <p:sldId id="328" r:id="rId36"/>
    <p:sldId id="3446" r:id="rId37"/>
    <p:sldId id="3465" r:id="rId38"/>
    <p:sldId id="1734" r:id="rId39"/>
    <p:sldId id="306" r:id="rId40"/>
    <p:sldId id="2072" r:id="rId41"/>
    <p:sldId id="3447" r:id="rId42"/>
    <p:sldId id="3448" r:id="rId43"/>
    <p:sldId id="3449" r:id="rId44"/>
    <p:sldId id="3450" r:id="rId45"/>
    <p:sldId id="3451" r:id="rId46"/>
    <p:sldId id="883" r:id="rId47"/>
    <p:sldId id="885" r:id="rId48"/>
    <p:sldId id="3455" r:id="rId49"/>
    <p:sldId id="889" r:id="rId50"/>
    <p:sldId id="3456" r:id="rId51"/>
    <p:sldId id="879" r:id="rId52"/>
    <p:sldId id="886" r:id="rId53"/>
    <p:sldId id="888" r:id="rId54"/>
    <p:sldId id="875" r:id="rId55"/>
    <p:sldId id="887" r:id="rId56"/>
    <p:sldId id="877" r:id="rId57"/>
    <p:sldId id="3457" r:id="rId58"/>
    <p:sldId id="3459" r:id="rId59"/>
    <p:sldId id="1851" r:id="rId60"/>
    <p:sldId id="298" r:id="rId61"/>
    <p:sldId id="3462" r:id="rId62"/>
    <p:sldId id="301" r:id="rId63"/>
    <p:sldId id="303" r:id="rId64"/>
    <p:sldId id="299" r:id="rId65"/>
    <p:sldId id="352" r:id="rId66"/>
    <p:sldId id="829" r:id="rId67"/>
    <p:sldId id="1994" r:id="rId68"/>
    <p:sldId id="1995" r:id="rId69"/>
    <p:sldId id="463" r:id="rId70"/>
    <p:sldId id="464" r:id="rId71"/>
    <p:sldId id="466" r:id="rId72"/>
    <p:sldId id="468" r:id="rId73"/>
    <p:sldId id="1766" r:id="rId74"/>
    <p:sldId id="1989" r:id="rId75"/>
    <p:sldId id="2055" r:id="rId76"/>
    <p:sldId id="2060" r:id="rId77"/>
    <p:sldId id="3460" r:id="rId78"/>
    <p:sldId id="3461" r:id="rId79"/>
    <p:sldId id="787" r:id="rId80"/>
    <p:sldId id="826" r:id="rId81"/>
    <p:sldId id="794" r:id="rId82"/>
    <p:sldId id="775" r:id="rId83"/>
    <p:sldId id="1993" r:id="rId84"/>
    <p:sldId id="1990" r:id="rId85"/>
    <p:sldId id="1991" r:id="rId86"/>
    <p:sldId id="830" r:id="rId87"/>
    <p:sldId id="1992"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CCB3B"/>
    <a:srgbClr val="FFFFFF"/>
    <a:srgbClr val="B1D6E8"/>
    <a:srgbClr val="CCFF99"/>
    <a:srgbClr val="FFBF00"/>
    <a:srgbClr val="40D1F5"/>
    <a:srgbClr val="84B8DA"/>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131CA-E231-418C-AA71-9FAB7BD0DEAF}" v="1896" dt="2021-07-06T08:42:24.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4" autoAdjust="0"/>
    <p:restoredTop sz="94660"/>
  </p:normalViewPr>
  <p:slideViewPr>
    <p:cSldViewPr snapToGrid="0">
      <p:cViewPr>
        <p:scale>
          <a:sx n="100" d="100"/>
          <a:sy n="100" d="100"/>
        </p:scale>
        <p:origin x="960" y="3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commentAuthors" Target="commentAuthors.xml"/><Relationship Id="rId95" Type="http://schemas.microsoft.com/office/2015/10/relationships/revisionInfo" Target="revisionInfo.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ly%202021%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ly%202021%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ly%202021%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ly%202021%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ly%202021%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ly%202021%20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xoserve.sharepoint.com/sites/DSCIndustryPaper/Change%20Management%20Committee/2021/July/Section%202%20DSC%20Change%20Budget%20&amp;%20Horizon%20Planning/Change%20Pipeline%20-%20July%20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dirty="0"/>
              <a:t>Variance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'[2.1. Finance Update July 2021 v1.xlsx]BP21-22 Direct'!$B$19:$I$19</c:f>
              <c:strCache>
                <c:ptCount val="7"/>
                <c:pt idx="0">
                  <c:v>Shipper</c:v>
                </c:pt>
                <c:pt idx="2">
                  <c:v>DN</c:v>
                </c:pt>
                <c:pt idx="4">
                  <c:v>IGT</c:v>
                </c:pt>
                <c:pt idx="6">
                  <c:v>NTS</c:v>
                </c:pt>
              </c:strCache>
            </c:strRef>
          </c:cat>
          <c:val>
            <c:numRef>
              <c:f>'[2.1. Finance Update July 2021 v1.xlsx]BP21-22 Direct'!$B$20:$I$20</c:f>
              <c:numCache>
                <c:formatCode>General</c:formatCode>
                <c:ptCount val="8"/>
                <c:pt idx="0" formatCode="&quot;£&quot;#,##0">
                  <c:v>-1241.8586359999608</c:v>
                </c:pt>
                <c:pt idx="2" formatCode="&quot;£&quot;#,##0">
                  <c:v>-748.98926399997436</c:v>
                </c:pt>
                <c:pt idx="4" formatCode="&quot;£&quot;#,##0">
                  <c:v>-116.22247200000129</c:v>
                </c:pt>
                <c:pt idx="6" formatCode="&quot;£&quot;#,##0">
                  <c:v>0</c:v>
                </c:pt>
              </c:numCache>
            </c:numRef>
          </c:val>
          <c:extLst>
            <c:ext xmlns:c16="http://schemas.microsoft.com/office/drawing/2014/chart" uri="{C3380CC4-5D6E-409C-BE32-E72D297353CC}">
              <c16:uniqueId val="{00000000-D142-4F67-9AB0-6392F06EEF9A}"/>
            </c:ext>
          </c:extLst>
        </c:ser>
        <c:dLbls>
          <c:showLegendKey val="0"/>
          <c:showVal val="0"/>
          <c:showCatName val="0"/>
          <c:showSerName val="0"/>
          <c:showPercent val="0"/>
          <c:showBubbleSize val="0"/>
        </c:dLbls>
        <c:gapWidth val="219"/>
        <c:overlap val="-27"/>
        <c:axId val="963832815"/>
        <c:axId val="1155649887"/>
      </c:barChart>
      <c:catAx>
        <c:axId val="96383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649887"/>
        <c:crosses val="autoZero"/>
        <c:auto val="1"/>
        <c:lblAlgn val="ctr"/>
        <c:lblOffset val="100"/>
        <c:noMultiLvlLbl val="0"/>
      </c:catAx>
      <c:valAx>
        <c:axId val="115564988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63832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Total</a:t>
            </a:r>
            <a:r>
              <a:rPr lang="en-GB" sz="800" dirty="0"/>
              <a:t> Committed Spend</a:t>
            </a:r>
            <a:r>
              <a:rPr lang="en-GB" sz="800" baseline="0" dirty="0"/>
              <a:t> v Approved Budget</a:t>
            </a:r>
            <a:r>
              <a:rPr lang="en-GB" sz="800" dirty="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July 2021 v1.xlsx]BP21-22 Direct'!$J$2</c:f>
              <c:strCache>
                <c:ptCount val="1"/>
                <c:pt idx="0">
                  <c:v>Budget</c:v>
                </c:pt>
              </c:strCache>
            </c:strRef>
          </c:tx>
          <c:spPr>
            <a:solidFill>
              <a:schemeClr val="accent1"/>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Direct'!$J$3:$J$7</c:f>
              <c:numCache>
                <c:formatCode>"£"#,##0</c:formatCode>
                <c:ptCount val="5"/>
                <c:pt idx="0">
                  <c:v>2589600</c:v>
                </c:pt>
                <c:pt idx="1">
                  <c:v>499999.99999999994</c:v>
                </c:pt>
                <c:pt idx="2">
                  <c:v>100000</c:v>
                </c:pt>
                <c:pt idx="3">
                  <c:v>199999.99999999997</c:v>
                </c:pt>
                <c:pt idx="4">
                  <c:v>199999.99999999997</c:v>
                </c:pt>
              </c:numCache>
            </c:numRef>
          </c:val>
          <c:extLst>
            <c:ext xmlns:c16="http://schemas.microsoft.com/office/drawing/2014/chart" uri="{C3380CC4-5D6E-409C-BE32-E72D297353CC}">
              <c16:uniqueId val="{00000000-5F39-41A7-AC10-84EDC48415CF}"/>
            </c:ext>
          </c:extLst>
        </c:ser>
        <c:ser>
          <c:idx val="1"/>
          <c:order val="1"/>
          <c:tx>
            <c:strRef>
              <c:f>'[2.1. Finance Update July 2021 v1.xlsx]BP21-22 Direct'!$K$2</c:f>
              <c:strCache>
                <c:ptCount val="1"/>
                <c:pt idx="0">
                  <c:v>Spend</c:v>
                </c:pt>
              </c:strCache>
            </c:strRef>
          </c:tx>
          <c:spPr>
            <a:solidFill>
              <a:schemeClr val="accent2"/>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Direct'!$K$3:$K$7</c:f>
              <c:numCache>
                <c:formatCode>"£"#,##0</c:formatCode>
                <c:ptCount val="5"/>
                <c:pt idx="0">
                  <c:v>1519722</c:v>
                </c:pt>
                <c:pt idx="1">
                  <c:v>0</c:v>
                </c:pt>
                <c:pt idx="2">
                  <c:v>99998.636637060234</c:v>
                </c:pt>
                <c:pt idx="3">
                  <c:v>0</c:v>
                </c:pt>
                <c:pt idx="4">
                  <c:v>0</c:v>
                </c:pt>
              </c:numCache>
            </c:numRef>
          </c:val>
          <c:extLst>
            <c:ext xmlns:c16="http://schemas.microsoft.com/office/drawing/2014/chart" uri="{C3380CC4-5D6E-409C-BE32-E72D297353CC}">
              <c16:uniqueId val="{00000001-5F39-41A7-AC10-84EDC48415CF}"/>
            </c:ext>
          </c:extLst>
        </c:ser>
        <c:dLbls>
          <c:showLegendKey val="0"/>
          <c:showVal val="0"/>
          <c:showCatName val="0"/>
          <c:showSerName val="0"/>
          <c:showPercent val="0"/>
          <c:showBubbleSize val="0"/>
        </c:dLbls>
        <c:gapWidth val="219"/>
        <c:overlap val="-27"/>
        <c:axId val="1983062336"/>
        <c:axId val="1597132240"/>
      </c:barChart>
      <c:catAx>
        <c:axId val="1983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597132240"/>
        <c:crosses val="autoZero"/>
        <c:auto val="1"/>
        <c:lblAlgn val="ctr"/>
        <c:lblOffset val="100"/>
        <c:noMultiLvlLbl val="0"/>
      </c:catAx>
      <c:valAx>
        <c:axId val="159713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9830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July 2021 v1.xlsx]BP21-22 Direct'!$B$2</c:f>
              <c:strCache>
                <c:ptCount val="1"/>
                <c:pt idx="0">
                  <c:v>Budget</c:v>
                </c:pt>
              </c:strCache>
            </c:strRef>
          </c:tx>
          <c:spPr>
            <a:solidFill>
              <a:schemeClr val="accent1"/>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Direct'!$B$3:$B$7</c:f>
              <c:numCache>
                <c:formatCode>"£"#,##0</c:formatCode>
                <c:ptCount val="5"/>
                <c:pt idx="0">
                  <c:v>1495000</c:v>
                </c:pt>
                <c:pt idx="1">
                  <c:v>288654.61847389553</c:v>
                </c:pt>
                <c:pt idx="2">
                  <c:v>58434</c:v>
                </c:pt>
                <c:pt idx="3">
                  <c:v>115461.8473895582</c:v>
                </c:pt>
                <c:pt idx="4">
                  <c:v>115461.8473895582</c:v>
                </c:pt>
              </c:numCache>
            </c:numRef>
          </c:val>
          <c:extLst>
            <c:ext xmlns:c16="http://schemas.microsoft.com/office/drawing/2014/chart" uri="{C3380CC4-5D6E-409C-BE32-E72D297353CC}">
              <c16:uniqueId val="{00000000-1F50-4887-AAA3-9C04EE88D34A}"/>
            </c:ext>
          </c:extLst>
        </c:ser>
        <c:ser>
          <c:idx val="1"/>
          <c:order val="1"/>
          <c:tx>
            <c:strRef>
              <c:f>'[2.1. Finance Update July 2021 v1.xlsx]BP21-22 Direct'!$C$2</c:f>
              <c:strCache>
                <c:ptCount val="1"/>
                <c:pt idx="0">
                  <c:v>Spend</c:v>
                </c:pt>
              </c:strCache>
            </c:strRef>
          </c:tx>
          <c:spPr>
            <a:solidFill>
              <a:schemeClr val="accent2"/>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Direct'!$C$3:$C$7</c:f>
              <c:numCache>
                <c:formatCode>"£"#,##0</c:formatCode>
                <c:ptCount val="5"/>
                <c:pt idx="0">
                  <c:v>1100367.75</c:v>
                </c:pt>
                <c:pt idx="1">
                  <c:v>0</c:v>
                </c:pt>
                <c:pt idx="2">
                  <c:v>58972.782330779097</c:v>
                </c:pt>
                <c:pt idx="3">
                  <c:v>0</c:v>
                </c:pt>
                <c:pt idx="4">
                  <c:v>0</c:v>
                </c:pt>
              </c:numCache>
            </c:numRef>
          </c:val>
          <c:extLst>
            <c:ext xmlns:c16="http://schemas.microsoft.com/office/drawing/2014/chart" uri="{C3380CC4-5D6E-409C-BE32-E72D297353CC}">
              <c16:uniqueId val="{00000001-1F50-4887-AAA3-9C04EE88D34A}"/>
            </c:ext>
          </c:extLst>
        </c:ser>
        <c:dLbls>
          <c:showLegendKey val="0"/>
          <c:showVal val="0"/>
          <c:showCatName val="0"/>
          <c:showSerName val="0"/>
          <c:showPercent val="0"/>
          <c:showBubbleSize val="0"/>
        </c:dLbls>
        <c:gapWidth val="219"/>
        <c:overlap val="-27"/>
        <c:axId val="1767509408"/>
        <c:axId val="1956771264"/>
      </c:barChart>
      <c:catAx>
        <c:axId val="1767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956771264"/>
        <c:crosses val="autoZero"/>
        <c:auto val="1"/>
        <c:lblAlgn val="ctr"/>
        <c:lblOffset val="100"/>
        <c:noMultiLvlLbl val="0"/>
      </c:catAx>
      <c:valAx>
        <c:axId val="1956771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7675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DN</a:t>
            </a:r>
            <a:r>
              <a:rPr lang="en-GB" sz="800" dirty="0"/>
              <a:t> Committed Spend v Approved Budget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July 2021 v1.xlsx]BP21-22 Direct'!$D$2</c:f>
              <c:strCache>
                <c:ptCount val="1"/>
                <c:pt idx="0">
                  <c:v>Budget</c:v>
                </c:pt>
              </c:strCache>
            </c:strRef>
          </c:tx>
          <c:spPr>
            <a:solidFill>
              <a:schemeClr val="accent1"/>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Direct'!$D$3:$D$7</c:f>
              <c:numCache>
                <c:formatCode>"£"#,##0</c:formatCode>
                <c:ptCount val="5"/>
                <c:pt idx="0">
                  <c:v>900000</c:v>
                </c:pt>
                <c:pt idx="1">
                  <c:v>173772.01112140872</c:v>
                </c:pt>
                <c:pt idx="2">
                  <c:v>35457</c:v>
                </c:pt>
                <c:pt idx="3">
                  <c:v>69508.804448563489</c:v>
                </c:pt>
                <c:pt idx="4">
                  <c:v>69508.804448563489</c:v>
                </c:pt>
              </c:numCache>
            </c:numRef>
          </c:val>
          <c:extLst>
            <c:ext xmlns:c16="http://schemas.microsoft.com/office/drawing/2014/chart" uri="{C3380CC4-5D6E-409C-BE32-E72D297353CC}">
              <c16:uniqueId val="{00000000-C121-49FB-B0FC-0A509B18E354}"/>
            </c:ext>
          </c:extLst>
        </c:ser>
        <c:ser>
          <c:idx val="1"/>
          <c:order val="1"/>
          <c:tx>
            <c:strRef>
              <c:f>'[2.1. Finance Update July 2021 v1.xlsx]BP21-22 Direct'!$E$2</c:f>
              <c:strCache>
                <c:ptCount val="1"/>
                <c:pt idx="0">
                  <c:v>Spend</c:v>
                </c:pt>
              </c:strCache>
            </c:strRef>
          </c:tx>
          <c:spPr>
            <a:solidFill>
              <a:schemeClr val="accent2"/>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Direct'!$E$3:$E$7</c:f>
              <c:numCache>
                <c:formatCode>"£"#,##0</c:formatCode>
                <c:ptCount val="5"/>
                <c:pt idx="0">
                  <c:v>396822.45</c:v>
                </c:pt>
                <c:pt idx="1">
                  <c:v>0</c:v>
                </c:pt>
                <c:pt idx="2">
                  <c:v>35503.391488281748</c:v>
                </c:pt>
                <c:pt idx="3">
                  <c:v>0</c:v>
                </c:pt>
                <c:pt idx="4">
                  <c:v>0</c:v>
                </c:pt>
              </c:numCache>
            </c:numRef>
          </c:val>
          <c:extLst>
            <c:ext xmlns:c16="http://schemas.microsoft.com/office/drawing/2014/chart" uri="{C3380CC4-5D6E-409C-BE32-E72D297353CC}">
              <c16:uniqueId val="{00000001-C121-49FB-B0FC-0A509B18E354}"/>
            </c:ext>
          </c:extLst>
        </c:ser>
        <c:dLbls>
          <c:showLegendKey val="0"/>
          <c:showVal val="0"/>
          <c:showCatName val="0"/>
          <c:showSerName val="0"/>
          <c:showPercent val="0"/>
          <c:showBubbleSize val="0"/>
        </c:dLbls>
        <c:gapWidth val="219"/>
        <c:overlap val="-27"/>
        <c:axId val="1479773456"/>
        <c:axId val="1593949536"/>
      </c:barChart>
      <c:catAx>
        <c:axId val="14797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593949536"/>
        <c:crosses val="autoZero"/>
        <c:auto val="1"/>
        <c:lblAlgn val="ctr"/>
        <c:lblOffset val="100"/>
        <c:noMultiLvlLbl val="0"/>
      </c:catAx>
      <c:valAx>
        <c:axId val="15939495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47977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Committed</a:t>
            </a:r>
            <a:r>
              <a:rPr lang="en-GB" sz="800" baseline="0" dirty="0"/>
              <a:t>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July 2021 v1.xlsx]BP21-22 Direct'!$F$2</c:f>
              <c:strCache>
                <c:ptCount val="1"/>
                <c:pt idx="0">
                  <c:v>Budget</c:v>
                </c:pt>
              </c:strCache>
            </c:strRef>
          </c:tx>
          <c:spPr>
            <a:solidFill>
              <a:schemeClr val="accent1"/>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Direct'!$F$3:$F$7</c:f>
              <c:numCache>
                <c:formatCode>"£"#,##0</c:formatCode>
                <c:ptCount val="5"/>
                <c:pt idx="0">
                  <c:v>140000</c:v>
                </c:pt>
                <c:pt idx="1">
                  <c:v>27031.201729996912</c:v>
                </c:pt>
                <c:pt idx="2">
                  <c:v>6109</c:v>
                </c:pt>
                <c:pt idx="3">
                  <c:v>10812.480691998764</c:v>
                </c:pt>
                <c:pt idx="4">
                  <c:v>10812.480691998764</c:v>
                </c:pt>
              </c:numCache>
            </c:numRef>
          </c:val>
          <c:extLst>
            <c:ext xmlns:c16="http://schemas.microsoft.com/office/drawing/2014/chart" uri="{C3380CC4-5D6E-409C-BE32-E72D297353CC}">
              <c16:uniqueId val="{00000000-BD75-4179-8625-9119915F254D}"/>
            </c:ext>
          </c:extLst>
        </c:ser>
        <c:ser>
          <c:idx val="1"/>
          <c:order val="1"/>
          <c:tx>
            <c:strRef>
              <c:f>'[2.1. Finance Update July 2021 v1.xlsx]BP21-22 Direct'!$G$2</c:f>
              <c:strCache>
                <c:ptCount val="1"/>
                <c:pt idx="0">
                  <c:v>Spend</c:v>
                </c:pt>
              </c:strCache>
            </c:strRef>
          </c:tx>
          <c:spPr>
            <a:solidFill>
              <a:schemeClr val="accent2"/>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Direct'!$G$3:$G$7</c:f>
              <c:numCache>
                <c:formatCode>"£"#,##0</c:formatCode>
                <c:ptCount val="5"/>
                <c:pt idx="0">
                  <c:v>22081.800000000003</c:v>
                </c:pt>
                <c:pt idx="1">
                  <c:v>0</c:v>
                </c:pt>
                <c:pt idx="2">
                  <c:v>5522.4628179993824</c:v>
                </c:pt>
                <c:pt idx="3">
                  <c:v>0</c:v>
                </c:pt>
                <c:pt idx="4">
                  <c:v>0</c:v>
                </c:pt>
              </c:numCache>
            </c:numRef>
          </c:val>
          <c:extLst>
            <c:ext xmlns:c16="http://schemas.microsoft.com/office/drawing/2014/chart" uri="{C3380CC4-5D6E-409C-BE32-E72D297353CC}">
              <c16:uniqueId val="{00000001-BD75-4179-8625-9119915F254D}"/>
            </c:ext>
          </c:extLst>
        </c:ser>
        <c:dLbls>
          <c:showLegendKey val="0"/>
          <c:showVal val="0"/>
          <c:showCatName val="0"/>
          <c:showSerName val="0"/>
          <c:showPercent val="0"/>
          <c:showBubbleSize val="0"/>
        </c:dLbls>
        <c:gapWidth val="219"/>
        <c:overlap val="-27"/>
        <c:axId val="1475761376"/>
        <c:axId val="1569039760"/>
      </c:barChart>
      <c:catAx>
        <c:axId val="14757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569039760"/>
        <c:crosses val="autoZero"/>
        <c:auto val="1"/>
        <c:lblAlgn val="ctr"/>
        <c:lblOffset val="100"/>
        <c:noMultiLvlLbl val="0"/>
      </c:catAx>
      <c:valAx>
        <c:axId val="1569039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4757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July 2021 v1.xlsx]BP21-22 Direct'!$H$2</c:f>
              <c:strCache>
                <c:ptCount val="1"/>
                <c:pt idx="0">
                  <c:v>Budget</c:v>
                </c:pt>
              </c:strCache>
            </c:strRef>
          </c:tx>
          <c:spPr>
            <a:solidFill>
              <a:schemeClr val="accent1"/>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Direct'!$H$3:$H$7</c:f>
              <c:numCache>
                <c:formatCode>"£"#,##0</c:formatCode>
                <c:ptCount val="5"/>
                <c:pt idx="0">
                  <c:v>54600</c:v>
                </c:pt>
                <c:pt idx="1">
                  <c:v>10542.168674698794</c:v>
                </c:pt>
                <c:pt idx="2">
                  <c:v>0</c:v>
                </c:pt>
                <c:pt idx="3">
                  <c:v>4216.8674698795176</c:v>
                </c:pt>
                <c:pt idx="4">
                  <c:v>4216.8674698795176</c:v>
                </c:pt>
              </c:numCache>
            </c:numRef>
          </c:val>
          <c:extLst>
            <c:ext xmlns:c16="http://schemas.microsoft.com/office/drawing/2014/chart" uri="{C3380CC4-5D6E-409C-BE32-E72D297353CC}">
              <c16:uniqueId val="{00000000-C3D5-4B4F-935D-9C8C6FF0453F}"/>
            </c:ext>
          </c:extLst>
        </c:ser>
        <c:ser>
          <c:idx val="1"/>
          <c:order val="1"/>
          <c:tx>
            <c:strRef>
              <c:f>'[2.1. Finance Update July 2021 v1.xlsx]BP21-22 Direct'!$I$2</c:f>
              <c:strCache>
                <c:ptCount val="1"/>
                <c:pt idx="0">
                  <c:v>Spend</c:v>
                </c:pt>
              </c:strCache>
            </c:strRef>
          </c:tx>
          <c:spPr>
            <a:solidFill>
              <a:schemeClr val="accent2"/>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Direct'!$I$3:$I$7</c:f>
              <c:numCache>
                <c:formatCode>"£"#,##0</c:formatCode>
                <c:ptCount val="5"/>
                <c:pt idx="0">
                  <c:v>450</c:v>
                </c:pt>
                <c:pt idx="1">
                  <c:v>0</c:v>
                </c:pt>
                <c:pt idx="2">
                  <c:v>0</c:v>
                </c:pt>
                <c:pt idx="3">
                  <c:v>0</c:v>
                </c:pt>
                <c:pt idx="4">
                  <c:v>0</c:v>
                </c:pt>
              </c:numCache>
            </c:numRef>
          </c:val>
          <c:extLst>
            <c:ext xmlns:c16="http://schemas.microsoft.com/office/drawing/2014/chart" uri="{C3380CC4-5D6E-409C-BE32-E72D297353CC}">
              <c16:uniqueId val="{00000001-C3D5-4B4F-935D-9C8C6FF0453F}"/>
            </c:ext>
          </c:extLst>
        </c:ser>
        <c:dLbls>
          <c:showLegendKey val="0"/>
          <c:showVal val="0"/>
          <c:showCatName val="0"/>
          <c:showSerName val="0"/>
          <c:showPercent val="0"/>
          <c:showBubbleSize val="0"/>
        </c:dLbls>
        <c:gapWidth val="219"/>
        <c:overlap val="-27"/>
        <c:axId val="1594301056"/>
        <c:axId val="1956768352"/>
      </c:barChart>
      <c:catAx>
        <c:axId val="1594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956768352"/>
        <c:crosses val="autoZero"/>
        <c:auto val="1"/>
        <c:lblAlgn val="ctr"/>
        <c:lblOffset val="100"/>
        <c:noMultiLvlLbl val="0"/>
      </c:catAx>
      <c:valAx>
        <c:axId val="1956768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5943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July 2021.xlsx]Current Period Change!PivotTable3</c:name>
    <c:fmtId val="1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Change'!$H$3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Change'!$G$4:$G$7</c:f>
              <c:strCache>
                <c:ptCount val="3"/>
                <c:pt idx="0">
                  <c:v>Capture</c:v>
                </c:pt>
                <c:pt idx="1">
                  <c:v>Initial Review</c:v>
                </c:pt>
                <c:pt idx="2">
                  <c:v>Pre-capture</c:v>
                </c:pt>
              </c:strCache>
            </c:strRef>
          </c:cat>
          <c:val>
            <c:numRef>
              <c:f>'Current Period Change'!$H$4:$H$7</c:f>
              <c:numCache>
                <c:formatCode>General</c:formatCode>
                <c:ptCount val="3"/>
                <c:pt idx="0">
                  <c:v>24</c:v>
                </c:pt>
                <c:pt idx="1">
                  <c:v>6</c:v>
                </c:pt>
                <c:pt idx="2">
                  <c:v>22</c:v>
                </c:pt>
              </c:numCache>
            </c:numRef>
          </c:val>
          <c:extLst>
            <c:ext xmlns:c16="http://schemas.microsoft.com/office/drawing/2014/chart" uri="{C3380CC4-5D6E-409C-BE32-E72D297353CC}">
              <c16:uniqueId val="{00000000-0CAE-40C7-AE3D-037BDAB22B69}"/>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max val="2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July 2021.xlsx]In Delivery!PivotTable4</c:name>
    <c:fmtId val="1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2"/>
          </a:solidFill>
          <a:ln>
            <a:noFill/>
          </a:ln>
          <a:effectLst/>
        </c:spPr>
      </c:pivotFmt>
    </c:pivotFmts>
    <c:plotArea>
      <c:layout/>
      <c:barChart>
        <c:barDir val="bar"/>
        <c:grouping val="clustered"/>
        <c:varyColors val="0"/>
        <c:ser>
          <c:idx val="0"/>
          <c:order val="0"/>
          <c:tx>
            <c:strRef>
              <c:f>'In Delivery'!$K$6</c:f>
              <c:strCache>
                <c:ptCount val="1"/>
                <c:pt idx="0">
                  <c:v>Total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993-48C6-8B27-41620B65E62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993-48C6-8B27-41620B65E62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6993-48C6-8B27-41620B65E62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 Delivery'!$J$7:$J$17</c:f>
              <c:multiLvlStrCache>
                <c:ptCount val="8"/>
                <c:lvl>
                  <c:pt idx="0">
                    <c:v>Ready for delivery</c:v>
                  </c:pt>
                  <c:pt idx="1">
                    <c:v>Standalone</c:v>
                  </c:pt>
                  <c:pt idx="2">
                    <c:v>Unallocated</c:v>
                  </c:pt>
                  <c:pt idx="3">
                    <c:v>CSSC</c:v>
                  </c:pt>
                  <c:pt idx="4">
                    <c:v>Jun 21</c:v>
                  </c:pt>
                  <c:pt idx="5">
                    <c:v>Nov 21</c:v>
                  </c:pt>
                  <c:pt idx="6">
                    <c:v>Standalone</c:v>
                  </c:pt>
                  <c:pt idx="7">
                    <c:v>MiR10</c:v>
                  </c:pt>
                </c:lvl>
                <c:lvl>
                  <c:pt idx="0">
                    <c:v>Awaiting Delivery</c:v>
                  </c:pt>
                  <c:pt idx="3">
                    <c:v>In Delivery</c:v>
                  </c:pt>
                </c:lvl>
              </c:multiLvlStrCache>
            </c:multiLvlStrRef>
          </c:cat>
          <c:val>
            <c:numRef>
              <c:f>'In Delivery'!$K$7:$K$17</c:f>
              <c:numCache>
                <c:formatCode>General</c:formatCode>
                <c:ptCount val="8"/>
                <c:pt idx="0">
                  <c:v>3</c:v>
                </c:pt>
                <c:pt idx="1">
                  <c:v>2</c:v>
                </c:pt>
                <c:pt idx="2">
                  <c:v>1</c:v>
                </c:pt>
                <c:pt idx="3">
                  <c:v>4</c:v>
                </c:pt>
                <c:pt idx="4">
                  <c:v>1</c:v>
                </c:pt>
                <c:pt idx="5">
                  <c:v>6</c:v>
                </c:pt>
                <c:pt idx="6">
                  <c:v>8</c:v>
                </c:pt>
                <c:pt idx="7">
                  <c:v>2</c:v>
                </c:pt>
              </c:numCache>
            </c:numRef>
          </c:val>
          <c:extLst>
            <c:ext xmlns:c16="http://schemas.microsoft.com/office/drawing/2014/chart" uri="{C3380CC4-5D6E-409C-BE32-E72D297353CC}">
              <c16:uniqueId val="{00000006-6993-48C6-8B27-41620B65E62B}"/>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max val="8"/>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July 2021.xlsx]Period updates!PivotTable5</c:name>
    <c:fmtId val="13"/>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baseline="0">
                <a:effectLst/>
              </a:rPr>
              <a:t>Changes From Last Period</a:t>
            </a:r>
            <a:endParaRPr lang="en-GB" sz="1400">
              <a:effectLst/>
            </a:endParaRPr>
          </a:p>
        </c:rich>
      </c:tx>
      <c:layout>
        <c:manualLayout>
          <c:xMode val="edge"/>
          <c:yMode val="edge"/>
          <c:x val="0.15055067898019586"/>
          <c:y val="0.10098475241560299"/>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00B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rgbClr val="00B050"/>
          </a:solidFill>
          <a:ln w="19050">
            <a:solidFill>
              <a:schemeClr val="lt1"/>
            </a:solidFill>
          </a:ln>
          <a:effectLst/>
        </c:spPr>
      </c:pivotFmt>
      <c:pivotFmt>
        <c:idx val="19"/>
        <c:spPr>
          <a:solidFill>
            <a:srgbClr val="7030A0"/>
          </a:solidFill>
          <a:ln w="19050">
            <a:solidFill>
              <a:schemeClr val="lt1"/>
            </a:solidFill>
          </a:ln>
          <a:effectLst/>
        </c:spPr>
      </c:pivotFmt>
      <c:pivotFmt>
        <c:idx val="20"/>
        <c:spPr>
          <a:solidFill>
            <a:srgbClr val="9999FF"/>
          </a:solidFill>
          <a:ln w="19050">
            <a:solidFill>
              <a:schemeClr val="lt1"/>
            </a:solidFill>
          </a:ln>
          <a:effectLst/>
        </c:spPr>
      </c:pivotFmt>
      <c:pivotFmt>
        <c:idx val="21"/>
        <c:spPr>
          <a:solidFill>
            <a:schemeClr val="bg1">
              <a:lumMod val="65000"/>
            </a:schemeClr>
          </a:solidFill>
          <a:ln w="19050">
            <a:solidFill>
              <a:schemeClr val="lt1"/>
            </a:solidFill>
          </a:ln>
          <a:effectLst/>
        </c:spPr>
      </c:pivotFmt>
      <c:pivotFmt>
        <c:idx val="2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rgbClr val="00B050"/>
          </a:solidFill>
          <a:ln w="19050">
            <a:solidFill>
              <a:schemeClr val="lt1"/>
            </a:solidFill>
          </a:ln>
          <a:effectLst/>
        </c:spPr>
      </c:pivotFmt>
      <c:pivotFmt>
        <c:idx val="24"/>
        <c:spPr>
          <a:solidFill>
            <a:srgbClr val="7030A0"/>
          </a:solidFill>
          <a:ln w="19050">
            <a:solidFill>
              <a:schemeClr val="lt1"/>
            </a:solidFill>
          </a:ln>
          <a:effectLst/>
        </c:spPr>
      </c:pivotFmt>
      <c:pivotFmt>
        <c:idx val="25"/>
        <c:spPr>
          <a:solidFill>
            <a:srgbClr val="9999FF"/>
          </a:solidFill>
          <a:ln w="19050">
            <a:solidFill>
              <a:schemeClr val="lt1"/>
            </a:solidFill>
          </a:ln>
          <a:effectLst/>
        </c:spPr>
      </c:pivotFmt>
      <c:pivotFmt>
        <c:idx val="26"/>
        <c:spPr>
          <a:solidFill>
            <a:schemeClr val="bg1">
              <a:lumMod val="65000"/>
            </a:schemeClr>
          </a:solidFill>
          <a:ln w="19050">
            <a:solidFill>
              <a:schemeClr val="lt1"/>
            </a:solidFill>
          </a:ln>
          <a:effectLst/>
        </c:spPr>
      </c:pivotFmt>
    </c:pivotFmts>
    <c:plotArea>
      <c:layout/>
      <c:pieChart>
        <c:varyColors val="1"/>
        <c:ser>
          <c:idx val="0"/>
          <c:order val="0"/>
          <c:tx>
            <c:strRef>
              <c:f>'Period updates'!$B$20</c:f>
              <c:strCache>
                <c:ptCount val="1"/>
                <c:pt idx="0">
                  <c:v>Total</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D24F-46A8-9875-E9B83F531D1A}"/>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D24F-46A8-9875-E9B83F531D1A}"/>
              </c:ext>
            </c:extLst>
          </c:dPt>
          <c:dPt>
            <c:idx val="2"/>
            <c:bubble3D val="0"/>
            <c:spPr>
              <a:solidFill>
                <a:srgbClr val="9999FF"/>
              </a:solidFill>
              <a:ln w="19050">
                <a:solidFill>
                  <a:schemeClr val="lt1"/>
                </a:solidFill>
              </a:ln>
              <a:effectLst/>
            </c:spPr>
            <c:extLst>
              <c:ext xmlns:c16="http://schemas.microsoft.com/office/drawing/2014/chart" uri="{C3380CC4-5D6E-409C-BE32-E72D297353CC}">
                <c16:uniqueId val="{00000005-D24F-46A8-9875-E9B83F531D1A}"/>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D24F-46A8-9875-E9B83F531D1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24F-46A8-9875-E9B83F531D1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24F-46A8-9875-E9B83F531D1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24F-46A8-9875-E9B83F531D1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updates'!$A$21:$A$25</c:f>
              <c:strCache>
                <c:ptCount val="4"/>
                <c:pt idx="0">
                  <c:v>MOD To be implemented</c:v>
                </c:pt>
                <c:pt idx="1">
                  <c:v>New</c:v>
                </c:pt>
                <c:pt idx="2">
                  <c:v>New - MOD To be implemented</c:v>
                </c:pt>
                <c:pt idx="3">
                  <c:v>Withdrawn</c:v>
                </c:pt>
              </c:strCache>
            </c:strRef>
          </c:cat>
          <c:val>
            <c:numRef>
              <c:f>'Period updates'!$B$21:$B$25</c:f>
              <c:numCache>
                <c:formatCode>General</c:formatCode>
                <c:ptCount val="4"/>
                <c:pt idx="0">
                  <c:v>3</c:v>
                </c:pt>
                <c:pt idx="1">
                  <c:v>7</c:v>
                </c:pt>
                <c:pt idx="2">
                  <c:v>1</c:v>
                </c:pt>
                <c:pt idx="3">
                  <c:v>1</c:v>
                </c:pt>
              </c:numCache>
            </c:numRef>
          </c:val>
          <c:extLst>
            <c:ext xmlns:c16="http://schemas.microsoft.com/office/drawing/2014/chart" uri="{C3380CC4-5D6E-409C-BE32-E72D297353CC}">
              <c16:uniqueId val="{0000000E-D24F-46A8-9875-E9B83F531D1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41D73-A78F-4002-AF71-D57A414FF68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28325235-D577-49D2-AC6F-3332D15F530A}">
      <dgm:prSet phldrT="[Text]" custT="1"/>
      <dgm:spPr>
        <a:solidFill>
          <a:srgbClr val="FCBC55"/>
        </a:solidFill>
        <a:ln w="12700" cap="flat" cmpd="sng" algn="ctr">
          <a:solidFill>
            <a:srgbClr val="1D3E61"/>
          </a:solidFill>
          <a:prstDash val="solid"/>
        </a:ln>
        <a:effectLst/>
      </dgm:spPr>
      <dgm:t>
        <a:bodyPr spcFirstLastPara="0" vert="horz" wrap="square" lIns="180000" tIns="41910" rIns="41910" bIns="41910" numCol="1" spcCol="1270" anchor="ctr" anchorCtr="0"/>
        <a:lstStyle/>
        <a:p>
          <a:pPr marL="0" lvl="0" indent="0" algn="l" defTabSz="444500">
            <a:lnSpc>
              <a:spcPct val="90000"/>
            </a:lnSpc>
            <a:spcBef>
              <a:spcPct val="0"/>
            </a:spcBef>
            <a:spcAft>
              <a:spcPct val="35000"/>
            </a:spcAft>
            <a:buNone/>
          </a:pPr>
          <a:r>
            <a:rPr lang="en-US" sz="1100" kern="1200" dirty="0">
              <a:solidFill>
                <a:schemeClr val="bg1"/>
              </a:solidFill>
              <a:effectLst/>
              <a:latin typeface="+mn-lt"/>
              <a:ea typeface="+mn-ea"/>
              <a:cs typeface="+mn-cs"/>
            </a:rPr>
            <a:t>Replace the spaces received in the mandatory field of inbound files with single special character in SAP PO then SAP ISU will identify the special character and mandatory field missing rejection will be sent in outbound files.</a:t>
          </a:r>
        </a:p>
      </dgm:t>
    </dgm:pt>
    <dgm:pt modelId="{A2FFAE7B-4BC5-47D7-9BDD-9D39ACDDBA90}" type="parTrans" cxnId="{56538FE6-BEEC-46A7-8B88-D839BC0DB3B2}">
      <dgm:prSet/>
      <dgm:spPr/>
      <dgm:t>
        <a:bodyPr/>
        <a:lstStyle/>
        <a:p>
          <a:pPr algn="l"/>
          <a:endParaRPr lang="en-GB" sz="1200" b="0">
            <a:solidFill>
              <a:schemeClr val="bg1">
                <a:lumMod val="50000"/>
              </a:schemeClr>
            </a:solidFill>
          </a:endParaRPr>
        </a:p>
      </dgm:t>
    </dgm:pt>
    <dgm:pt modelId="{12F7C278-7E02-42D9-A0EC-3DC26FAAA97F}" type="sibTrans" cxnId="{56538FE6-BEEC-46A7-8B88-D839BC0DB3B2}">
      <dgm:prSet/>
      <dgm:spPr/>
      <dgm:t>
        <a:bodyPr/>
        <a:lstStyle/>
        <a:p>
          <a:pPr algn="l"/>
          <a:endParaRPr lang="en-GB" sz="1200" b="0">
            <a:solidFill>
              <a:schemeClr val="bg1">
                <a:lumMod val="50000"/>
              </a:schemeClr>
            </a:solidFill>
          </a:endParaRPr>
        </a:p>
      </dgm:t>
    </dgm:pt>
    <dgm:pt modelId="{B8DC9AA9-E5F8-4B50-8C8C-C4B3DC9DD898}" type="pres">
      <dgm:prSet presAssocID="{42841D73-A78F-4002-AF71-D57A414FF688}" presName="linear" presStyleCnt="0">
        <dgm:presLayoutVars>
          <dgm:animLvl val="lvl"/>
          <dgm:resizeHandles val="exact"/>
        </dgm:presLayoutVars>
      </dgm:prSet>
      <dgm:spPr/>
    </dgm:pt>
    <dgm:pt modelId="{BD3A42AA-4B40-4503-ABD8-A4C1D5BDBFD5}" type="pres">
      <dgm:prSet presAssocID="{28325235-D577-49D2-AC6F-3332D15F530A}" presName="parentText" presStyleLbl="node1" presStyleIdx="0" presStyleCnt="1" custLinFactNeighborX="624" custLinFactNeighborY="10662">
        <dgm:presLayoutVars>
          <dgm:chMax val="0"/>
          <dgm:bulletEnabled val="1"/>
        </dgm:presLayoutVars>
      </dgm:prSet>
      <dgm:spPr>
        <a:xfrm>
          <a:off x="0" y="3035"/>
          <a:ext cx="7416824" cy="393120"/>
        </a:xfrm>
        <a:prstGeom prst="roundRect">
          <a:avLst/>
        </a:prstGeom>
      </dgm:spPr>
    </dgm:pt>
  </dgm:ptLst>
  <dgm:cxnLst>
    <dgm:cxn modelId="{9FA4B137-2677-40DD-B570-17A3C04126B0}" type="presOf" srcId="{28325235-D577-49D2-AC6F-3332D15F530A}" destId="{BD3A42AA-4B40-4503-ABD8-A4C1D5BDBFD5}" srcOrd="0" destOrd="0" presId="urn:microsoft.com/office/officeart/2005/8/layout/vList2"/>
    <dgm:cxn modelId="{B419496F-6546-4BBC-A03B-1671A2437A75}" type="presOf" srcId="{42841D73-A78F-4002-AF71-D57A414FF688}" destId="{B8DC9AA9-E5F8-4B50-8C8C-C4B3DC9DD898}" srcOrd="0" destOrd="0" presId="urn:microsoft.com/office/officeart/2005/8/layout/vList2"/>
    <dgm:cxn modelId="{56538FE6-BEEC-46A7-8B88-D839BC0DB3B2}" srcId="{42841D73-A78F-4002-AF71-D57A414FF688}" destId="{28325235-D577-49D2-AC6F-3332D15F530A}" srcOrd="0" destOrd="0" parTransId="{A2FFAE7B-4BC5-47D7-9BDD-9D39ACDDBA90}" sibTransId="{12F7C278-7E02-42D9-A0EC-3DC26FAAA97F}"/>
    <dgm:cxn modelId="{AE1525E2-2069-41B8-B4D3-0B658B6F8675}" type="presParOf" srcId="{B8DC9AA9-E5F8-4B50-8C8C-C4B3DC9DD898}" destId="{BD3A42AA-4B40-4503-ABD8-A4C1D5BDBFD5}"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41D73-A78F-4002-AF71-D57A414FF68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28325235-D577-49D2-AC6F-3332D15F530A}">
      <dgm:prSet phldrT="[Text]" custT="1"/>
      <dgm:spPr>
        <a:solidFill>
          <a:srgbClr val="FCBC55"/>
        </a:solidFill>
        <a:ln w="12700" cap="flat" cmpd="sng" algn="ctr">
          <a:solidFill>
            <a:srgbClr val="1D3E61"/>
          </a:solidFill>
          <a:prstDash val="solid"/>
        </a:ln>
        <a:effectLst/>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en-GB" sz="1000" b="1" u="none" kern="1200" dirty="0">
              <a:solidFill>
                <a:prstClr val="white"/>
              </a:solidFill>
              <a:latin typeface="Arial"/>
              <a:ea typeface="+mn-ea"/>
              <a:cs typeface="+mn-cs"/>
            </a:rPr>
            <a:t>1</a:t>
          </a:r>
        </a:p>
      </dgm:t>
    </dgm:pt>
    <dgm:pt modelId="{12F7C278-7E02-42D9-A0EC-3DC26FAAA97F}" type="sibTrans" cxnId="{56538FE6-BEEC-46A7-8B88-D839BC0DB3B2}">
      <dgm:prSet/>
      <dgm:spPr/>
      <dgm:t>
        <a:bodyPr/>
        <a:lstStyle/>
        <a:p>
          <a:pPr algn="ctr"/>
          <a:endParaRPr lang="en-GB" sz="1200" b="1" u="none">
            <a:solidFill>
              <a:schemeClr val="bg1"/>
            </a:solidFill>
          </a:endParaRPr>
        </a:p>
      </dgm:t>
    </dgm:pt>
    <dgm:pt modelId="{A2FFAE7B-4BC5-47D7-9BDD-9D39ACDDBA90}" type="parTrans" cxnId="{56538FE6-BEEC-46A7-8B88-D839BC0DB3B2}">
      <dgm:prSet/>
      <dgm:spPr/>
      <dgm:t>
        <a:bodyPr/>
        <a:lstStyle/>
        <a:p>
          <a:pPr algn="ctr"/>
          <a:endParaRPr lang="en-GB" sz="1200" b="1" u="none">
            <a:solidFill>
              <a:schemeClr val="bg1"/>
            </a:solidFill>
          </a:endParaRPr>
        </a:p>
      </dgm:t>
    </dgm:pt>
    <dgm:pt modelId="{B8DC9AA9-E5F8-4B50-8C8C-C4B3DC9DD898}" type="pres">
      <dgm:prSet presAssocID="{42841D73-A78F-4002-AF71-D57A414FF688}" presName="linear" presStyleCnt="0">
        <dgm:presLayoutVars>
          <dgm:animLvl val="lvl"/>
          <dgm:resizeHandles val="exact"/>
        </dgm:presLayoutVars>
      </dgm:prSet>
      <dgm:spPr/>
    </dgm:pt>
    <dgm:pt modelId="{BD3A42AA-4B40-4503-ABD8-A4C1D5BDBFD5}" type="pres">
      <dgm:prSet presAssocID="{28325235-D577-49D2-AC6F-3332D15F530A}" presName="parentText" presStyleLbl="node1" presStyleIdx="0" presStyleCnt="1" custLinFactNeighborX="16025" custLinFactNeighborY="2513">
        <dgm:presLayoutVars>
          <dgm:chMax val="0"/>
          <dgm:bulletEnabled val="1"/>
        </dgm:presLayoutVars>
      </dgm:prSet>
      <dgm:spPr>
        <a:xfrm>
          <a:off x="0" y="3035"/>
          <a:ext cx="544198" cy="393120"/>
        </a:xfrm>
        <a:prstGeom prst="roundRect">
          <a:avLst/>
        </a:prstGeom>
      </dgm:spPr>
    </dgm:pt>
  </dgm:ptLst>
  <dgm:cxnLst>
    <dgm:cxn modelId="{D051E847-0EA4-41A5-BF8B-81FAA80DA676}" type="presOf" srcId="{42841D73-A78F-4002-AF71-D57A414FF688}" destId="{B8DC9AA9-E5F8-4B50-8C8C-C4B3DC9DD898}" srcOrd="0" destOrd="0" presId="urn:microsoft.com/office/officeart/2005/8/layout/vList2"/>
    <dgm:cxn modelId="{56538FE6-BEEC-46A7-8B88-D839BC0DB3B2}" srcId="{42841D73-A78F-4002-AF71-D57A414FF688}" destId="{28325235-D577-49D2-AC6F-3332D15F530A}" srcOrd="0" destOrd="0" parTransId="{A2FFAE7B-4BC5-47D7-9BDD-9D39ACDDBA90}" sibTransId="{12F7C278-7E02-42D9-A0EC-3DC26FAAA97F}"/>
    <dgm:cxn modelId="{5D3B43F3-8399-466D-8FED-29A997FBEA4E}" type="presOf" srcId="{28325235-D577-49D2-AC6F-3332D15F530A}" destId="{BD3A42AA-4B40-4503-ABD8-A4C1D5BDBFD5}" srcOrd="0" destOrd="0" presId="urn:microsoft.com/office/officeart/2005/8/layout/vList2"/>
    <dgm:cxn modelId="{B764821F-1293-4050-9372-DA76A438F2E2}" type="presParOf" srcId="{B8DC9AA9-E5F8-4B50-8C8C-C4B3DC9DD898}" destId="{BD3A42AA-4B40-4503-ABD8-A4C1D5BDBFD5}"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841D73-A78F-4002-AF71-D57A414FF68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28325235-D577-49D2-AC6F-3332D15F530A}">
      <dgm:prSet phldrT="[Text]" custT="1"/>
      <dgm:spPr>
        <a:solidFill>
          <a:srgbClr val="56CF9E"/>
        </a:solidFill>
        <a:ln w="12700" cap="flat" cmpd="sng" algn="ctr">
          <a:solidFill>
            <a:srgbClr val="1D3E61"/>
          </a:solidFill>
          <a:prstDash val="solid"/>
        </a:ln>
        <a:effectLst/>
      </dgm:spPr>
      <dgm:t>
        <a:bodyPr spcFirstLastPara="0" vert="horz" wrap="square" lIns="180000" tIns="38100" rIns="38100" bIns="38100" numCol="1" spcCol="1270" anchor="ctr" anchorCtr="0"/>
        <a:lstStyle/>
        <a:p>
          <a:pPr marL="0" lvl="0" indent="0" algn="l" defTabSz="444500">
            <a:lnSpc>
              <a:spcPct val="90000"/>
            </a:lnSpc>
            <a:spcBef>
              <a:spcPct val="0"/>
            </a:spcBef>
            <a:spcAft>
              <a:spcPct val="35000"/>
            </a:spcAft>
            <a:buNone/>
          </a:pPr>
          <a:r>
            <a:rPr lang="en-US" sz="1100" kern="1200" dirty="0">
              <a:solidFill>
                <a:prstClr val="white"/>
              </a:solidFill>
              <a:effectLst/>
              <a:latin typeface="Arial"/>
              <a:ea typeface="+mn-ea"/>
              <a:cs typeface="+mn-cs"/>
            </a:rPr>
            <a:t>Replace the spaces received in the mandatory field of inbound files with same number of special character(s) in SAP PO then SAP ISU will identify the special character and a mandatory field missing rejection will be sent in outbound files.</a:t>
          </a:r>
        </a:p>
      </dgm:t>
    </dgm:pt>
    <dgm:pt modelId="{12F7C278-7E02-42D9-A0EC-3DC26FAAA97F}" type="sibTrans" cxnId="{56538FE6-BEEC-46A7-8B88-D839BC0DB3B2}">
      <dgm:prSet/>
      <dgm:spPr/>
      <dgm:t>
        <a:bodyPr/>
        <a:lstStyle/>
        <a:p>
          <a:pPr algn="l"/>
          <a:endParaRPr lang="en-GB" sz="1200" b="0">
            <a:solidFill>
              <a:schemeClr val="bg1">
                <a:lumMod val="50000"/>
              </a:schemeClr>
            </a:solidFill>
          </a:endParaRPr>
        </a:p>
      </dgm:t>
    </dgm:pt>
    <dgm:pt modelId="{A2FFAE7B-4BC5-47D7-9BDD-9D39ACDDBA90}" type="parTrans" cxnId="{56538FE6-BEEC-46A7-8B88-D839BC0DB3B2}">
      <dgm:prSet/>
      <dgm:spPr/>
      <dgm:t>
        <a:bodyPr/>
        <a:lstStyle/>
        <a:p>
          <a:pPr algn="l"/>
          <a:endParaRPr lang="en-GB" sz="1200" b="0">
            <a:solidFill>
              <a:schemeClr val="bg1">
                <a:lumMod val="50000"/>
              </a:schemeClr>
            </a:solidFill>
          </a:endParaRPr>
        </a:p>
      </dgm:t>
    </dgm:pt>
    <dgm:pt modelId="{B8DC9AA9-E5F8-4B50-8C8C-C4B3DC9DD898}" type="pres">
      <dgm:prSet presAssocID="{42841D73-A78F-4002-AF71-D57A414FF688}" presName="linear" presStyleCnt="0">
        <dgm:presLayoutVars>
          <dgm:animLvl val="lvl"/>
          <dgm:resizeHandles val="exact"/>
        </dgm:presLayoutVars>
      </dgm:prSet>
      <dgm:spPr/>
    </dgm:pt>
    <dgm:pt modelId="{BD3A42AA-4B40-4503-ABD8-A4C1D5BDBFD5}" type="pres">
      <dgm:prSet presAssocID="{28325235-D577-49D2-AC6F-3332D15F530A}" presName="parentText" presStyleLbl="node1" presStyleIdx="0" presStyleCnt="1" custScaleY="308868" custLinFactNeighborX="-450" custLinFactNeighborY="-3805">
        <dgm:presLayoutVars>
          <dgm:chMax val="0"/>
          <dgm:bulletEnabled val="1"/>
        </dgm:presLayoutVars>
      </dgm:prSet>
      <dgm:spPr>
        <a:xfrm>
          <a:off x="0" y="0"/>
          <a:ext cx="7416824" cy="411840"/>
        </a:xfrm>
        <a:prstGeom prst="roundRect">
          <a:avLst/>
        </a:prstGeom>
      </dgm:spPr>
    </dgm:pt>
  </dgm:ptLst>
  <dgm:cxnLst>
    <dgm:cxn modelId="{9FA4B137-2677-40DD-B570-17A3C04126B0}" type="presOf" srcId="{28325235-D577-49D2-AC6F-3332D15F530A}" destId="{BD3A42AA-4B40-4503-ABD8-A4C1D5BDBFD5}" srcOrd="0" destOrd="0" presId="urn:microsoft.com/office/officeart/2005/8/layout/vList2"/>
    <dgm:cxn modelId="{B419496F-6546-4BBC-A03B-1671A2437A75}" type="presOf" srcId="{42841D73-A78F-4002-AF71-D57A414FF688}" destId="{B8DC9AA9-E5F8-4B50-8C8C-C4B3DC9DD898}" srcOrd="0" destOrd="0" presId="urn:microsoft.com/office/officeart/2005/8/layout/vList2"/>
    <dgm:cxn modelId="{56538FE6-BEEC-46A7-8B88-D839BC0DB3B2}" srcId="{42841D73-A78F-4002-AF71-D57A414FF688}" destId="{28325235-D577-49D2-AC6F-3332D15F530A}" srcOrd="0" destOrd="0" parTransId="{A2FFAE7B-4BC5-47D7-9BDD-9D39ACDDBA90}" sibTransId="{12F7C278-7E02-42D9-A0EC-3DC26FAAA97F}"/>
    <dgm:cxn modelId="{AE1525E2-2069-41B8-B4D3-0B658B6F8675}" type="presParOf" srcId="{B8DC9AA9-E5F8-4B50-8C8C-C4B3DC9DD898}" destId="{BD3A42AA-4B40-4503-ABD8-A4C1D5BDBFD5}"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A42AA-4B40-4503-ABD8-A4C1D5BDBFD5}">
      <dsp:nvSpPr>
        <dsp:cNvPr id="0" name=""/>
        <dsp:cNvSpPr/>
      </dsp:nvSpPr>
      <dsp:spPr>
        <a:xfrm>
          <a:off x="0" y="46"/>
          <a:ext cx="7416824" cy="396108"/>
        </a:xfrm>
        <a:prstGeom prst="roundRect">
          <a:avLst/>
        </a:prstGeom>
        <a:solidFill>
          <a:srgbClr val="FCBC55"/>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1910" rIns="41910" bIns="41910" numCol="1" spcCol="1270" anchor="ctr" anchorCtr="0">
          <a:noAutofit/>
        </a:bodyPr>
        <a:lstStyle/>
        <a:p>
          <a:pPr marL="0" lvl="0" indent="0" algn="l" defTabSz="444500">
            <a:lnSpc>
              <a:spcPct val="90000"/>
            </a:lnSpc>
            <a:spcBef>
              <a:spcPct val="0"/>
            </a:spcBef>
            <a:spcAft>
              <a:spcPct val="35000"/>
            </a:spcAft>
            <a:buNone/>
          </a:pPr>
          <a:r>
            <a:rPr lang="en-US" sz="1100" kern="1200" dirty="0">
              <a:solidFill>
                <a:schemeClr val="bg1"/>
              </a:solidFill>
              <a:effectLst/>
              <a:latin typeface="+mn-lt"/>
              <a:ea typeface="+mn-ea"/>
              <a:cs typeface="+mn-cs"/>
            </a:rPr>
            <a:t>Replace the spaces received in the mandatory field of inbound files with single special character in SAP PO then SAP ISU will identify the special character and mandatory field missing rejection will be sent in outbound files.</a:t>
          </a:r>
        </a:p>
      </dsp:txBody>
      <dsp:txXfrm>
        <a:off x="19336" y="19382"/>
        <a:ext cx="7378152" cy="357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A42AA-4B40-4503-ABD8-A4C1D5BDBFD5}">
      <dsp:nvSpPr>
        <dsp:cNvPr id="0" name=""/>
        <dsp:cNvSpPr/>
      </dsp:nvSpPr>
      <dsp:spPr>
        <a:xfrm>
          <a:off x="0" y="3035"/>
          <a:ext cx="544198" cy="393120"/>
        </a:xfrm>
        <a:prstGeom prst="roundRect">
          <a:avLst/>
        </a:prstGeom>
        <a:solidFill>
          <a:srgbClr val="FCBC55"/>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u="none" kern="1200" dirty="0">
              <a:solidFill>
                <a:prstClr val="white"/>
              </a:solidFill>
              <a:latin typeface="Arial"/>
              <a:ea typeface="+mn-ea"/>
              <a:cs typeface="+mn-cs"/>
            </a:rPr>
            <a:t>1</a:t>
          </a:r>
        </a:p>
      </dsp:txBody>
      <dsp:txXfrm>
        <a:off x="19191" y="22226"/>
        <a:ext cx="505816" cy="354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A42AA-4B40-4503-ABD8-A4C1D5BDBFD5}">
      <dsp:nvSpPr>
        <dsp:cNvPr id="0" name=""/>
        <dsp:cNvSpPr/>
      </dsp:nvSpPr>
      <dsp:spPr>
        <a:xfrm>
          <a:off x="0" y="0"/>
          <a:ext cx="7416824" cy="486905"/>
        </a:xfrm>
        <a:prstGeom prst="roundRect">
          <a:avLst/>
        </a:prstGeom>
        <a:solidFill>
          <a:srgbClr val="56CF9E"/>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38100" rIns="38100" bIns="38100" numCol="1" spcCol="1270" anchor="ctr" anchorCtr="0">
          <a:noAutofit/>
        </a:bodyPr>
        <a:lstStyle/>
        <a:p>
          <a:pPr marL="0" lvl="0" indent="0" algn="l" defTabSz="444500">
            <a:lnSpc>
              <a:spcPct val="90000"/>
            </a:lnSpc>
            <a:spcBef>
              <a:spcPct val="0"/>
            </a:spcBef>
            <a:spcAft>
              <a:spcPct val="35000"/>
            </a:spcAft>
            <a:buNone/>
          </a:pPr>
          <a:r>
            <a:rPr lang="en-US" sz="1100" kern="1200" dirty="0">
              <a:solidFill>
                <a:prstClr val="white"/>
              </a:solidFill>
              <a:effectLst/>
              <a:latin typeface="Arial"/>
              <a:ea typeface="+mn-ea"/>
              <a:cs typeface="+mn-cs"/>
            </a:rPr>
            <a:t>Replace the spaces received in the mandatory field of inbound files with same number of special character(s) in SAP PO then SAP ISU will identify the special character and a mandatory field missing rejection will be sent in outbound files.</a:t>
          </a:r>
        </a:p>
      </dsp:txBody>
      <dsp:txXfrm>
        <a:off x="23769" y="23769"/>
        <a:ext cx="7369286" cy="4393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05/07/2021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a:t>
            </a:fld>
            <a:endParaRPr lang="en-GB"/>
          </a:p>
        </p:txBody>
      </p:sp>
    </p:spTree>
    <p:extLst>
      <p:ext uri="{BB962C8B-B14F-4D97-AF65-F5344CB8AC3E}">
        <p14:creationId xmlns:p14="http://schemas.microsoft.com/office/powerpoint/2010/main" val="116332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282453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453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System Component: File Format / Batch Job / Process Code / Report</a:t>
            </a:r>
          </a:p>
          <a:p>
            <a:endParaRPr lang="en-GB" dirty="0"/>
          </a:p>
          <a:p>
            <a:r>
              <a:rPr lang="en-GB" dirty="0"/>
              <a:t>Development Type: Interface</a:t>
            </a:r>
            <a:r>
              <a:rPr lang="en-GB" baseline="0" dirty="0"/>
              <a:t> / Online / Report / Workflow / Configuration</a:t>
            </a:r>
          </a:p>
          <a:p>
            <a:endParaRPr lang="en-GB" baseline="0" dirty="0"/>
          </a:p>
          <a:p>
            <a:r>
              <a:rPr lang="en-GB" baseline="0" dirty="0"/>
              <a:t>End User Impacted: Shipper / DN / NTS / Xoserve / Other</a:t>
            </a:r>
          </a:p>
          <a:p>
            <a:endParaRPr lang="en-GB" baseline="0" dirty="0"/>
          </a:p>
          <a:p>
            <a:r>
              <a:rPr lang="en-GB" baseline="0" dirty="0"/>
              <a:t>Build Type: New / Existing</a:t>
            </a:r>
            <a:endParaRPr lang="en-GB" dirty="0"/>
          </a:p>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26</a:t>
            </a:fld>
            <a:endParaRPr lang="en-GB"/>
          </a:p>
        </p:txBody>
      </p:sp>
    </p:spTree>
    <p:extLst>
      <p:ext uri="{BB962C8B-B14F-4D97-AF65-F5344CB8AC3E}">
        <p14:creationId xmlns:p14="http://schemas.microsoft.com/office/powerpoint/2010/main" val="1018322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8103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System Component: File Format / Batch Job / Process Code / Report</a:t>
            </a:r>
          </a:p>
          <a:p>
            <a:endParaRPr lang="en-GB" dirty="0"/>
          </a:p>
          <a:p>
            <a:r>
              <a:rPr lang="en-GB" dirty="0"/>
              <a:t>Development Type: Interface</a:t>
            </a:r>
            <a:r>
              <a:rPr lang="en-GB" baseline="0" dirty="0"/>
              <a:t> / Online / Report / Workflow / Configuration</a:t>
            </a:r>
          </a:p>
          <a:p>
            <a:endParaRPr lang="en-GB" baseline="0" dirty="0"/>
          </a:p>
          <a:p>
            <a:r>
              <a:rPr lang="en-GB" baseline="0" dirty="0"/>
              <a:t>End User Impacted: Shipper / DN / NTS / Xoserve / Other</a:t>
            </a:r>
          </a:p>
          <a:p>
            <a:endParaRPr lang="en-GB" baseline="0" dirty="0"/>
          </a:p>
          <a:p>
            <a:r>
              <a:rPr lang="en-GB" baseline="0" dirty="0"/>
              <a:t>Build Type: New / Existing</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383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43</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44</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46</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47</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202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039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9496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55</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62</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74</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10</a:t>
            </a:fld>
            <a:endParaRPr lang="en-GB"/>
          </a:p>
        </p:txBody>
      </p:sp>
    </p:spTree>
    <p:extLst>
      <p:ext uri="{BB962C8B-B14F-4D97-AF65-F5344CB8AC3E}">
        <p14:creationId xmlns:p14="http://schemas.microsoft.com/office/powerpoint/2010/main" val="420235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11</a:t>
            </a:fld>
            <a:endParaRPr lang="en-GB"/>
          </a:p>
        </p:txBody>
      </p:sp>
    </p:spTree>
    <p:extLst>
      <p:ext uri="{BB962C8B-B14F-4D97-AF65-F5344CB8AC3E}">
        <p14:creationId xmlns:p14="http://schemas.microsoft.com/office/powerpoint/2010/main" val="375941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12</a:t>
            </a:fld>
            <a:endParaRPr lang="en-GB"/>
          </a:p>
        </p:txBody>
      </p:sp>
    </p:spTree>
    <p:extLst>
      <p:ext uri="{BB962C8B-B14F-4D97-AF65-F5344CB8AC3E}">
        <p14:creationId xmlns:p14="http://schemas.microsoft.com/office/powerpoint/2010/main" val="378438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418149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2962673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3512524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878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377-addition-of-class-field-to-supply-point-data-reports/?return=/change/change-proposals/?customers=&amp;statuses=&amp;sear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change/change-proposals/xrn-5381-amendments-to-service-description-table-v18/?return=/change/change-proposals/?customers=&amp;statuses=&amp;sear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xoserve.com/change/change-proposals/xrn-5382-fwacv-prcms-validationprocessing-analysis-v10/?return=/change/change-proposals/?customers=&amp;statuses=&amp;searc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xoserve.com/change/change-proposals/xrn-5383-ldz-stock-change-and-embedded-ldz-unique-sites-new-service/?return=/change/change-proposals/?customers=&amp;statuses=&amp;searc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xoserve.com/change/change-packs/2839-rt-po-change-pack-june-2021/" TargetMode="External"/><Relationship Id="rId2" Type="http://schemas.openxmlformats.org/officeDocument/2006/relationships/hyperlink" Target="https://www.xoserve.com/change/change-proposals/xrn-5246-confirmation-file-cnf-processing-capacity-improvement/?return=/change/change-proposals/?customers=&amp;statuses=&amp;search=5246"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hyperlink" Target="https://www.xoserve.com/change/change-proposals/xrn-5091-deferral-of-creation-of-class-change-reads-at-transfer-of-ownership/" TargetMode="External"/><Relationship Id="rId2" Type="http://schemas.openxmlformats.org/officeDocument/2006/relationships/hyperlink" Target="https://www.xoserve.com/change/change-proposals/xrn-5183-access-to-daily-biomethane-injections/?return=/change/change-proposals/?customers=&amp;statuses=&amp;search=5183" TargetMode="External"/><Relationship Id="rId1" Type="http://schemas.openxmlformats.org/officeDocument/2006/relationships/slideLayout" Target="../slideLayouts/slideLayout6.xml"/><Relationship Id="rId4" Type="http://schemas.openxmlformats.org/officeDocument/2006/relationships/hyperlink" Target="https://www.xoserve.com/change/change-packs/2694-kl-po-change-pack-october-202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slideLayout" Target="../slideLayouts/slideLayout2.xml"/><Relationship Id="rId16" Type="http://schemas.openxmlformats.org/officeDocument/2006/relationships/diagramQuickStyle" Target="../diagrams/quickStyle3.xml"/><Relationship Id="rId20" Type="http://schemas.openxmlformats.org/officeDocument/2006/relationships/image" Target="../media/image6.wmf"/><Relationship Id="rId1" Type="http://schemas.openxmlformats.org/officeDocument/2006/relationships/vmlDrawing" Target="../drawings/vmlDrawing3.v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19" Type="http://schemas.openxmlformats.org/officeDocument/2006/relationships/package" Target="../embeddings/Microsoft_Excel_Worksheet3.xlsx"/><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xoserve.com/change/change-packs/2844-rt-po-extraordinary-change-pack-june-2021/"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xoserve.com/change/change-packs/2839-rt-po-change-pack-june-2021/"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xoserve.com/change/change-packs/2839-rt-po-change-pack-june-2021/"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xoserve.com/change/change-packs/2839-rt-po-change-pack-june-202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xoserve.com/change/" TargetMode="Externa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2" Type="http://schemas.openxmlformats.org/officeDocument/2006/relationships/hyperlink" Target="https://www.xoserve.com/change/change-packs/2839-rt-po-change-pack-june-2021/"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xoserve.com/change/change-packs/2840-rt-po-cssc-change-pack-june-2021/"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www.xoserve.com/change/change-packs/2840-rt-po-cssc-change-pack-june-2021/"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package" Target="../embeddings/Microsoft_Word_Document6.docx"/><Relationship Id="rId3" Type="http://schemas.openxmlformats.org/officeDocument/2006/relationships/notesSlide" Target="../notesSlides/notesSlide15.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Word_Document5.docx"/><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package" Target="../embeddings/Microsoft_Word_Document7.docx"/><Relationship Id="rId4" Type="http://schemas.openxmlformats.org/officeDocument/2006/relationships/package" Target="../embeddings/Microsoft_Word_Document4.docx"/><Relationship Id="rId9" Type="http://schemas.openxmlformats.org/officeDocument/2006/relationships/image" Target="../media/image9.wmf"/></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xoserve.com/systems/gemini/gemini-system-enhancements-gse/"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0C6A6-ECDB-4955-90A1-7B7434F0285A}"/>
              </a:ext>
            </a:extLst>
          </p:cNvPr>
          <p:cNvSpPr>
            <a:spLocks noGrp="1"/>
          </p:cNvSpPr>
          <p:nvPr>
            <p:ph type="ctrTitle"/>
          </p:nvPr>
        </p:nvSpPr>
        <p:spPr/>
        <p:txBody>
          <a:bodyPr/>
          <a:lstStyle/>
          <a:p>
            <a:r>
              <a:rPr lang="en-GB" dirty="0"/>
              <a:t>Change Management Committee</a:t>
            </a:r>
          </a:p>
        </p:txBody>
      </p:sp>
      <p:sp>
        <p:nvSpPr>
          <p:cNvPr id="5" name="Subtitle 4">
            <a:extLst>
              <a:ext uri="{FF2B5EF4-FFF2-40B4-BE49-F238E27FC236}">
                <a16:creationId xmlns:a16="http://schemas.microsoft.com/office/drawing/2014/main" id="{2004E9F2-34E4-4A47-84CB-31C3D4C6618B}"/>
              </a:ext>
            </a:extLst>
          </p:cNvPr>
          <p:cNvSpPr>
            <a:spLocks noGrp="1"/>
          </p:cNvSpPr>
          <p:nvPr>
            <p:ph type="subTitle" idx="1"/>
          </p:nvPr>
        </p:nvSpPr>
        <p:spPr/>
        <p:txBody>
          <a:bodyPr/>
          <a:lstStyle/>
          <a:p>
            <a:r>
              <a:rPr lang="en-GB" dirty="0"/>
              <a:t>7</a:t>
            </a:r>
            <a:r>
              <a:rPr lang="en-GB" baseline="30000" dirty="0"/>
              <a:t>th</a:t>
            </a:r>
            <a:r>
              <a:rPr lang="en-GB" dirty="0"/>
              <a:t> July 2021</a:t>
            </a:r>
          </a:p>
        </p:txBody>
      </p:sp>
    </p:spTree>
    <p:extLst>
      <p:ext uri="{BB962C8B-B14F-4D97-AF65-F5344CB8AC3E}">
        <p14:creationId xmlns:p14="http://schemas.microsoft.com/office/powerpoint/2010/main" val="165225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1800" dirty="0"/>
              <a:t>XRN5377 Addition of ‘Class’ field to supply point data reports</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4173625529"/>
              </p:ext>
            </p:extLst>
          </p:nvPr>
        </p:nvGraphicFramePr>
        <p:xfrm>
          <a:off x="71478" y="2856071"/>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Arial" panose="020B0604020202020204" pitchFamily="34" charset="0"/>
                          <a:ea typeface="+mn-ea"/>
                          <a:cs typeface="Arial" panose="020B0604020202020204" pitchFamily="34" charset="0"/>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825119988"/>
              </p:ext>
            </p:extLst>
          </p:nvPr>
        </p:nvGraphicFramePr>
        <p:xfrm>
          <a:off x="3995936" y="863137"/>
          <a:ext cx="5004556" cy="1708614"/>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560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452613">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Certain monthly supply point data reports which provide formula and rolling AQ and SOQ information, do not contain details on the class of the sites. </a:t>
                      </a:r>
                    </a:p>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For Class 1 and 2 sites there is no formula year AQ and SOQ, but it is difficult to identify these at present.</a:t>
                      </a:r>
                    </a:p>
                    <a:p>
                      <a:pPr marL="0" lvl="0" algn="l" defTabSz="914400" rtl="0" eaLnBrk="1" latinLnBrk="0" hangingPunct="1">
                        <a:lnSpc>
                          <a:spcPct val="100000"/>
                        </a:lnSpc>
                        <a:spcBef>
                          <a:spcPts val="0"/>
                        </a:spcBef>
                        <a:spcAft>
                          <a:spcPts val="0"/>
                        </a:spcAft>
                        <a:buNone/>
                      </a:pPr>
                      <a:endParaRPr lang="en-GB" sz="98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542750263"/>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Wales &amp; West Utilities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850990070"/>
              </p:ext>
            </p:extLst>
          </p:nvPr>
        </p:nvGraphicFramePr>
        <p:xfrm>
          <a:off x="3995936" y="2759116"/>
          <a:ext cx="5004556" cy="2092566"/>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81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811079">
                <a:tc>
                  <a:txBody>
                    <a:bodyPr/>
                    <a:lstStyle/>
                    <a:p>
                      <a:pPr lvl="0" algn="l">
                        <a:lnSpc>
                          <a:spcPct val="100000"/>
                        </a:lnSpc>
                        <a:spcBef>
                          <a:spcPts val="0"/>
                        </a:spcBef>
                        <a:spcAft>
                          <a:spcPts val="0"/>
                        </a:spcAft>
                        <a:buNone/>
                      </a:pPr>
                      <a:r>
                        <a:rPr lang="en-US" sz="1050" b="0" i="0" u="none" strike="noStrike" kern="1200" baseline="0" noProof="0" dirty="0">
                          <a:latin typeface="+mn-lt"/>
                        </a:rPr>
                        <a:t>WWU, SGN and NGN would like the addition of ‘Class’ as a field in the following supply point data reports:</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	BOPRI_1 GT5 Revenue Assurance Data</a:t>
                      </a:r>
                    </a:p>
                    <a:p>
                      <a:pPr lvl="0" algn="l">
                        <a:lnSpc>
                          <a:spcPct val="100000"/>
                        </a:lnSpc>
                        <a:spcBef>
                          <a:spcPts val="0"/>
                        </a:spcBef>
                        <a:spcAft>
                          <a:spcPts val="0"/>
                        </a:spcAft>
                        <a:buNone/>
                      </a:pPr>
                      <a:r>
                        <a:rPr lang="en-US" sz="1050" b="0" i="0" u="none" strike="noStrike" kern="1200" baseline="0" noProof="0" dirty="0">
                          <a:latin typeface="+mn-lt"/>
                        </a:rPr>
                        <a:t>•	SPA09 NDM CSEP Report</a:t>
                      </a:r>
                    </a:p>
                    <a:p>
                      <a:pPr lvl="0" algn="l">
                        <a:lnSpc>
                          <a:spcPct val="100000"/>
                        </a:lnSpc>
                        <a:spcBef>
                          <a:spcPts val="0"/>
                        </a:spcBef>
                        <a:spcAft>
                          <a:spcPts val="0"/>
                        </a:spcAft>
                        <a:buNone/>
                      </a:pPr>
                      <a:r>
                        <a:rPr lang="en-US" sz="1050" b="0" i="0" u="none" strike="noStrike" kern="1200" baseline="0" noProof="0" dirty="0">
                          <a:latin typeface="+mn-lt"/>
                        </a:rPr>
                        <a:t>•	SPA11 NDMCEPS</a:t>
                      </a:r>
                    </a:p>
                    <a:p>
                      <a:pPr lvl="0" algn="l">
                        <a:lnSpc>
                          <a:spcPct val="100000"/>
                        </a:lnSpc>
                        <a:spcBef>
                          <a:spcPts val="0"/>
                        </a:spcBef>
                        <a:spcAft>
                          <a:spcPts val="0"/>
                        </a:spcAft>
                        <a:buNone/>
                      </a:pPr>
                      <a:r>
                        <a:rPr lang="en-US" sz="1050" b="0" i="0" u="none" strike="noStrike" kern="1200" baseline="0" noProof="0" dirty="0">
                          <a:latin typeface="+mn-lt"/>
                        </a:rPr>
                        <a:t>•	Rec121</a:t>
                      </a:r>
                    </a:p>
                    <a:p>
                      <a:pPr lvl="0" algn="l">
                        <a:lnSpc>
                          <a:spcPct val="100000"/>
                        </a:lnSpc>
                        <a:spcBef>
                          <a:spcPts val="0"/>
                        </a:spcBef>
                        <a:spcAft>
                          <a:spcPts val="0"/>
                        </a:spcAft>
                        <a:buNone/>
                      </a:pPr>
                      <a:r>
                        <a:rPr lang="en-US" sz="1050" b="0" i="0" u="none" strike="noStrike" kern="1200" baseline="0" noProof="0" dirty="0">
                          <a:latin typeface="+mn-lt"/>
                        </a:rPr>
                        <a:t>•	SCH606</a:t>
                      </a:r>
                    </a:p>
                    <a:p>
                      <a:pPr lvl="0" algn="l">
                        <a:lnSpc>
                          <a:spcPct val="100000"/>
                        </a:lnSpc>
                        <a:spcBef>
                          <a:spcPts val="0"/>
                        </a:spcBef>
                        <a:spcAft>
                          <a:spcPts val="0"/>
                        </a:spcAft>
                        <a:buNone/>
                      </a:pPr>
                      <a:r>
                        <a:rPr lang="en-US" sz="1050" b="0" i="0" u="none" strike="noStrike" kern="1200" baseline="0" noProof="0" dirty="0">
                          <a:latin typeface="+mn-lt"/>
                        </a:rPr>
                        <a:t>•	DN </a:t>
                      </a:r>
                      <a:r>
                        <a:rPr lang="en-US" sz="1050" b="0" i="0" u="none" strike="noStrike" kern="1200" baseline="0" noProof="0" dirty="0" err="1">
                          <a:latin typeface="+mn-lt"/>
                        </a:rPr>
                        <a:t>Geninf</a:t>
                      </a:r>
                      <a:r>
                        <a:rPr lang="en-US" sz="1050" b="0" i="0" u="none" strike="noStrike" kern="1200" baseline="0" noProof="0" dirty="0">
                          <a:latin typeface="+mn-lt"/>
                        </a:rPr>
                        <a:t> Report</a:t>
                      </a:r>
                    </a:p>
                    <a:p>
                      <a:pPr lvl="0" algn="l">
                        <a:lnSpc>
                          <a:spcPct val="100000"/>
                        </a:lnSpc>
                        <a:spcBef>
                          <a:spcPts val="0"/>
                        </a:spcBef>
                        <a:spcAft>
                          <a:spcPts val="0"/>
                        </a:spcAft>
                        <a:buNone/>
                      </a:pPr>
                      <a:endParaRPr lang="en-GB" sz="98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242427541"/>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01722">
                  <a:extLst>
                    <a:ext uri="{9D8B030D-6E8A-4147-A177-3AD203B41FA5}">
                      <a16:colId xmlns:a16="http://schemas.microsoft.com/office/drawing/2014/main" val="3477608926"/>
                    </a:ext>
                  </a:extLst>
                </a:gridCol>
                <a:gridCol w="2290951">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550608718"/>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2129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87" y="-7318"/>
            <a:ext cx="8856984" cy="502920"/>
          </a:xfrm>
        </p:spPr>
        <p:txBody>
          <a:bodyPr>
            <a:noAutofit/>
          </a:bodyPr>
          <a:lstStyle/>
          <a:p>
            <a:r>
              <a:rPr lang="en-US" sz="2000" dirty="0"/>
              <a:t>XRN5379 Class 1 Read Service Procurement Exercise (MOD 0710) </a:t>
            </a:r>
          </a:p>
        </p:txBody>
      </p:sp>
      <p:sp>
        <p:nvSpPr>
          <p:cNvPr id="6" name="TextBox 5"/>
          <p:cNvSpPr txBox="1"/>
          <p:nvPr/>
        </p:nvSpPr>
        <p:spPr>
          <a:xfrm>
            <a:off x="71478" y="332369"/>
            <a:ext cx="3024336" cy="307777"/>
          </a:xfrm>
          <a:prstGeom prst="rect">
            <a:avLst/>
          </a:prstGeom>
          <a:noFill/>
        </p:spPr>
        <p:txBody>
          <a:bodyPr wrap="square" rtlCol="0">
            <a:spAutoFit/>
          </a:bodyPr>
          <a:lstStyle/>
          <a:p>
            <a:r>
              <a:rPr lang="en-GB" sz="1400" u="sng" dirty="0"/>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288276008"/>
              </p:ext>
            </p:extLst>
          </p:nvPr>
        </p:nvGraphicFramePr>
        <p:xfrm>
          <a:off x="91403" y="2501869"/>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rPr>
                        <a:t>Link to CP</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640145"/>
            <a:ext cx="0" cy="38153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95936" y="33236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804118348"/>
              </p:ext>
            </p:extLst>
          </p:nvPr>
        </p:nvGraphicFramePr>
        <p:xfrm>
          <a:off x="3995936" y="677921"/>
          <a:ext cx="5004556" cy="1127760"/>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142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866310">
                <a:tc>
                  <a:txBody>
                    <a:bodyPr/>
                    <a:lstStyle/>
                    <a:p>
                      <a:pPr marL="0" lvl="0" algn="l" defTabSz="914400" rtl="0" eaLnBrk="1" latinLnBrk="0" hangingPunct="1">
                        <a:lnSpc>
                          <a:spcPct val="100000"/>
                        </a:lnSpc>
                        <a:spcBef>
                          <a:spcPts val="0"/>
                        </a:spcBef>
                        <a:spcAft>
                          <a:spcPts val="0"/>
                        </a:spcAft>
                        <a:buNone/>
                      </a:pPr>
                      <a:r>
                        <a:rPr lang="en-US" sz="950" b="0" i="0" u="none" strike="noStrike" kern="1200" baseline="0" noProof="0" dirty="0">
                          <a:solidFill>
                            <a:schemeClr val="tx1"/>
                          </a:solidFill>
                          <a:latin typeface="+mn-lt"/>
                          <a:ea typeface="+mn-ea"/>
                          <a:cs typeface="+mn-cs"/>
                        </a:rPr>
                        <a:t>The current contracts for the Class 1 Read Service between the DNOs and the Daily Metered Service Providers (DMSPs) will expire on 31 March 2023. From 01 April 2023, Modification 0710 will be implemented, and a new contract must become effective between the CDSP and the Class 1 Service Provider. To ensure this happens, a procurement process is required to appoint a Service Provider and put in place a new contract.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260395062"/>
              </p:ext>
            </p:extLst>
          </p:nvPr>
        </p:nvGraphicFramePr>
        <p:xfrm>
          <a:off x="71478" y="4087657"/>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055511497"/>
              </p:ext>
            </p:extLst>
          </p:nvPr>
        </p:nvGraphicFramePr>
        <p:xfrm>
          <a:off x="3995936" y="1838453"/>
          <a:ext cx="5004556" cy="2751096"/>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1983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510242">
                <a:tc>
                  <a:txBody>
                    <a:bodyPr/>
                    <a:lstStyle/>
                    <a:p>
                      <a:pPr lvl="0" algn="l">
                        <a:lnSpc>
                          <a:spcPct val="100000"/>
                        </a:lnSpc>
                        <a:spcBef>
                          <a:spcPts val="0"/>
                        </a:spcBef>
                        <a:spcAft>
                          <a:spcPts val="0"/>
                        </a:spcAft>
                        <a:buNone/>
                      </a:pPr>
                      <a:r>
                        <a:rPr lang="en-US" sz="950" b="0" i="0" u="none" strike="noStrike" kern="1200" baseline="0" noProof="0" dirty="0">
                          <a:latin typeface="+mn-lt"/>
                        </a:rPr>
                        <a:t>Modification 0710S was raised to obligate the CDSP to take on Class 1 Read Service provision on behalf of Shippers. This was to transfer the obligation to provide the Class 1 Supply Meter Point Read Service from the Transporters to the CDSP. The Change Proposal XRN5218 - CDSP provision of Class 1 read service was previously raised to carry out a novation of the existing contracts currently in place between the DNOs and the DMSPs, across to the CDSP. The decision was taken in June 2021, by the DNOs with the existing contracts in place for the Class 1 read service to continue with the current contracts and service as is until the contract expiry. The current contracts for this service expire on 31 March 2023.</a:t>
                      </a:r>
                    </a:p>
                    <a:p>
                      <a:pPr lvl="0" algn="l">
                        <a:lnSpc>
                          <a:spcPct val="100000"/>
                        </a:lnSpc>
                        <a:spcBef>
                          <a:spcPts val="0"/>
                        </a:spcBef>
                        <a:spcAft>
                          <a:spcPts val="0"/>
                        </a:spcAft>
                        <a:buNone/>
                      </a:pPr>
                      <a:r>
                        <a:rPr lang="en-US" sz="950" b="0" i="0" u="none" strike="noStrike" kern="1200" baseline="0" noProof="0" dirty="0">
                          <a:latin typeface="+mn-lt"/>
                        </a:rPr>
                        <a:t>To confirm, the CDSP will not novate the existing contracts for the Class 1 read service, the CDSP will run the procurement exercise to appoint a Service Provider and new contract as of 01 April 2023. </a:t>
                      </a:r>
                    </a:p>
                    <a:p>
                      <a:pPr lvl="0" algn="l">
                        <a:lnSpc>
                          <a:spcPct val="100000"/>
                        </a:lnSpc>
                        <a:spcBef>
                          <a:spcPts val="0"/>
                        </a:spcBef>
                        <a:spcAft>
                          <a:spcPts val="0"/>
                        </a:spcAft>
                        <a:buNone/>
                      </a:pPr>
                      <a:r>
                        <a:rPr lang="en-US" sz="950" b="0" i="0" u="none" strike="noStrike" kern="1200" baseline="0" noProof="0" dirty="0">
                          <a:latin typeface="+mn-lt"/>
                        </a:rPr>
                        <a:t>As a result of Modification 0710, it will be the responsibility of the CDSP to appoint a new Service Provider on behalf of Shippers, to provide the Class 1 Daily Read Service from 01 April 2023 onwards.</a:t>
                      </a:r>
                    </a:p>
                    <a:p>
                      <a:pPr lvl="0" algn="l">
                        <a:lnSpc>
                          <a:spcPct val="100000"/>
                        </a:lnSpc>
                        <a:spcBef>
                          <a:spcPts val="0"/>
                        </a:spcBef>
                        <a:spcAft>
                          <a:spcPts val="0"/>
                        </a:spcAft>
                        <a:buNone/>
                      </a:pPr>
                      <a:r>
                        <a:rPr lang="en-US" sz="950" b="0" i="0" u="none" strike="noStrike" kern="1200" baseline="0" noProof="0" dirty="0">
                          <a:latin typeface="+mn-lt"/>
                        </a:rPr>
                        <a:t>This Change Proposal has been raised in order to proceed with the procurement exercise to procure a new Service Provider for this service.</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766767481"/>
              </p:ext>
            </p:extLst>
          </p:nvPr>
        </p:nvGraphicFramePr>
        <p:xfrm>
          <a:off x="91418" y="3375267"/>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734741522"/>
              </p:ext>
            </p:extLst>
          </p:nvPr>
        </p:nvGraphicFramePr>
        <p:xfrm>
          <a:off x="91403" y="688016"/>
          <a:ext cx="3692688" cy="1718535"/>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Y</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Y</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Y</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161389">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89B4229F-1ED5-464E-92ED-7ABE25E296E5}"/>
              </a:ext>
            </a:extLst>
          </p:cNvPr>
          <p:cNvSpPr txBox="1"/>
          <p:nvPr/>
        </p:nvSpPr>
        <p:spPr>
          <a:xfrm>
            <a:off x="71478" y="4622800"/>
            <a:ext cx="8928998" cy="307777"/>
          </a:xfrm>
          <a:prstGeom prst="rect">
            <a:avLst/>
          </a:prstGeom>
          <a:noFill/>
          <a:ln>
            <a:solidFill>
              <a:schemeClr val="accent1"/>
            </a:solidFill>
          </a:ln>
        </p:spPr>
        <p:txBody>
          <a:bodyPr wrap="square" rtlCol="0">
            <a:spAutoFit/>
          </a:bodyPr>
          <a:lstStyle/>
          <a:p>
            <a:r>
              <a:rPr lang="en-GB" sz="1400" dirty="0"/>
              <a:t>Verbal update on </a:t>
            </a:r>
            <a:r>
              <a:rPr lang="en-US" sz="1400" dirty="0"/>
              <a:t>XRN5218 CDSP provision of Class 1 read service to be included with this agenda item</a:t>
            </a:r>
            <a:endParaRPr lang="en-GB" sz="1400" dirty="0"/>
          </a:p>
        </p:txBody>
      </p:sp>
    </p:spTree>
    <p:extLst>
      <p:ext uri="{BB962C8B-B14F-4D97-AF65-F5344CB8AC3E}">
        <p14:creationId xmlns:p14="http://schemas.microsoft.com/office/powerpoint/2010/main" val="166892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2000" dirty="0"/>
              <a:t>XRN5380 Introduction of a Micro Business identifier in Central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908682657"/>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rPr>
                        <a:t>Link to CP</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4284405566"/>
              </p:ext>
            </p:extLst>
          </p:nvPr>
        </p:nvGraphicFramePr>
        <p:xfrm>
          <a:off x="3995936" y="863137"/>
          <a:ext cx="5004556" cy="1226389"/>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168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57629">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The increasing introduction of Micro Business specific arrangements within Suppliers </a:t>
                      </a:r>
                      <a:r>
                        <a:rPr lang="en-US" sz="1050" b="0" i="0" u="none" strike="noStrike" kern="1200" baseline="0" noProof="0" dirty="0" err="1">
                          <a:solidFill>
                            <a:schemeClr val="tx1"/>
                          </a:solidFill>
                          <a:latin typeface="+mn-lt"/>
                          <a:ea typeface="+mn-ea"/>
                          <a:cs typeface="+mn-cs"/>
                        </a:rPr>
                        <a:t>Licences</a:t>
                      </a:r>
                      <a:r>
                        <a:rPr lang="en-US" sz="1050" b="0" i="0" u="none" strike="noStrike" kern="1200" baseline="0" noProof="0" dirty="0">
                          <a:solidFill>
                            <a:schemeClr val="tx1"/>
                          </a:solidFill>
                          <a:latin typeface="+mn-lt"/>
                          <a:ea typeface="+mn-ea"/>
                          <a:cs typeface="+mn-cs"/>
                        </a:rPr>
                        <a:t> creates a growing need to be able to easily and efficiently identify such sites within Central Systems. Without a central view of a customer’s status, we will inhibit the ability for all stakeholders to be able to provide services to those customers efficiently and consistently across the market.</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617135458"/>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41489969"/>
              </p:ext>
            </p:extLst>
          </p:nvPr>
        </p:nvGraphicFramePr>
        <p:xfrm>
          <a:off x="3995936" y="2157958"/>
          <a:ext cx="5004556" cy="2615033"/>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83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55901">
                <a:tc>
                  <a:txBody>
                    <a:bodyPr/>
                    <a:lstStyle/>
                    <a:p>
                      <a:pPr lvl="0" algn="l">
                        <a:lnSpc>
                          <a:spcPct val="100000"/>
                        </a:lnSpc>
                        <a:spcBef>
                          <a:spcPts val="0"/>
                        </a:spcBef>
                        <a:spcAft>
                          <a:spcPts val="0"/>
                        </a:spcAft>
                        <a:buNone/>
                      </a:pPr>
                      <a:r>
                        <a:rPr lang="en-US" sz="1050" b="0" i="0" u="none" strike="noStrike" kern="1200" baseline="0" noProof="0" dirty="0">
                          <a:latin typeface="+mn-lt"/>
                        </a:rPr>
                        <a:t>A UNC Modification (reference number awaiting assignment), has been raised to introduce a Micro Business identifier within Central Systems. </a:t>
                      </a:r>
                    </a:p>
                    <a:p>
                      <a:pPr lvl="0" algn="l">
                        <a:lnSpc>
                          <a:spcPct val="100000"/>
                        </a:lnSpc>
                        <a:spcBef>
                          <a:spcPts val="0"/>
                        </a:spcBef>
                        <a:spcAft>
                          <a:spcPts val="0"/>
                        </a:spcAft>
                        <a:buNone/>
                      </a:pPr>
                      <a:r>
                        <a:rPr lang="en-US" sz="1050" b="0" i="0" u="none" strike="noStrike" kern="1200" baseline="0" noProof="0" dirty="0">
                          <a:latin typeface="+mn-lt"/>
                        </a:rPr>
                        <a:t>Ofgem launched the review of the Micro Business market as a result of evidence showing that the market was not working well for some Micro Businesses. In July 2020 Ofgem consulted upon an initial package of measures designed to improve Micro Businesses experience of the market. </a:t>
                      </a:r>
                    </a:p>
                    <a:p>
                      <a:pPr lvl="0" algn="l">
                        <a:lnSpc>
                          <a:spcPct val="100000"/>
                        </a:lnSpc>
                        <a:spcBef>
                          <a:spcPts val="0"/>
                        </a:spcBef>
                        <a:spcAft>
                          <a:spcPts val="0"/>
                        </a:spcAft>
                        <a:buNone/>
                      </a:pPr>
                      <a:r>
                        <a:rPr lang="en-US" sz="1050" b="0" i="0" u="none" strike="noStrike" kern="1200" baseline="0" noProof="0" dirty="0">
                          <a:latin typeface="+mn-lt"/>
                        </a:rPr>
                        <a:t>In particular, the introduction of a Micro Business Cooling Off period will create challenges for Suppliers and Brokers to be able to identify these customers in a timely fashion without the benefit of an identifier within Central Systems.</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This Change Proposal has been raised in order to introduce the Micro Business identifier within Central Systems to be used by relevant parties. The suggested approach for this is to re-use the existing Market Sector Code by expanding the allowable value set to include an additional value. </a:t>
                      </a: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242132956"/>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898163827"/>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6E3A23B9-1DC0-437B-9E6D-9B7611570984}"/>
              </a:ext>
            </a:extLst>
          </p:cNvPr>
          <p:cNvSpPr txBox="1"/>
          <p:nvPr/>
        </p:nvSpPr>
        <p:spPr>
          <a:xfrm>
            <a:off x="3995936" y="4806360"/>
            <a:ext cx="5004556" cy="246221"/>
          </a:xfrm>
          <a:prstGeom prst="rect">
            <a:avLst/>
          </a:prstGeom>
          <a:noFill/>
        </p:spPr>
        <p:txBody>
          <a:bodyPr wrap="square" rtlCol="0">
            <a:spAutoFit/>
          </a:bodyPr>
          <a:lstStyle/>
          <a:p>
            <a:r>
              <a:rPr lang="en-GB" sz="1000" b="1" dirty="0"/>
              <a:t>Please see the CP for the full description</a:t>
            </a:r>
          </a:p>
        </p:txBody>
      </p:sp>
    </p:spTree>
    <p:extLst>
      <p:ext uri="{BB962C8B-B14F-4D97-AF65-F5344CB8AC3E}">
        <p14:creationId xmlns:p14="http://schemas.microsoft.com/office/powerpoint/2010/main" val="123936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2000" dirty="0"/>
              <a:t>XRN5381 Changes to SDT v18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445664974"/>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266138783"/>
              </p:ext>
            </p:extLst>
          </p:nvPr>
        </p:nvGraphicFramePr>
        <p:xfrm>
          <a:off x="71478" y="4568843"/>
          <a:ext cx="3692675" cy="335280"/>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270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607124278"/>
              </p:ext>
            </p:extLst>
          </p:nvPr>
        </p:nvGraphicFramePr>
        <p:xfrm>
          <a:off x="3995936" y="964642"/>
          <a:ext cx="5004556" cy="3093533"/>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4119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681551">
                <a:tc>
                  <a:txBody>
                    <a:bodyPr/>
                    <a:lstStyle/>
                    <a:p>
                      <a:pPr lvl="0" algn="l">
                        <a:lnSpc>
                          <a:spcPct val="100000"/>
                        </a:lnSpc>
                        <a:spcBef>
                          <a:spcPts val="0"/>
                        </a:spcBef>
                        <a:spcAft>
                          <a:spcPts val="0"/>
                        </a:spcAft>
                        <a:buNone/>
                      </a:pPr>
                      <a:r>
                        <a:rPr lang="en-US" sz="1050" b="0" i="0" u="none" strike="noStrike" kern="1200" baseline="0" noProof="0" dirty="0">
                          <a:latin typeface="+mn-lt"/>
                        </a:rPr>
                        <a:t>Service Description Table V18 has been amended to align the service lines to the new Process Journeys that came into effect on 1st April 2021. They now reflect the changes to the Service Areas as detailed within the charge base Appointment Table as per CDSP Service Document Budget and Charging Methodology version 5.</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In addition, the service lines contained within Column B Service Reference with effect from 01/04/21 have been re-numbered as it was found that there were some duplications within the previous version.</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Each service line is now mapped to the new Service area based on their Customer Journey.</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The Specific Services sections are not impacted by this change.</a:t>
                      </a:r>
                    </a:p>
                    <a:p>
                      <a:pPr lvl="0" algn="l">
                        <a:lnSpc>
                          <a:spcPct val="100000"/>
                        </a:lnSpc>
                        <a:spcBef>
                          <a:spcPts val="0"/>
                        </a:spcBef>
                        <a:spcAft>
                          <a:spcPts val="0"/>
                        </a:spcAft>
                        <a:buNone/>
                      </a:pP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478058175"/>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067185209"/>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Arial"/>
                          <a:ea typeface="+mn-ea"/>
                          <a:cs typeface="Arial"/>
                        </a:rPr>
                        <a:t>For Information only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288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2000" dirty="0"/>
              <a:t>XRN5382 </a:t>
            </a:r>
            <a:r>
              <a:rPr lang="sv-SE" sz="2000" dirty="0"/>
              <a:t>FWACV: PRCMS validation/processing - analysis </a:t>
            </a:r>
            <a:r>
              <a:rPr lang="en-US" sz="2000" dirty="0"/>
              <a:t>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3866368035"/>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464918676"/>
              </p:ext>
            </p:extLst>
          </p:nvPr>
        </p:nvGraphicFramePr>
        <p:xfrm>
          <a:off x="3995936" y="863137"/>
          <a:ext cx="5004556" cy="977397"/>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129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809757">
                <a:tc>
                  <a:txBody>
                    <a:bodyPr/>
                    <a:lstStyle/>
                    <a:p>
                      <a:pPr marL="0" lvl="0" algn="l" defTabSz="914400" rtl="0" eaLnBrk="1" latinLnBrk="0" hangingPunct="1">
                        <a:lnSpc>
                          <a:spcPct val="100000"/>
                        </a:lnSpc>
                        <a:spcBef>
                          <a:spcPts val="0"/>
                        </a:spcBef>
                        <a:spcAft>
                          <a:spcPts val="0"/>
                        </a:spcAft>
                        <a:buNone/>
                      </a:pPr>
                      <a:r>
                        <a:rPr lang="en-US" sz="900" b="0" i="0" u="none" strike="noStrike" kern="1200" baseline="0" noProof="0" dirty="0">
                          <a:solidFill>
                            <a:schemeClr val="tx1"/>
                          </a:solidFill>
                          <a:latin typeface="+mn-lt"/>
                          <a:ea typeface="+mn-ea"/>
                          <a:cs typeface="+mn-cs"/>
                        </a:rPr>
                        <a:t>National Grid has advised the DNs that from Q1 2022, it will withdraw its ‘Daily LDZ CV (FWACV)’ Service. Xoserve will be taking over the service in its entirety from National Grid. </a:t>
                      </a:r>
                    </a:p>
                    <a:p>
                      <a:pPr marL="0" lvl="0" algn="l" defTabSz="914400" rtl="0" eaLnBrk="1" latinLnBrk="0" hangingPunct="1">
                        <a:lnSpc>
                          <a:spcPct val="100000"/>
                        </a:lnSpc>
                        <a:spcBef>
                          <a:spcPts val="0"/>
                        </a:spcBef>
                        <a:spcAft>
                          <a:spcPts val="0"/>
                        </a:spcAft>
                        <a:buNone/>
                      </a:pPr>
                      <a:endParaRPr lang="en-US" sz="900" b="0" i="0" u="none" strike="noStrike" kern="1200" baseline="0" noProof="0" dirty="0">
                        <a:solidFill>
                          <a:schemeClr val="tx1"/>
                        </a:solidFill>
                        <a:latin typeface="+mn-lt"/>
                        <a:ea typeface="+mn-ea"/>
                        <a:cs typeface="+mn-cs"/>
                      </a:endParaRPr>
                    </a:p>
                    <a:p>
                      <a:pPr marL="0" lvl="0" algn="l" defTabSz="914400" rtl="0" eaLnBrk="1" latinLnBrk="0" hangingPunct="1">
                        <a:lnSpc>
                          <a:spcPct val="100000"/>
                        </a:lnSpc>
                        <a:spcBef>
                          <a:spcPts val="0"/>
                        </a:spcBef>
                        <a:spcAft>
                          <a:spcPts val="0"/>
                        </a:spcAft>
                        <a:buNone/>
                      </a:pPr>
                      <a:r>
                        <a:rPr lang="en-US" sz="900" b="0" i="0" u="none" strike="noStrike" kern="1200" baseline="0" noProof="0" dirty="0">
                          <a:solidFill>
                            <a:schemeClr val="tx1"/>
                          </a:solidFill>
                          <a:latin typeface="+mn-lt"/>
                          <a:ea typeface="+mn-ea"/>
                          <a:cs typeface="+mn-cs"/>
                        </a:rPr>
                        <a:t>Within the existing NG/DNs FWACV processes, there are several combined data flows that contain data that is (or will not be) required to calculate the FWACV.</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705528739"/>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National Grid</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520351022"/>
              </p:ext>
            </p:extLst>
          </p:nvPr>
        </p:nvGraphicFramePr>
        <p:xfrm>
          <a:off x="3995936" y="1873642"/>
          <a:ext cx="5004556" cy="3173913"/>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021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55901">
                <a:tc>
                  <a:txBody>
                    <a:bodyPr/>
                    <a:lstStyle/>
                    <a:p>
                      <a:pPr lvl="0" algn="l">
                        <a:lnSpc>
                          <a:spcPct val="100000"/>
                        </a:lnSpc>
                        <a:spcBef>
                          <a:spcPts val="0"/>
                        </a:spcBef>
                        <a:spcAft>
                          <a:spcPts val="0"/>
                        </a:spcAft>
                        <a:buNone/>
                      </a:pPr>
                      <a:r>
                        <a:rPr lang="en-US" sz="900" b="0" i="0" u="none" strike="noStrike" kern="1200" baseline="0" noProof="0" dirty="0">
                          <a:latin typeface="+mn-lt"/>
                        </a:rPr>
                        <a:t>Please provide an HLSO to include costs and delivery timescales for the following:</a:t>
                      </a:r>
                    </a:p>
                    <a:p>
                      <a:pPr lvl="0" algn="l">
                        <a:lnSpc>
                          <a:spcPct val="100000"/>
                        </a:lnSpc>
                        <a:spcBef>
                          <a:spcPts val="0"/>
                        </a:spcBef>
                        <a:spcAft>
                          <a:spcPts val="0"/>
                        </a:spcAft>
                        <a:buNone/>
                      </a:pPr>
                      <a:r>
                        <a:rPr lang="en-US" sz="900" b="0" i="0" u="none" strike="noStrike" kern="1200" baseline="0" noProof="0" dirty="0">
                          <a:latin typeface="+mn-lt"/>
                        </a:rPr>
                        <a:t>National Grid will continue to submit the PRCMS file into Gemini for all those data items other than the FWACV data. </a:t>
                      </a:r>
                    </a:p>
                    <a:p>
                      <a:pPr lvl="0" algn="l">
                        <a:lnSpc>
                          <a:spcPct val="100000"/>
                        </a:lnSpc>
                        <a:spcBef>
                          <a:spcPts val="0"/>
                        </a:spcBef>
                        <a:spcAft>
                          <a:spcPts val="0"/>
                        </a:spcAft>
                        <a:buNone/>
                      </a:pPr>
                      <a:r>
                        <a:rPr lang="en-US" sz="900" b="0" i="0" u="none" strike="noStrike" kern="1200" baseline="0" noProof="0" dirty="0">
                          <a:latin typeface="+mn-lt"/>
                        </a:rPr>
                        <a:t>Please consider the systems’ impact of not providing the FWACV data within this file e.g. file/data validation, dependency of other processes on FWACV data e.g. timing of associated batch jobs, Gemini processes</a:t>
                      </a:r>
                    </a:p>
                    <a:p>
                      <a:pPr lvl="0" algn="l">
                        <a:lnSpc>
                          <a:spcPct val="100000"/>
                        </a:lnSpc>
                        <a:spcBef>
                          <a:spcPts val="0"/>
                        </a:spcBef>
                        <a:spcAft>
                          <a:spcPts val="0"/>
                        </a:spcAft>
                        <a:buNone/>
                      </a:pPr>
                      <a:r>
                        <a:rPr lang="en-US" sz="900" b="0" i="0" u="none" strike="noStrike" kern="1200" baseline="0" noProof="0" dirty="0">
                          <a:latin typeface="+mn-lt"/>
                        </a:rPr>
                        <a:t>This change needs to be progressed in conjunction with the FWACV project, as ultimately it will need to be delivered at the same time as the project for the FWACV data to be processed by Gemini by the new channel from the DN’s. </a:t>
                      </a:r>
                    </a:p>
                    <a:p>
                      <a:pPr lvl="0" algn="l">
                        <a:lnSpc>
                          <a:spcPct val="100000"/>
                        </a:lnSpc>
                        <a:spcBef>
                          <a:spcPts val="0"/>
                        </a:spcBef>
                        <a:spcAft>
                          <a:spcPts val="0"/>
                        </a:spcAft>
                        <a:buNone/>
                      </a:pPr>
                      <a:r>
                        <a:rPr lang="en-US" sz="900" b="0" i="0" u="none" strike="noStrike" kern="1200" baseline="0" noProof="0" dirty="0">
                          <a:latin typeface="+mn-lt"/>
                        </a:rPr>
                        <a:t>To be clear the data items on the PRCMS that are being referred to are below; </a:t>
                      </a:r>
                    </a:p>
                    <a:p>
                      <a:pPr lvl="0" algn="l">
                        <a:lnSpc>
                          <a:spcPct val="100000"/>
                        </a:lnSpc>
                        <a:spcBef>
                          <a:spcPts val="0"/>
                        </a:spcBef>
                        <a:spcAft>
                          <a:spcPts val="0"/>
                        </a:spcAft>
                        <a:buNone/>
                      </a:pPr>
                      <a:r>
                        <a:rPr lang="en-US" sz="900" b="0" i="0" u="none" strike="noStrike" kern="1200" baseline="0" noProof="0" dirty="0">
                          <a:latin typeface="+mn-lt"/>
                        </a:rPr>
                        <a:t>-	OF meter types</a:t>
                      </a:r>
                    </a:p>
                    <a:p>
                      <a:pPr lvl="0" algn="l">
                        <a:lnSpc>
                          <a:spcPct val="100000"/>
                        </a:lnSpc>
                        <a:spcBef>
                          <a:spcPts val="0"/>
                        </a:spcBef>
                        <a:spcAft>
                          <a:spcPts val="0"/>
                        </a:spcAft>
                        <a:buNone/>
                      </a:pPr>
                      <a:r>
                        <a:rPr lang="en-US" sz="900" b="0" i="0" u="none" strike="noStrike" kern="1200" baseline="0" noProof="0" dirty="0">
                          <a:latin typeface="+mn-lt"/>
                        </a:rPr>
                        <a:t>-	OS meter types</a:t>
                      </a:r>
                    </a:p>
                    <a:p>
                      <a:pPr lvl="0" algn="l">
                        <a:lnSpc>
                          <a:spcPct val="100000"/>
                        </a:lnSpc>
                        <a:spcBef>
                          <a:spcPts val="0"/>
                        </a:spcBef>
                        <a:spcAft>
                          <a:spcPts val="0"/>
                        </a:spcAft>
                        <a:buNone/>
                      </a:pPr>
                      <a:r>
                        <a:rPr lang="en-US" sz="900" b="0" i="0" u="none" strike="noStrike" kern="1200" baseline="0" noProof="0" dirty="0">
                          <a:latin typeface="+mn-lt"/>
                        </a:rPr>
                        <a:t>-	CV data field </a:t>
                      </a:r>
                    </a:p>
                    <a:p>
                      <a:pPr lvl="0" algn="l">
                        <a:lnSpc>
                          <a:spcPct val="100000"/>
                        </a:lnSpc>
                        <a:spcBef>
                          <a:spcPts val="0"/>
                        </a:spcBef>
                        <a:spcAft>
                          <a:spcPts val="0"/>
                        </a:spcAft>
                        <a:buNone/>
                      </a:pPr>
                      <a:endParaRPr lang="en-US" sz="900" b="0" i="0" u="none" strike="noStrike" kern="1200" baseline="0" noProof="0" dirty="0">
                        <a:latin typeface="+mn-lt"/>
                      </a:endParaRPr>
                    </a:p>
                    <a:p>
                      <a:pPr lvl="0" algn="l">
                        <a:lnSpc>
                          <a:spcPct val="100000"/>
                        </a:lnSpc>
                        <a:spcBef>
                          <a:spcPts val="0"/>
                        </a:spcBef>
                        <a:spcAft>
                          <a:spcPts val="0"/>
                        </a:spcAft>
                        <a:buNone/>
                      </a:pPr>
                      <a:r>
                        <a:rPr lang="en-US" sz="900" b="0" i="0" u="none" strike="noStrike" kern="1200" baseline="0" noProof="0" dirty="0">
                          <a:latin typeface="+mn-lt"/>
                        </a:rPr>
                        <a:t>In addition to this, National Grid would also like to understand the system impacts to removing the following data items from the PRCMS</a:t>
                      </a:r>
                    </a:p>
                    <a:p>
                      <a:pPr lvl="0" algn="l">
                        <a:lnSpc>
                          <a:spcPct val="100000"/>
                        </a:lnSpc>
                        <a:spcBef>
                          <a:spcPts val="0"/>
                        </a:spcBef>
                        <a:spcAft>
                          <a:spcPts val="0"/>
                        </a:spcAft>
                        <a:buNone/>
                      </a:pPr>
                      <a:endParaRPr lang="en-US" sz="900" b="0" i="0" u="none" strike="noStrike" kern="1200" baseline="0" noProof="0" dirty="0">
                        <a:latin typeface="+mn-lt"/>
                      </a:endParaRPr>
                    </a:p>
                    <a:p>
                      <a:pPr lvl="0" algn="l">
                        <a:lnSpc>
                          <a:spcPct val="100000"/>
                        </a:lnSpc>
                        <a:spcBef>
                          <a:spcPts val="0"/>
                        </a:spcBef>
                        <a:spcAft>
                          <a:spcPts val="0"/>
                        </a:spcAft>
                        <a:buNone/>
                      </a:pPr>
                      <a:r>
                        <a:rPr lang="en-US" sz="900" b="0" i="0" u="none" strike="noStrike" kern="1200" baseline="0" noProof="0" dirty="0">
                          <a:latin typeface="+mn-lt"/>
                        </a:rPr>
                        <a:t>-	Stock Change (SC meter type)</a:t>
                      </a:r>
                    </a:p>
                    <a:p>
                      <a:pPr lvl="0" algn="l">
                        <a:lnSpc>
                          <a:spcPct val="100000"/>
                        </a:lnSpc>
                        <a:spcBef>
                          <a:spcPts val="0"/>
                        </a:spcBef>
                        <a:spcAft>
                          <a:spcPts val="0"/>
                        </a:spcAft>
                        <a:buNone/>
                      </a:pPr>
                      <a:r>
                        <a:rPr lang="en-US" sz="900" b="0" i="0" u="none" strike="noStrike" kern="1200" baseline="0" noProof="0" dirty="0">
                          <a:latin typeface="+mn-lt"/>
                        </a:rPr>
                        <a:t>-	Embedded LDZ unique sites (US – Meter type)</a:t>
                      </a:r>
                    </a:p>
                    <a:p>
                      <a:pPr lvl="0" algn="l">
                        <a:lnSpc>
                          <a:spcPct val="100000"/>
                        </a:lnSpc>
                        <a:spcBef>
                          <a:spcPts val="0"/>
                        </a:spcBef>
                        <a:spcAft>
                          <a:spcPts val="0"/>
                        </a:spcAft>
                        <a:buNone/>
                      </a:pPr>
                      <a:endParaRPr lang="en-US" sz="900" b="0" i="0" u="none" strike="noStrike" kern="1200" baseline="0" noProof="0" dirty="0">
                        <a:latin typeface="+mn-lt"/>
                      </a:endParaRPr>
                    </a:p>
                    <a:p>
                      <a:pPr lvl="0" algn="l">
                        <a:lnSpc>
                          <a:spcPct val="100000"/>
                        </a:lnSpc>
                        <a:spcBef>
                          <a:spcPts val="0"/>
                        </a:spcBef>
                        <a:spcAft>
                          <a:spcPts val="0"/>
                        </a:spcAft>
                        <a:buNone/>
                      </a:pPr>
                      <a:r>
                        <a:rPr lang="en-US" sz="900" b="0" i="0" u="none" strike="noStrike" kern="1200" baseline="0" noProof="0" dirty="0">
                          <a:latin typeface="+mn-lt"/>
                        </a:rPr>
                        <a:t>The processing of these meter types will be picked up in a separate CR.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477105067"/>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751487617"/>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8985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1800" dirty="0"/>
              <a:t>XRN5383 LDZ Stock Change and Embedded LDZ Unique Sites - new service</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321661704"/>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670542716"/>
              </p:ext>
            </p:extLst>
          </p:nvPr>
        </p:nvGraphicFramePr>
        <p:xfrm>
          <a:off x="3995936" y="863137"/>
          <a:ext cx="5004556" cy="1479400"/>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168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57629">
                <a:tc>
                  <a:txBody>
                    <a:bodyPr/>
                    <a:lstStyle/>
                    <a:p>
                      <a:pPr marL="0" lvl="0" algn="l" defTabSz="914400" rtl="0" eaLnBrk="1" latinLnBrk="0" hangingPunct="1">
                        <a:lnSpc>
                          <a:spcPct val="100000"/>
                        </a:lnSpc>
                        <a:spcBef>
                          <a:spcPts val="0"/>
                        </a:spcBef>
                        <a:spcAft>
                          <a:spcPts val="0"/>
                        </a:spcAft>
                        <a:buNone/>
                      </a:pPr>
                      <a:r>
                        <a:rPr lang="en-US" sz="1000" b="0" i="0" u="none" strike="noStrike" kern="1200" baseline="0" noProof="0" dirty="0">
                          <a:solidFill>
                            <a:schemeClr val="tx1"/>
                          </a:solidFill>
                          <a:latin typeface="+mn-lt"/>
                          <a:ea typeface="+mn-ea"/>
                          <a:cs typeface="+mn-cs"/>
                        </a:rPr>
                        <a:t>National Grid has advised the DNs that from Q1 2022, it will withdraw its ‘Daily LDZ CV (FWACV)’ Service. Xoserve will be taking over the service in its entirety from National Grid. </a:t>
                      </a:r>
                    </a:p>
                    <a:p>
                      <a:pPr marL="0" lvl="0" algn="l" defTabSz="914400" rtl="0" eaLnBrk="1" latinLnBrk="0" hangingPunct="1">
                        <a:lnSpc>
                          <a:spcPct val="100000"/>
                        </a:lnSpc>
                        <a:spcBef>
                          <a:spcPts val="0"/>
                        </a:spcBef>
                        <a:spcAft>
                          <a:spcPts val="0"/>
                        </a:spcAft>
                        <a:buNone/>
                      </a:pPr>
                      <a:r>
                        <a:rPr lang="en-US" sz="1000" b="0" i="0" u="none" strike="noStrike" kern="1200" baseline="0" noProof="0" dirty="0">
                          <a:solidFill>
                            <a:schemeClr val="tx1"/>
                          </a:solidFill>
                          <a:latin typeface="+mn-lt"/>
                          <a:ea typeface="+mn-ea"/>
                          <a:cs typeface="+mn-cs"/>
                        </a:rPr>
                        <a:t>Within the existing NG/DNs’ FWACV processes, there are several combined data flows that contain data that is (or will not be) required to calculate the FWACV.</a:t>
                      </a:r>
                    </a:p>
                    <a:p>
                      <a:pPr marL="0" lvl="0" algn="l" defTabSz="914400" rtl="0" eaLnBrk="1" latinLnBrk="0" hangingPunct="1">
                        <a:lnSpc>
                          <a:spcPct val="100000"/>
                        </a:lnSpc>
                        <a:spcBef>
                          <a:spcPts val="0"/>
                        </a:spcBef>
                        <a:spcAft>
                          <a:spcPts val="0"/>
                        </a:spcAft>
                        <a:buNone/>
                      </a:pPr>
                      <a:r>
                        <a:rPr lang="en-US" sz="1000" b="0" i="0" u="none" strike="noStrike" kern="1200" baseline="0" noProof="0" dirty="0">
                          <a:solidFill>
                            <a:schemeClr val="tx1"/>
                          </a:solidFill>
                          <a:latin typeface="+mn-lt"/>
                          <a:ea typeface="+mn-ea"/>
                          <a:cs typeface="+mn-cs"/>
                        </a:rPr>
                        <a:t>However, those additional (non-FWACV) data items are still required for various critical downstream processes including energy balancing, reconciliation, settlement and UIG calculations.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National Grid</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538101991"/>
              </p:ext>
            </p:extLst>
          </p:nvPr>
        </p:nvGraphicFramePr>
        <p:xfrm>
          <a:off x="3995936" y="2376522"/>
          <a:ext cx="5004556" cy="2429838"/>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0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55901">
                <a:tc>
                  <a:txBody>
                    <a:bodyPr/>
                    <a:lstStyle/>
                    <a:p>
                      <a:pPr lvl="0" algn="l">
                        <a:lnSpc>
                          <a:spcPct val="100000"/>
                        </a:lnSpc>
                        <a:spcBef>
                          <a:spcPts val="0"/>
                        </a:spcBef>
                        <a:spcAft>
                          <a:spcPts val="0"/>
                        </a:spcAft>
                        <a:buNone/>
                      </a:pPr>
                      <a:r>
                        <a:rPr lang="en-US" sz="1000" b="0" i="0" u="none" strike="noStrike" kern="1200" baseline="0" noProof="0" dirty="0">
                          <a:latin typeface="+mn-lt"/>
                        </a:rPr>
                        <a:t>Please provide an HLSO with costs and delivery timescales for the following:</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Xoserve will receive AI files from DNs with data items required to calculate LDZ FWACV. Xoserve will also develop the capability to transfer the FWACV data direct into Gemini. </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National Grid requires Xoserve to build additional capability of accepting two extra data items (listed below) that are sent from the DNs (to Xoserve) on the AI files, and parse these data items into Gemini: </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 LDZ Stock Change (13 LDZ files for 4 DN systems + 1 for Scottish independents (SIUs)</a:t>
                      </a:r>
                    </a:p>
                    <a:p>
                      <a:pPr lvl="0" algn="l">
                        <a:lnSpc>
                          <a:spcPct val="100000"/>
                        </a:lnSpc>
                        <a:spcBef>
                          <a:spcPts val="0"/>
                        </a:spcBef>
                        <a:spcAft>
                          <a:spcPts val="0"/>
                        </a:spcAft>
                        <a:buNone/>
                      </a:pPr>
                      <a:r>
                        <a:rPr lang="en-US" sz="1000" b="0" i="0" u="none" strike="noStrike" kern="1200" baseline="0" noProof="0" dirty="0">
                          <a:latin typeface="+mn-lt"/>
                        </a:rPr>
                        <a:t>• Embedded LDZ unique sites (7 files for each LDZ that contain unique sites – from 4 DN systems)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142279769"/>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6E3A23B9-1DC0-437B-9E6D-9B7611570984}"/>
              </a:ext>
            </a:extLst>
          </p:cNvPr>
          <p:cNvSpPr txBox="1"/>
          <p:nvPr/>
        </p:nvSpPr>
        <p:spPr>
          <a:xfrm>
            <a:off x="3995936" y="4806360"/>
            <a:ext cx="5004556" cy="246221"/>
          </a:xfrm>
          <a:prstGeom prst="rect">
            <a:avLst/>
          </a:prstGeom>
          <a:noFill/>
        </p:spPr>
        <p:txBody>
          <a:bodyPr wrap="square" rtlCol="0">
            <a:spAutoFit/>
          </a:bodyPr>
          <a:lstStyle/>
          <a:p>
            <a:r>
              <a:rPr lang="en-GB" sz="1000" b="1" dirty="0"/>
              <a:t>Please see the CP for the full description</a:t>
            </a:r>
          </a:p>
        </p:txBody>
      </p:sp>
    </p:spTree>
    <p:extLst>
      <p:ext uri="{BB962C8B-B14F-4D97-AF65-F5344CB8AC3E}">
        <p14:creationId xmlns:p14="http://schemas.microsoft.com/office/powerpoint/2010/main" val="2220836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3.2 Change Proposals – Post Solution Review for Approval </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059581"/>
            <a:ext cx="8229600" cy="3699304"/>
          </a:xfrm>
        </p:spPr>
        <p:txBody>
          <a:bodyPr>
            <a:normAutofit fontScale="77500" lnSpcReduction="20000"/>
          </a:bodyPr>
          <a:lstStyle/>
          <a:p>
            <a:pPr lvl="0"/>
            <a:r>
              <a:rPr lang="en-GB" dirty="0"/>
              <a:t>XRN5246 Confirmation File (.CNF) Processing Capacity Improvement </a:t>
            </a:r>
          </a:p>
          <a:p>
            <a:pPr marL="0" lvl="0" indent="0">
              <a:buNone/>
            </a:pPr>
            <a:endParaRPr lang="en-GB" dirty="0"/>
          </a:p>
          <a:p>
            <a:pPr lvl="0"/>
            <a:r>
              <a:rPr lang="en-GB" dirty="0"/>
              <a:t>XRN5183 Access to Daily Biomethane Injections </a:t>
            </a:r>
          </a:p>
          <a:p>
            <a:pPr lvl="0"/>
            <a:endParaRPr lang="en-GB" dirty="0"/>
          </a:p>
          <a:p>
            <a:r>
              <a:rPr lang="en-US" dirty="0"/>
              <a:t>XRN4931 – Submission of a Space in Mandatory Data on Multiple SPA Files </a:t>
            </a:r>
            <a:endParaRPr lang="en-GB" dirty="0"/>
          </a:p>
          <a:p>
            <a:pPr marL="0" lvl="0" indent="0">
              <a:buNone/>
            </a:pPr>
            <a:endParaRPr lang="en-GB" dirty="0"/>
          </a:p>
          <a:p>
            <a:pPr lvl="0"/>
            <a:r>
              <a:rPr lang="en-GB" dirty="0"/>
              <a:t>Retrospective Data Updates Options Paper for Consultation </a:t>
            </a:r>
          </a:p>
          <a:p>
            <a:pPr lvl="0"/>
            <a:endParaRPr lang="en-GB" sz="1600" dirty="0"/>
          </a:p>
          <a:p>
            <a:pPr lvl="0"/>
            <a:r>
              <a:rPr lang="en-US" dirty="0"/>
              <a:t>XRN5365 - Impact assessment on aligning Major Releases to the REC Release Schedule </a:t>
            </a:r>
            <a:endParaRPr lang="en-GB" dirty="0"/>
          </a:p>
        </p:txBody>
      </p:sp>
    </p:spTree>
    <p:extLst>
      <p:ext uri="{BB962C8B-B14F-4D97-AF65-F5344CB8AC3E}">
        <p14:creationId xmlns:p14="http://schemas.microsoft.com/office/powerpoint/2010/main" val="170450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50562"/>
            <a:ext cx="9028601" cy="327049"/>
          </a:xfrm>
        </p:spPr>
        <p:txBody>
          <a:bodyPr>
            <a:noAutofit/>
          </a:bodyPr>
          <a:lstStyle/>
          <a:p>
            <a:r>
              <a:rPr lang="en-US" sz="1800" dirty="0"/>
              <a:t>XRN5246 Confirmation File (.CNF) Processing Capacity Improvement </a:t>
            </a:r>
            <a:endParaRPr lang="en-GB" sz="1800" dirty="0"/>
          </a:p>
        </p:txBody>
      </p:sp>
      <p:graphicFrame>
        <p:nvGraphicFramePr>
          <p:cNvPr id="3" name="Table 2"/>
          <p:cNvGraphicFramePr>
            <a:graphicFrameLocks noGrp="1"/>
          </p:cNvGraphicFramePr>
          <p:nvPr>
            <p:extLst>
              <p:ext uri="{D42A27DB-BD31-4B8C-83A1-F6EECF244321}">
                <p14:modId xmlns:p14="http://schemas.microsoft.com/office/powerpoint/2010/main" val="490090684"/>
              </p:ext>
            </p:extLst>
          </p:nvPr>
        </p:nvGraphicFramePr>
        <p:xfrm>
          <a:off x="179650" y="556158"/>
          <a:ext cx="8784699" cy="3811978"/>
        </p:xfrm>
        <a:graphic>
          <a:graphicData uri="http://schemas.openxmlformats.org/drawingml/2006/table">
            <a:tbl>
              <a:tblPr firstRow="1" firstCol="1" bandRow="1">
                <a:tableStyleId>{5940675A-B579-460E-94D1-54222C63F5DA}</a:tableStyleId>
              </a:tblPr>
              <a:tblGrid>
                <a:gridCol w="1526206">
                  <a:extLst>
                    <a:ext uri="{9D8B030D-6E8A-4147-A177-3AD203B41FA5}">
                      <a16:colId xmlns:a16="http://schemas.microsoft.com/office/drawing/2014/main" val="20001"/>
                    </a:ext>
                  </a:extLst>
                </a:gridCol>
                <a:gridCol w="744279">
                  <a:extLst>
                    <a:ext uri="{9D8B030D-6E8A-4147-A177-3AD203B41FA5}">
                      <a16:colId xmlns:a16="http://schemas.microsoft.com/office/drawing/2014/main" val="3321704233"/>
                    </a:ext>
                  </a:extLst>
                </a:gridCol>
                <a:gridCol w="652130">
                  <a:extLst>
                    <a:ext uri="{9D8B030D-6E8A-4147-A177-3AD203B41FA5}">
                      <a16:colId xmlns:a16="http://schemas.microsoft.com/office/drawing/2014/main" val="20002"/>
                    </a:ext>
                  </a:extLst>
                </a:gridCol>
                <a:gridCol w="531628">
                  <a:extLst>
                    <a:ext uri="{9D8B030D-6E8A-4147-A177-3AD203B41FA5}">
                      <a16:colId xmlns:a16="http://schemas.microsoft.com/office/drawing/2014/main" val="20003"/>
                    </a:ext>
                  </a:extLst>
                </a:gridCol>
                <a:gridCol w="531628">
                  <a:extLst>
                    <a:ext uri="{9D8B030D-6E8A-4147-A177-3AD203B41FA5}">
                      <a16:colId xmlns:a16="http://schemas.microsoft.com/office/drawing/2014/main" val="20004"/>
                    </a:ext>
                  </a:extLst>
                </a:gridCol>
                <a:gridCol w="482009">
                  <a:extLst>
                    <a:ext uri="{9D8B030D-6E8A-4147-A177-3AD203B41FA5}">
                      <a16:colId xmlns:a16="http://schemas.microsoft.com/office/drawing/2014/main" val="20005"/>
                    </a:ext>
                  </a:extLst>
                </a:gridCol>
                <a:gridCol w="4316819">
                  <a:extLst>
                    <a:ext uri="{9D8B030D-6E8A-4147-A177-3AD203B41FA5}">
                      <a16:colId xmlns:a16="http://schemas.microsoft.com/office/drawing/2014/main" val="20010"/>
                    </a:ext>
                  </a:extLst>
                </a:gridCol>
              </a:tblGrid>
              <a:tr h="573363">
                <a:tc rowSpan="2">
                  <a:txBody>
                    <a:bodyPr/>
                    <a:lstStyle/>
                    <a:p>
                      <a:pPr marL="0" algn="l" defTabSz="914400" rtl="0" eaLnBrk="1" latinLnBrk="0" hangingPunct="1">
                        <a:lnSpc>
                          <a:spcPct val="115000"/>
                        </a:lnSpc>
                        <a:spcAft>
                          <a:spcPts val="0"/>
                        </a:spcAft>
                      </a:pPr>
                      <a:r>
                        <a:rPr lang="en-GB" sz="900" kern="120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900" kern="120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900" kern="120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900" kern="120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900" kern="120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9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900">
                          <a:effectLst/>
                        </a:rPr>
                        <a:t>Solution Summary Outcome and implementation date outcome</a:t>
                      </a:r>
                      <a:endParaRPr lang="en-GB" sz="105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9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72657">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a:effectLst/>
                          <a:latin typeface="+mn-lt"/>
                          <a:ea typeface="+mn-ea"/>
                          <a:cs typeface="+mn-cs"/>
                        </a:rPr>
                        <a:t>Organisation</a:t>
                      </a:r>
                      <a:r>
                        <a:rPr lang="en-GB" sz="700" baseline="0">
                          <a:effectLst/>
                          <a:latin typeface="+mn-lt"/>
                          <a:ea typeface="+mn-ea"/>
                          <a:cs typeface="+mn-cs"/>
                        </a:rPr>
                        <a:t> </a:t>
                      </a:r>
                      <a:endParaRPr lang="en-GB" sz="9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964751">
                <a:tc rowSpan="2">
                  <a:txBody>
                    <a:bodyPr/>
                    <a:lstStyle/>
                    <a:p>
                      <a:pPr marL="0" algn="l" defTabSz="914400" rtl="0" eaLnBrk="1" latinLnBrk="0" hangingPunct="1">
                        <a:lnSpc>
                          <a:spcPct val="115000"/>
                        </a:lnSpc>
                        <a:spcAft>
                          <a:spcPts val="0"/>
                        </a:spcAft>
                      </a:pPr>
                      <a:endParaRPr lang="en-US" sz="8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rPr>
                        <a:t>Proposed delivery:</a:t>
                      </a: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hlinkClick r:id="rId2"/>
                        </a:rPr>
                        <a:t>Link to CP</a:t>
                      </a:r>
                      <a:endParaRPr lang="en-GB" sz="9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900" b="1" kern="1200" dirty="0">
                          <a:solidFill>
                            <a:schemeClr val="tx1"/>
                          </a:solidFill>
                          <a:effectLst/>
                          <a:latin typeface="+mn-lt"/>
                          <a:ea typeface="+mn-ea"/>
                          <a:cs typeface="+mn-cs"/>
                        </a:rPr>
                        <a:t>Link to Change Pack ref: </a:t>
                      </a:r>
                      <a:r>
                        <a:rPr lang="en-GB" sz="900" kern="1200" dirty="0">
                          <a:solidFill>
                            <a:schemeClr val="tx1"/>
                          </a:solidFill>
                          <a:effectLst/>
                          <a:latin typeface="+mn-lt"/>
                          <a:ea typeface="+mn-ea"/>
                          <a:cs typeface="+mn-cs"/>
                          <a:hlinkClick r:id="rId3"/>
                        </a:rPr>
                        <a:t>2839.3 - RT - PO</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Voting: </a:t>
                      </a:r>
                      <a:r>
                        <a:rPr lang="en-GB" sz="900" b="0" kern="1200" dirty="0">
                          <a:solidFill>
                            <a:schemeClr val="tx1"/>
                          </a:solidFill>
                          <a:effectLst/>
                          <a:latin typeface="+mn-lt"/>
                          <a:ea typeface="+mn-ea"/>
                          <a:cs typeface="+mn-cs"/>
                        </a:rPr>
                        <a:t>Shippers</a:t>
                      </a: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HLSO Cost: </a:t>
                      </a:r>
                      <a:r>
                        <a:rPr lang="en-GB" sz="900" b="0" kern="1200" dirty="0">
                          <a:solidFill>
                            <a:schemeClr val="tx1"/>
                          </a:solidFill>
                          <a:effectLst/>
                          <a:latin typeface="+mn-lt"/>
                          <a:ea typeface="+mn-ea"/>
                          <a:cs typeface="+mn-cs"/>
                        </a:rPr>
                        <a:t>£35K - £45K</a:t>
                      </a: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Funding:</a:t>
                      </a:r>
                      <a:r>
                        <a:rPr lang="en-US" sz="900" dirty="0"/>
                        <a:t> 100% </a:t>
                      </a:r>
                      <a:r>
                        <a:rPr lang="en-GB" sz="900" b="0" kern="1200" dirty="0">
                          <a:solidFill>
                            <a:schemeClr val="tx1"/>
                          </a:solidFill>
                          <a:effectLst/>
                          <a:latin typeface="+mn-lt"/>
                          <a:ea typeface="+mn-ea"/>
                          <a:cs typeface="+mn-cs"/>
                        </a:rPr>
                        <a:t>Shipper</a:t>
                      </a: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900" dirty="0"/>
                        <a:t>DSC Service Area 1: Manage Supply Point Registration</a:t>
                      </a:r>
                      <a:endParaRPr lang="en-GB" sz="900" b="0" kern="1200" dirty="0">
                        <a:solidFill>
                          <a:schemeClr val="tx1"/>
                        </a:solidFill>
                        <a:effectLst/>
                        <a:latin typeface="+mn-lt"/>
                        <a:ea typeface="+mn-ea"/>
                        <a:cs typeface="+mn-cs"/>
                      </a:endParaRPr>
                    </a:p>
                  </a:txBody>
                  <a:tcPr marL="59044" marR="59044" marT="0" marB="0"/>
                </a:tc>
                <a:tc rowSpan="2">
                  <a:txBody>
                    <a:bodyPr/>
                    <a:lstStyle/>
                    <a:p>
                      <a:pPr algn="l">
                        <a:lnSpc>
                          <a:spcPct val="115000"/>
                        </a:lnSpc>
                        <a:spcAft>
                          <a:spcPts val="0"/>
                        </a:spcAft>
                      </a:pPr>
                      <a:r>
                        <a:rPr lang="en-GB" sz="800" dirty="0">
                          <a:solidFill>
                            <a:schemeClr val="tx1"/>
                          </a:solidFill>
                          <a:effectLst/>
                          <a:latin typeface="+mn-lt"/>
                          <a:ea typeface="Calibri"/>
                          <a:cs typeface="Times New Roman"/>
                        </a:rPr>
                        <a:t>Option 1</a:t>
                      </a:r>
                    </a:p>
                  </a:txBody>
                  <a:tcPr marL="59044" marR="59044" marT="0" marB="0" anchor="ctr"/>
                </a:tc>
                <a:tc>
                  <a:txBody>
                    <a:bodyPr/>
                    <a:lstStyle/>
                    <a:p>
                      <a:r>
                        <a:rPr lang="en-GB" sz="1050" dirty="0"/>
                        <a:t>EDF</a:t>
                      </a:r>
                    </a:p>
                  </a:txBody>
                  <a:tcPr marL="6350" marR="6350" marT="6350" marB="0" anchor="ctr"/>
                </a:tc>
                <a:tc>
                  <a:txBody>
                    <a:bodyPr/>
                    <a:lstStyle/>
                    <a:p>
                      <a:pPr algn="ctr" fontAlgn="ctr"/>
                      <a:r>
                        <a:rPr lang="en-GB" sz="105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050" kern="1200" dirty="0">
                        <a:solidFill>
                          <a:schemeClr val="tx1"/>
                        </a:solidFill>
                        <a:effectLst/>
                        <a:latin typeface="+mn-lt"/>
                        <a:ea typeface="+mn-ea"/>
                        <a:cs typeface="+mn-cs"/>
                      </a:endParaRPr>
                    </a:p>
                  </a:txBody>
                  <a:tcPr marL="6350" marR="6350" marT="6350" marB="0" anchor="ctr"/>
                </a:tc>
                <a:tc>
                  <a:txBody>
                    <a:bodyPr/>
                    <a:lstStyle/>
                    <a:p>
                      <a:pPr algn="ctr">
                        <a:lnSpc>
                          <a:spcPct val="115000"/>
                        </a:lnSpc>
                        <a:spcAft>
                          <a:spcPts val="0"/>
                        </a:spcAft>
                      </a:pPr>
                      <a:endParaRPr lang="en-GB" sz="1050" kern="1200" dirty="0">
                        <a:solidFill>
                          <a:schemeClr val="tx1"/>
                        </a:solidFill>
                        <a:effectLst/>
                        <a:latin typeface="+mn-lt"/>
                        <a:ea typeface="+mn-ea"/>
                        <a:cs typeface="+mn-cs"/>
                      </a:endParaRPr>
                    </a:p>
                  </a:txBody>
                  <a:tcPr marL="59044" marR="59044" marT="0" marB="0" anchor="ctr"/>
                </a:tc>
                <a:tc>
                  <a:txBody>
                    <a:bodyPr/>
                    <a:lstStyle/>
                    <a:p>
                      <a:pPr algn="l" fontAlgn="ctr"/>
                      <a:r>
                        <a:rPr lang="en-US" sz="1050" b="0" kern="1200" dirty="0">
                          <a:solidFill>
                            <a:schemeClr val="tx1"/>
                          </a:solidFill>
                          <a:effectLst/>
                          <a:latin typeface="+mn-lt"/>
                          <a:cs typeface="Arial"/>
                        </a:rPr>
                        <a:t>No Comment</a:t>
                      </a:r>
                    </a:p>
                  </a:txBody>
                  <a:tcPr marL="6350" marR="6350" marT="6350" marB="0" anchor="ctr"/>
                </a:tc>
                <a:extLst>
                  <a:ext uri="{0D108BD9-81ED-4DB2-BD59-A6C34878D82A}">
                    <a16:rowId xmlns:a16="http://schemas.microsoft.com/office/drawing/2014/main" val="10002"/>
                  </a:ext>
                </a:extLst>
              </a:tr>
              <a:tr h="1815604">
                <a:tc vMerge="1">
                  <a:txBody>
                    <a:bodyPr/>
                    <a:lstStyle/>
                    <a:p>
                      <a:endParaRPr lang="en-GB"/>
                    </a:p>
                  </a:txBody>
                  <a:tcPr/>
                </a:tc>
                <a:tc vMerge="1">
                  <a:txBody>
                    <a:bodyPr/>
                    <a:lstStyle/>
                    <a:p>
                      <a:endParaRPr lang="en-GB"/>
                    </a:p>
                  </a:txBody>
                  <a:tcPr/>
                </a:tc>
                <a:tc>
                  <a:txBody>
                    <a:bodyPr/>
                    <a:lstStyle/>
                    <a:p>
                      <a:pPr marL="0" algn="l" defTabSz="914400" rtl="0" eaLnBrk="1" fontAlgn="ctr" latinLnBrk="0" hangingPunct="1"/>
                      <a:r>
                        <a:rPr lang="en-GB" sz="1050" kern="1200" dirty="0">
                          <a:solidFill>
                            <a:schemeClr val="tx1"/>
                          </a:solidFill>
                          <a:latin typeface="+mn-lt"/>
                          <a:ea typeface="+mn-ea"/>
                          <a:cs typeface="+mn-cs"/>
                        </a:rPr>
                        <a:t>Scottish Power</a:t>
                      </a:r>
                    </a:p>
                  </a:txBody>
                  <a:tcPr marL="6350" marR="6350" marT="6350" marB="0" anchor="ctr"/>
                </a:tc>
                <a:tc>
                  <a:txBody>
                    <a:bodyPr/>
                    <a:lstStyle/>
                    <a:p>
                      <a:pPr marL="0" algn="ctr" defTabSz="914400" rtl="0" eaLnBrk="1" latinLnBrk="0" hangingPunct="1">
                        <a:lnSpc>
                          <a:spcPct val="115000"/>
                        </a:lnSpc>
                        <a:spcAft>
                          <a:spcPts val="0"/>
                        </a:spcAft>
                      </a:pPr>
                      <a:r>
                        <a:rPr lang="en-GB" sz="1050" kern="1200" dirty="0">
                          <a:solidFill>
                            <a:schemeClr val="tx1"/>
                          </a:solidFill>
                          <a:latin typeface="+mn-lt"/>
                          <a:ea typeface="+mn-ea"/>
                          <a:cs typeface="+mn-cs"/>
                        </a:rPr>
                        <a:t>X</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50" kern="1200" noProof="0" dirty="0">
                        <a:solidFill>
                          <a:schemeClr val="tx1"/>
                        </a:solidFill>
                        <a:latin typeface="+mn-lt"/>
                        <a:ea typeface="+mn-ea"/>
                        <a:cs typeface="+mn-cs"/>
                      </a:endParaRP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50" kern="1200" noProof="0" dirty="0">
                        <a:solidFill>
                          <a:schemeClr val="tx1"/>
                        </a:solidFill>
                        <a:latin typeface="+mn-lt"/>
                        <a:ea typeface="+mn-ea"/>
                        <a:cs typeface="+mn-cs"/>
                      </a:endParaRPr>
                    </a:p>
                  </a:txBody>
                  <a:tcPr marL="59044" marR="59044"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cs typeface="Arial"/>
                        </a:rPr>
                        <a:t>No Comment</a:t>
                      </a:r>
                    </a:p>
                    <a:p>
                      <a:pPr marL="0" algn="l" defTabSz="914400" rtl="0" eaLnBrk="1" fontAlgn="ctr" latinLnBrk="0" hangingPunct="1"/>
                      <a:endParaRPr lang="en-US" sz="1050" kern="1200" dirty="0">
                        <a:solidFill>
                          <a:schemeClr val="tx1"/>
                        </a:solidFill>
                        <a:latin typeface="+mn-lt"/>
                        <a:ea typeface="+mn-ea"/>
                        <a:cs typeface="+mn-cs"/>
                      </a:endParaRPr>
                    </a:p>
                  </a:txBody>
                  <a:tcPr marL="6350" marR="6350" marT="6350" marB="0" anchor="ctr"/>
                </a:tc>
                <a:extLst>
                  <a:ext uri="{0D108BD9-81ED-4DB2-BD59-A6C34878D82A}">
                    <a16:rowId xmlns:a16="http://schemas.microsoft.com/office/drawing/2014/main" val="2821646503"/>
                  </a:ext>
                </a:extLst>
              </a:tr>
            </a:tbl>
          </a:graphicData>
        </a:graphic>
      </p:graphicFrame>
    </p:spTree>
    <p:extLst>
      <p:ext uri="{BB962C8B-B14F-4D97-AF65-F5344CB8AC3E}">
        <p14:creationId xmlns:p14="http://schemas.microsoft.com/office/powerpoint/2010/main" val="236794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7590"/>
            <a:ext cx="7772400" cy="1102519"/>
          </a:xfrm>
        </p:spPr>
        <p:txBody>
          <a:bodyPr>
            <a:normAutofit/>
          </a:bodyPr>
          <a:lstStyle/>
          <a:p>
            <a:r>
              <a:rPr lang="en-US" dirty="0"/>
              <a:t>XRN 5183 Access to Daily Biomethane Injections</a:t>
            </a:r>
            <a:endParaRPr lang="en-GB" dirty="0"/>
          </a:p>
        </p:txBody>
      </p:sp>
      <p:sp>
        <p:nvSpPr>
          <p:cNvPr id="3" name="Subtitle 2"/>
          <p:cNvSpPr>
            <a:spLocks noGrp="1"/>
          </p:cNvSpPr>
          <p:nvPr>
            <p:ph type="subTitle" idx="1"/>
          </p:nvPr>
        </p:nvSpPr>
        <p:spPr/>
        <p:txBody>
          <a:bodyPr/>
          <a:lstStyle/>
          <a:p>
            <a:r>
              <a:rPr lang="en-US" dirty="0">
                <a:solidFill>
                  <a:schemeClr val="bg1">
                    <a:lumMod val="50000"/>
                  </a:schemeClr>
                </a:solidFill>
              </a:rPr>
              <a:t>Update</a:t>
            </a:r>
            <a:endParaRPr lang="en-GB" dirty="0">
              <a:solidFill>
                <a:schemeClr val="bg1">
                  <a:lumMod val="50000"/>
                </a:schemeClr>
              </a:solidFill>
            </a:endParaRPr>
          </a:p>
        </p:txBody>
      </p:sp>
    </p:spTree>
    <p:extLst>
      <p:ext uri="{BB962C8B-B14F-4D97-AF65-F5344CB8AC3E}">
        <p14:creationId xmlns:p14="http://schemas.microsoft.com/office/powerpoint/2010/main" val="176292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B423-F174-4570-800B-9726F82C458B}"/>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CF8C135D-8EA3-4A6E-A488-C81F115F48AC}"/>
              </a:ext>
            </a:extLst>
          </p:cNvPr>
          <p:cNvSpPr>
            <a:spLocks noGrp="1"/>
          </p:cNvSpPr>
          <p:nvPr>
            <p:ph idx="1"/>
          </p:nvPr>
        </p:nvSpPr>
        <p:spPr>
          <a:xfrm>
            <a:off x="483648" y="714042"/>
            <a:ext cx="8229600" cy="4233972"/>
          </a:xfrm>
        </p:spPr>
        <p:txBody>
          <a:bodyPr>
            <a:normAutofit/>
          </a:bodyPr>
          <a:lstStyle/>
          <a:p>
            <a:r>
              <a:rPr lang="en-US" sz="1800" dirty="0"/>
              <a:t>In Autumn 2020, two solution options for XRN 5183 were presented to Change Management Committee: </a:t>
            </a:r>
          </a:p>
          <a:p>
            <a:pPr lvl="1"/>
            <a:r>
              <a:rPr lang="en-US" sz="1600" dirty="0"/>
              <a:t>Option 1 was to publish the current BEIS Biomethane Injection report on a secure part of Xoserve.com;</a:t>
            </a:r>
          </a:p>
          <a:p>
            <a:pPr lvl="1"/>
            <a:r>
              <a:rPr lang="en-US" sz="1600" dirty="0"/>
              <a:t>Option 2 was to create a bespoke Biomethane Injection report where the data is aggregated at a specific geographical level, LDZ being one option among many. The report could be published on Xoserve.com open to all OR published in a secure area of Xoserve.com.</a:t>
            </a:r>
          </a:p>
          <a:p>
            <a:r>
              <a:rPr lang="en-US" sz="1600" dirty="0"/>
              <a:t>At November 2020 ChMC, Option 1 was approved following solution option change pack. </a:t>
            </a:r>
          </a:p>
          <a:p>
            <a:r>
              <a:rPr lang="en-US" sz="1600" dirty="0"/>
              <a:t>This was then discussed with BEIS and the </a:t>
            </a:r>
            <a:r>
              <a:rPr lang="en-US" sz="1600" dirty="0" err="1"/>
              <a:t>CoMC</a:t>
            </a:r>
            <a:r>
              <a:rPr lang="en-US" sz="1600" dirty="0"/>
              <a:t> regarding permissions being covered under the DSC. Both entities expressed concern that this could potentially give a commercial/financial advantage to some industry parties over others. </a:t>
            </a:r>
          </a:p>
          <a:p>
            <a:pPr marL="0" indent="0">
              <a:buNone/>
            </a:pPr>
            <a:endParaRPr lang="en-US" sz="1600" dirty="0"/>
          </a:p>
        </p:txBody>
      </p:sp>
    </p:spTree>
    <p:extLst>
      <p:ext uri="{BB962C8B-B14F-4D97-AF65-F5344CB8AC3E}">
        <p14:creationId xmlns:p14="http://schemas.microsoft.com/office/powerpoint/2010/main" val="303267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E3C2-CC5B-453B-BD70-2E6C4BC639C0}"/>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5284A35C-162F-4735-9D0B-1E3A68251861}"/>
              </a:ext>
            </a:extLst>
          </p:cNvPr>
          <p:cNvSpPr>
            <a:spLocks noGrp="1"/>
          </p:cNvSpPr>
          <p:nvPr>
            <p:ph idx="1"/>
          </p:nvPr>
        </p:nvSpPr>
        <p:spPr/>
        <p:txBody>
          <a:bodyPr/>
          <a:lstStyle/>
          <a:p>
            <a:r>
              <a:rPr lang="en-GB" dirty="0"/>
              <a:t>Following continued discussions with </a:t>
            </a:r>
            <a:r>
              <a:rPr lang="en-GB" dirty="0" err="1"/>
              <a:t>CoMC</a:t>
            </a:r>
            <a:r>
              <a:rPr lang="en-GB" dirty="0"/>
              <a:t>, BEIS and the proposer, it was deemed that the existing report (option 1) was not suitable for publication. </a:t>
            </a:r>
          </a:p>
          <a:p>
            <a:r>
              <a:rPr lang="en-GB" dirty="0" err="1"/>
              <a:t>Xoserve’s</a:t>
            </a:r>
            <a:r>
              <a:rPr lang="en-GB" dirty="0"/>
              <a:t> proposal is to aggregate the data to remove site specific identification. </a:t>
            </a:r>
          </a:p>
          <a:p>
            <a:r>
              <a:rPr lang="en-GB" dirty="0"/>
              <a:t>Proposal being tabled at July </a:t>
            </a:r>
            <a:r>
              <a:rPr lang="en-GB" dirty="0" err="1"/>
              <a:t>CoMC</a:t>
            </a:r>
            <a:r>
              <a:rPr lang="en-GB" dirty="0"/>
              <a:t> in relation to permissions and aggregation level. </a:t>
            </a:r>
          </a:p>
        </p:txBody>
      </p:sp>
    </p:spTree>
    <p:extLst>
      <p:ext uri="{BB962C8B-B14F-4D97-AF65-F5344CB8AC3E}">
        <p14:creationId xmlns:p14="http://schemas.microsoft.com/office/powerpoint/2010/main" val="16250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9E97CF-1D25-497D-8BA6-AC4247A90EE2}"/>
              </a:ext>
            </a:extLst>
          </p:cNvPr>
          <p:cNvSpPr>
            <a:spLocks noGrp="1"/>
          </p:cNvSpPr>
          <p:nvPr>
            <p:ph type="title"/>
          </p:nvPr>
        </p:nvSpPr>
        <p:spPr>
          <a:xfrm>
            <a:off x="457200" y="24582"/>
            <a:ext cx="8229600" cy="637580"/>
          </a:xfrm>
        </p:spPr>
        <p:txBody>
          <a:bodyPr/>
          <a:lstStyle/>
          <a:p>
            <a:r>
              <a:rPr lang="en-GB" dirty="0"/>
              <a:t>What we need ChMC to approve? </a:t>
            </a:r>
          </a:p>
        </p:txBody>
      </p:sp>
      <p:sp>
        <p:nvSpPr>
          <p:cNvPr id="9" name="Content Placeholder 4">
            <a:extLst>
              <a:ext uri="{FF2B5EF4-FFF2-40B4-BE49-F238E27FC236}">
                <a16:creationId xmlns:a16="http://schemas.microsoft.com/office/drawing/2014/main" id="{922FE4DC-539A-47F3-AAA7-CFD31ABFFBBA}"/>
              </a:ext>
            </a:extLst>
          </p:cNvPr>
          <p:cNvSpPr>
            <a:spLocks noGrp="1"/>
          </p:cNvSpPr>
          <p:nvPr>
            <p:ph idx="1"/>
          </p:nvPr>
        </p:nvSpPr>
        <p:spPr>
          <a:xfrm>
            <a:off x="539552" y="627534"/>
            <a:ext cx="8229600" cy="3970932"/>
          </a:xfrm>
        </p:spPr>
        <p:txBody>
          <a:bodyPr>
            <a:normAutofit fontScale="92500" lnSpcReduction="20000"/>
          </a:bodyPr>
          <a:lstStyle/>
          <a:p>
            <a:r>
              <a:rPr lang="en-GB" dirty="0"/>
              <a:t>We are asking ChMC to re-approve the HLSO for XRN 5183 with option 2 as the agreed solution to move into delivery. (As a new report will need to be created).</a:t>
            </a:r>
          </a:p>
          <a:p>
            <a:r>
              <a:rPr lang="en-GB" dirty="0"/>
              <a:t>See embedded below the Solution Option Change Pack for XRN 5183:</a:t>
            </a:r>
          </a:p>
          <a:p>
            <a:endParaRPr lang="en-GB" dirty="0"/>
          </a:p>
          <a:p>
            <a:endParaRPr lang="en-GB" dirty="0"/>
          </a:p>
          <a:p>
            <a:r>
              <a:rPr lang="en-GB" dirty="0"/>
              <a:t>It is our expectation no reissue of solution change pack is needed. </a:t>
            </a:r>
          </a:p>
          <a:p>
            <a:r>
              <a:rPr lang="en-GB" dirty="0"/>
              <a:t>A detailed design change pack will be issued following completion of detailed design phase as per DSG governance. </a:t>
            </a:r>
          </a:p>
        </p:txBody>
      </p:sp>
      <p:graphicFrame>
        <p:nvGraphicFramePr>
          <p:cNvPr id="3" name="Object 2">
            <a:extLst>
              <a:ext uri="{FF2B5EF4-FFF2-40B4-BE49-F238E27FC236}">
                <a16:creationId xmlns:a16="http://schemas.microsoft.com/office/drawing/2014/main" id="{F051ADC3-636D-4BD1-B9B6-142103901E8A}"/>
              </a:ext>
            </a:extLst>
          </p:cNvPr>
          <p:cNvGraphicFramePr>
            <a:graphicFrameLocks noChangeAspect="1"/>
          </p:cNvGraphicFramePr>
          <p:nvPr>
            <p:extLst/>
          </p:nvPr>
        </p:nvGraphicFramePr>
        <p:xfrm>
          <a:off x="2771800" y="2067694"/>
          <a:ext cx="914400" cy="806450"/>
        </p:xfrm>
        <a:graphic>
          <a:graphicData uri="http://schemas.openxmlformats.org/presentationml/2006/ole">
            <mc:AlternateContent xmlns:mc="http://schemas.openxmlformats.org/markup-compatibility/2006">
              <mc:Choice xmlns:v="urn:schemas-microsoft-com:vml" Requires="v">
                <p:oleObj spid="_x0000_s2051" name="Document" showAsIcon="1" r:id="rId3" imgW="914400" imgH="806400" progId="Word.Document.12">
                  <p:embed/>
                </p:oleObj>
              </mc:Choice>
              <mc:Fallback>
                <p:oleObj name="Document" showAsIcon="1" r:id="rId3" imgW="914400" imgH="806400" progId="Word.Document.12">
                  <p:embed/>
                  <p:pic>
                    <p:nvPicPr>
                      <p:cNvPr id="3" name="Object 2">
                        <a:extLst>
                          <a:ext uri="{FF2B5EF4-FFF2-40B4-BE49-F238E27FC236}">
                            <a16:creationId xmlns:a16="http://schemas.microsoft.com/office/drawing/2014/main" id="{F051ADC3-636D-4BD1-B9B6-142103901E8A}"/>
                          </a:ext>
                        </a:extLst>
                      </p:cNvPr>
                      <p:cNvPicPr/>
                      <p:nvPr/>
                    </p:nvPicPr>
                    <p:blipFill>
                      <a:blip r:embed="rId4"/>
                      <a:stretch>
                        <a:fillRect/>
                      </a:stretch>
                    </p:blipFill>
                    <p:spPr>
                      <a:xfrm>
                        <a:off x="2771800" y="206769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8769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43910"/>
            <a:ext cx="8229600" cy="416864"/>
          </a:xfrm>
        </p:spPr>
        <p:txBody>
          <a:bodyPr>
            <a:normAutofit/>
          </a:bodyPr>
          <a:lstStyle/>
          <a:p>
            <a:r>
              <a:rPr lang="en-US" sz="2000" dirty="0"/>
              <a:t>XRN5183 Access to Daily Biomethane Injections</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116111862"/>
              </p:ext>
            </p:extLst>
          </p:nvPr>
        </p:nvGraphicFramePr>
        <p:xfrm>
          <a:off x="215515" y="1063250"/>
          <a:ext cx="8712969" cy="3792530"/>
        </p:xfrm>
        <a:graphic>
          <a:graphicData uri="http://schemas.openxmlformats.org/drawingml/2006/table">
            <a:tbl>
              <a:tblPr firstRow="1" firstCol="1" bandRow="1">
                <a:tableStyleId>{5940675A-B579-460E-94D1-54222C63F5DA}</a:tableStyleId>
              </a:tblPr>
              <a:tblGrid>
                <a:gridCol w="2664845">
                  <a:extLst>
                    <a:ext uri="{9D8B030D-6E8A-4147-A177-3AD203B41FA5}">
                      <a16:colId xmlns:a16="http://schemas.microsoft.com/office/drawing/2014/main" val="20001"/>
                    </a:ext>
                  </a:extLst>
                </a:gridCol>
                <a:gridCol w="827544">
                  <a:extLst>
                    <a:ext uri="{9D8B030D-6E8A-4147-A177-3AD203B41FA5}">
                      <a16:colId xmlns:a16="http://schemas.microsoft.com/office/drawing/2014/main" val="3321704233"/>
                    </a:ext>
                  </a:extLst>
                </a:gridCol>
                <a:gridCol w="792088">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2700300">
                  <a:extLst>
                    <a:ext uri="{9D8B030D-6E8A-4147-A177-3AD203B41FA5}">
                      <a16:colId xmlns:a16="http://schemas.microsoft.com/office/drawing/2014/main" val="20010"/>
                    </a:ext>
                  </a:extLst>
                </a:gridCol>
              </a:tblGrid>
              <a:tr h="287274">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Comm Ref</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dirty="0">
                          <a:effectLst/>
                        </a:rPr>
                        <a:t>Solution Summary Outcome and implementation date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95039">
                <a:tc vMerge="1">
                  <a:txBody>
                    <a:bodyPr/>
                    <a:lstStyle/>
                    <a:p>
                      <a:endParaRPr lang="en-GB"/>
                    </a:p>
                  </a:txBody>
                  <a:tcPr/>
                </a:tc>
                <a:tc vMerge="1">
                  <a:txBody>
                    <a:bodyPr/>
                    <a:lstStyle/>
                    <a:p>
                      <a:endParaRPr lang="en-GB"/>
                    </a:p>
                  </a:txBody>
                  <a:tcPr/>
                </a:tc>
                <a:tc>
                  <a:txBody>
                    <a:bodyPr/>
                    <a:lstStyle/>
                    <a:p>
                      <a:pPr marL="0" marR="0" indent="0" algn="l" rtl="0" eaLnBrk="1" fontAlgn="auto" latinLnBrk="0" hangingPunct="1">
                        <a:lnSpc>
                          <a:spcPct val="115000"/>
                        </a:lnSpc>
                        <a:spcBef>
                          <a:spcPts val="0"/>
                        </a:spcBef>
                        <a:spcAft>
                          <a:spcPts val="0"/>
                        </a:spcAft>
                        <a:buClrTx/>
                        <a:buSzTx/>
                        <a:buFontTx/>
                        <a:buNone/>
                      </a:pPr>
                      <a:r>
                        <a:rPr lang="en-GB" sz="700" dirty="0">
                          <a:effectLst/>
                          <a:latin typeface="+mn-lt"/>
                          <a:ea typeface="+mn-ea"/>
                          <a:cs typeface="+mn-cs"/>
                        </a:rPr>
                        <a:t>Organisation</a:t>
                      </a:r>
                      <a:r>
                        <a:rPr lang="en-GB" sz="700" baseline="0" dirty="0">
                          <a:effectLst/>
                          <a:latin typeface="+mn-lt"/>
                          <a:ea typeface="+mn-ea"/>
                          <a:cs typeface="+mn-cs"/>
                        </a:rPr>
                        <a:t> </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563258">
                <a:tc rowSpan="2">
                  <a:txBody>
                    <a:bodyPr/>
                    <a:lstStyle/>
                    <a:p>
                      <a:pPr marL="0" algn="l" defTabSz="914400" rtl="0" eaLnBrk="1" latinLnBrk="0" hangingPunct="1">
                        <a:lnSpc>
                          <a:spcPct val="115000"/>
                        </a:lnSpc>
                        <a:spcAft>
                          <a:spcPts val="0"/>
                        </a:spcAft>
                      </a:pPr>
                      <a:endParaRPr lang="en-US"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kern="1200" dirty="0">
                          <a:solidFill>
                            <a:schemeClr val="tx1"/>
                          </a:solidFill>
                          <a:effectLst/>
                          <a:latin typeface="+mn-lt"/>
                          <a:ea typeface="+mn-ea"/>
                          <a:cs typeface="+mn-cs"/>
                        </a:rPr>
                        <a:t>Proposed delivery: Adhoc</a:t>
                      </a: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a:lnSpc>
                          <a:spcPct val="115000"/>
                        </a:lnSpc>
                        <a:spcAft>
                          <a:spcPts val="1000"/>
                        </a:spcAft>
                      </a:pPr>
                      <a:r>
                        <a:rPr lang="en-GB" sz="900" b="1" u="sng" dirty="0">
                          <a:solidFill>
                            <a:srgbClr val="6440A3"/>
                          </a:solidFill>
                          <a:effectLst/>
                          <a:latin typeface="Arial"/>
                          <a:ea typeface="Times New Roman" panose="02020603050405020304" pitchFamily="18" charset="0"/>
                          <a:cs typeface="Arial"/>
                        </a:rPr>
                        <a:t>Link to </a:t>
                      </a:r>
                      <a:r>
                        <a:rPr lang="en-GB" sz="900" b="1" u="sng" dirty="0">
                          <a:solidFill>
                            <a:srgbClr val="6440A3"/>
                          </a:solidFill>
                          <a:effectLst/>
                          <a:latin typeface="Arial"/>
                          <a:ea typeface="Times New Roman" panose="02020603050405020304" pitchFamily="18" charset="0"/>
                          <a:cs typeface="Arial"/>
                          <a:hlinkClick r:id="rId2"/>
                        </a:rPr>
                        <a:t>CP</a:t>
                      </a:r>
                      <a:endParaRPr lang="en-GB" sz="900" kern="1200" dirty="0">
                        <a:solidFill>
                          <a:schemeClr val="tx1"/>
                        </a:solidFill>
                        <a:effectLst/>
                        <a:latin typeface="+mn-lt"/>
                        <a:ea typeface="+mn-ea"/>
                        <a:cs typeface="+mn-cs"/>
                        <a:hlinkClick r:id="rId3"/>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hlinkClick r:id="rId4"/>
                        </a:rPr>
                        <a:t>2694.4 - KL - PO</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Voting: DNO &amp; Shippers</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High level Solution cost:</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Option 1 – £0-5k</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Option 2 – £5-10k</a:t>
                      </a:r>
                      <a:endParaRPr lang="en-GB" sz="900" kern="1200" dirty="0">
                        <a:solidFill>
                          <a:srgbClr val="FF0000"/>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Service Area: </a:t>
                      </a:r>
                      <a:r>
                        <a:rPr lang="en-US" sz="900" kern="1200" dirty="0">
                          <a:solidFill>
                            <a:schemeClr val="tx1"/>
                          </a:solidFill>
                          <a:effectLst/>
                          <a:latin typeface="+mn-lt"/>
                          <a:ea typeface="+mn-ea"/>
                          <a:cs typeface="+mn-cs"/>
                        </a:rPr>
                        <a:t>Service Area 18 </a:t>
                      </a:r>
                    </a:p>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Provision of User Reports and Information</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Funding: </a:t>
                      </a:r>
                      <a:r>
                        <a:rPr lang="en-US" sz="900" kern="1200" dirty="0">
                          <a:solidFill>
                            <a:schemeClr val="tx1"/>
                          </a:solidFill>
                          <a:effectLst/>
                          <a:latin typeface="+mn-lt"/>
                          <a:ea typeface="+mn-ea"/>
                          <a:cs typeface="+mn-cs"/>
                        </a:rPr>
                        <a:t>Service Area 18 *</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Shipper – 100% (*re-apportioned) </a:t>
                      </a:r>
                    </a:p>
                  </a:txBody>
                  <a:tcPr marL="59044" marR="59044" marT="0" marB="0"/>
                </a:tc>
                <a:tc rowSpan="2">
                  <a:txBody>
                    <a:bodyPr/>
                    <a:lstStyle/>
                    <a:p>
                      <a:pPr algn="l">
                        <a:lnSpc>
                          <a:spcPct val="115000"/>
                        </a:lnSpc>
                        <a:spcAft>
                          <a:spcPts val="0"/>
                        </a:spcAft>
                      </a:pPr>
                      <a:r>
                        <a:rPr lang="en-GB" sz="900" dirty="0">
                          <a:effectLst/>
                          <a:latin typeface="+mn-lt"/>
                          <a:ea typeface="Calibri"/>
                          <a:cs typeface="Times New Roman"/>
                        </a:rPr>
                        <a:t>Option 1</a:t>
                      </a:r>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NGN</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We support Option 1 of this change, as the most logical option to achieve the intended outcome. </a:t>
                      </a:r>
                    </a:p>
                  </a:txBody>
                  <a:tcPr marL="6350" marR="6350" marT="6350" marB="0" anchor="ctr"/>
                </a:tc>
                <a:extLst>
                  <a:ext uri="{0D108BD9-81ED-4DB2-BD59-A6C34878D82A}">
                    <a16:rowId xmlns:a16="http://schemas.microsoft.com/office/drawing/2014/main" val="10002"/>
                  </a:ext>
                </a:extLst>
              </a:tr>
              <a:tr h="1646959">
                <a:tc vMerge="1">
                  <a:txBody>
                    <a:bodyPr/>
                    <a:lstStyle/>
                    <a:p>
                      <a:endParaRPr lang="en-US"/>
                    </a:p>
                  </a:txBody>
                  <a:tcPr marL="59044" marR="59044" marT="0" marB="0"/>
                </a:tc>
                <a:tc vMerge="1">
                  <a:txBody>
                    <a:bodyPr/>
                    <a:lstStyle/>
                    <a:p>
                      <a:endParaRPr lang="en-US"/>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Scottish Power</a:t>
                      </a:r>
                    </a:p>
                  </a:txBody>
                  <a:tcPr marL="6350" marR="6350" marT="6350" marB="0" anchor="ctr"/>
                </a:tc>
                <a:tc>
                  <a:txBody>
                    <a:bodyPr/>
                    <a:lstStyle/>
                    <a:p>
                      <a:pPr lvl="0" algn="ctr">
                        <a:lnSpc>
                          <a:spcPct val="114999"/>
                        </a:lnSpc>
                        <a:spcAft>
                          <a:spcPts val="0"/>
                        </a:spcAft>
                        <a:buNone/>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lvl="0" algn="ctr">
                        <a:lnSpc>
                          <a:spcPct val="114999"/>
                        </a:lnSpc>
                        <a:spcAft>
                          <a:spcPts val="0"/>
                        </a:spcAft>
                        <a:buNone/>
                      </a:pPr>
                      <a:endParaRPr lang="en-GB" sz="900" kern="1200" dirty="0">
                        <a:solidFill>
                          <a:schemeClr val="tx1"/>
                        </a:solidFill>
                        <a:effectLst/>
                        <a:latin typeface="Arial"/>
                        <a:ea typeface="Calibri"/>
                        <a:cs typeface="Arial"/>
                      </a:endParaRPr>
                    </a:p>
                  </a:txBody>
                  <a:tcPr marL="59044" marR="59044" marT="0" marB="0" anchor="ctr"/>
                </a:tc>
                <a:tc>
                  <a:txBody>
                    <a:bodyPr/>
                    <a:lstStyle/>
                    <a:p>
                      <a:pPr lvl="0" algn="ctr">
                        <a:lnSpc>
                          <a:spcPct val="114999"/>
                        </a:lnSpc>
                        <a:spcAft>
                          <a:spcPts val="0"/>
                        </a:spcAft>
                        <a:buNone/>
                      </a:pPr>
                      <a:endParaRPr lang="en-GB" sz="900" kern="1200" dirty="0">
                        <a:solidFill>
                          <a:schemeClr val="tx1"/>
                        </a:solidFill>
                        <a:effectLst/>
                        <a:latin typeface="Arial"/>
                        <a:ea typeface="Calibri"/>
                        <a:cs typeface="Arial"/>
                      </a:endParaRPr>
                    </a:p>
                  </a:txBody>
                  <a:tcPr marL="59044" marR="59044" marT="0" marB="0" anchor="ctr"/>
                </a:tc>
                <a:tc>
                  <a:txBody>
                    <a:bodyPr/>
                    <a:lstStyle/>
                    <a:p>
                      <a:pPr algn="l" fontAlgn="ctr"/>
                      <a:endParaRPr lang="en-GB" sz="9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31173452"/>
                  </a:ext>
                </a:extLst>
              </a:tr>
            </a:tbl>
          </a:graphicData>
        </a:graphic>
      </p:graphicFrame>
      <p:sp>
        <p:nvSpPr>
          <p:cNvPr id="4" name="Title 1">
            <a:extLst>
              <a:ext uri="{FF2B5EF4-FFF2-40B4-BE49-F238E27FC236}">
                <a16:creationId xmlns:a16="http://schemas.microsoft.com/office/drawing/2014/main" id="{0732E84E-531E-45F8-9AD1-94FF6F23187B}"/>
              </a:ext>
            </a:extLst>
          </p:cNvPr>
          <p:cNvSpPr txBox="1">
            <a:spLocks/>
          </p:cNvSpPr>
          <p:nvPr/>
        </p:nvSpPr>
        <p:spPr>
          <a:xfrm>
            <a:off x="457199" y="0"/>
            <a:ext cx="8229600"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a:t>Representations from Nov 2020</a:t>
            </a:r>
            <a:endParaRPr lang="en-GB" dirty="0"/>
          </a:p>
        </p:txBody>
      </p:sp>
    </p:spTree>
    <p:extLst>
      <p:ext uri="{BB962C8B-B14F-4D97-AF65-F5344CB8AC3E}">
        <p14:creationId xmlns:p14="http://schemas.microsoft.com/office/powerpoint/2010/main" val="135158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XRN4931 – </a:t>
            </a:r>
            <a:r>
              <a:rPr lang="en-US" dirty="0"/>
              <a:t>Submission of a Space in Mandatory Data on Multiple SPA Files</a:t>
            </a:r>
            <a:endParaRPr lang="en-GB" dirty="0"/>
          </a:p>
        </p:txBody>
      </p:sp>
      <p:sp>
        <p:nvSpPr>
          <p:cNvPr id="3" name="Subtitle 2"/>
          <p:cNvSpPr>
            <a:spLocks noGrp="1"/>
          </p:cNvSpPr>
          <p:nvPr>
            <p:ph type="subTitle" idx="1"/>
          </p:nvPr>
        </p:nvSpPr>
        <p:spPr/>
        <p:txBody>
          <a:bodyPr/>
          <a:lstStyle/>
          <a:p>
            <a:r>
              <a:rPr lang="en-US" dirty="0">
                <a:solidFill>
                  <a:schemeClr val="bg1">
                    <a:lumMod val="50000"/>
                  </a:schemeClr>
                </a:solidFill>
              </a:rPr>
              <a:t>Shipper Decision on Available Options </a:t>
            </a:r>
            <a:endParaRPr lang="en-GB" dirty="0">
              <a:solidFill>
                <a:schemeClr val="bg1">
                  <a:lumMod val="50000"/>
                </a:schemeClr>
              </a:solidFill>
            </a:endParaRPr>
          </a:p>
        </p:txBody>
      </p:sp>
    </p:spTree>
    <p:extLst>
      <p:ext uri="{BB962C8B-B14F-4D97-AF65-F5344CB8AC3E}">
        <p14:creationId xmlns:p14="http://schemas.microsoft.com/office/powerpoint/2010/main" val="1054802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6"/>
            <a:ext cx="8229600" cy="637580"/>
          </a:xfrm>
        </p:spPr>
        <p:txBody>
          <a:bodyPr/>
          <a:lstStyle/>
          <a:p>
            <a:r>
              <a:rPr lang="en-GB" dirty="0"/>
              <a:t>Change Overview</a:t>
            </a:r>
          </a:p>
        </p:txBody>
      </p:sp>
      <p:graphicFrame>
        <p:nvGraphicFramePr>
          <p:cNvPr id="4" name="Table 3"/>
          <p:cNvGraphicFramePr>
            <a:graphicFrameLocks noGrp="1"/>
          </p:cNvGraphicFramePr>
          <p:nvPr>
            <p:extLst/>
          </p:nvPr>
        </p:nvGraphicFramePr>
        <p:xfrm>
          <a:off x="354124" y="627534"/>
          <a:ext cx="8345978" cy="2952328"/>
        </p:xfrm>
        <a:graphic>
          <a:graphicData uri="http://schemas.openxmlformats.org/drawingml/2006/table">
            <a:tbl>
              <a:tblPr firstRow="1" bandRow="1">
                <a:tableStyleId>{E8B1032C-EA38-4F05-BA0D-38AFFFC7BED3}</a:tableStyleId>
              </a:tblPr>
              <a:tblGrid>
                <a:gridCol w="8345978">
                  <a:extLst>
                    <a:ext uri="{9D8B030D-6E8A-4147-A177-3AD203B41FA5}">
                      <a16:colId xmlns:a16="http://schemas.microsoft.com/office/drawing/2014/main" val="20000"/>
                    </a:ext>
                  </a:extLst>
                </a:gridCol>
              </a:tblGrid>
              <a:tr h="310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accent1"/>
                          </a:solidFill>
                          <a:latin typeface="+mn-lt"/>
                          <a:ea typeface="+mn-ea"/>
                          <a:cs typeface="+mn-cs"/>
                        </a:rPr>
                        <a:t>XRN4931 – </a:t>
                      </a:r>
                      <a:r>
                        <a:rPr lang="en-US" sz="1200" b="1" kern="1200" dirty="0">
                          <a:solidFill>
                            <a:schemeClr val="accent1"/>
                          </a:solidFill>
                          <a:latin typeface="+mn-lt"/>
                          <a:ea typeface="+mn-ea"/>
                          <a:cs typeface="+mn-cs"/>
                        </a:rPr>
                        <a:t>Submission of a Space in Mandatory Data on Multiple SPA Files</a:t>
                      </a: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641557">
                <a:tc>
                  <a:txBody>
                    <a:bodyPr/>
                    <a:lstStyle/>
                    <a:p>
                      <a:pPr marL="0" lvl="0" indent="0" algn="just" defTabSz="914400" rtl="0" eaLnBrk="1" latinLnBrk="0" hangingPunct="1">
                        <a:buFont typeface="Arial" panose="020B0604020202020204" pitchFamily="34" charset="0"/>
                        <a:buNone/>
                      </a:pPr>
                      <a:r>
                        <a:rPr lang="en-US" sz="1050" kern="1200" dirty="0">
                          <a:solidFill>
                            <a:schemeClr val="bg1">
                              <a:lumMod val="50000"/>
                            </a:schemeClr>
                          </a:solidFill>
                          <a:effectLst/>
                          <a:latin typeface="+mn-lt"/>
                          <a:ea typeface="+mn-ea"/>
                          <a:cs typeface="+mn-cs"/>
                        </a:rPr>
                        <a:t>The change has been raised to handle the files going back out from SAP into AMT with rejection details when a ‘space’ is received in the mandatory field. Xoserve are receiving some inbound files (MSI, EMC, CNF, UMR, UBR, UDR, and SFN) with a Space populated in mandatory text fields instead of the required data item (e.g. Y/N). As ‘Space’ is an allowable ASCII value, AMT has not rejected the inbound file, however, once SAP has carried out its lower-level validation it is unable to ‘play back’ the data in the appropriate rejection file, as Space is not populated in the data item and is treated as a null value the outbound rejection file is rejected by AMT as not having all mandatory data items populated.</a:t>
                      </a:r>
                    </a:p>
                    <a:p>
                      <a:pPr marL="0" lvl="0" indent="0" algn="just" defTabSz="914400" rtl="0" eaLnBrk="1" latinLnBrk="0" hangingPunct="1">
                        <a:buFont typeface="Arial" panose="020B0604020202020204" pitchFamily="34" charset="0"/>
                        <a:buNone/>
                      </a:pPr>
                      <a:endParaRPr lang="en-US" sz="1050" kern="1200" dirty="0">
                        <a:solidFill>
                          <a:schemeClr val="bg1">
                            <a:lumMod val="50000"/>
                          </a:schemeClr>
                        </a:solidFill>
                        <a:effectLst/>
                        <a:latin typeface="+mn-lt"/>
                        <a:ea typeface="+mn-ea"/>
                        <a:cs typeface="+mn-cs"/>
                      </a:endParaRPr>
                    </a:p>
                    <a:p>
                      <a:pPr marL="0" lvl="0" indent="0" algn="just" defTabSz="914400" rtl="0" eaLnBrk="1" latinLnBrk="0" hangingPunct="1">
                        <a:buFont typeface="Arial" panose="020B0604020202020204" pitchFamily="34" charset="0"/>
                        <a:buNone/>
                      </a:pPr>
                      <a:r>
                        <a:rPr lang="en-US" sz="1050" kern="1200" dirty="0">
                          <a:solidFill>
                            <a:schemeClr val="bg1">
                              <a:lumMod val="50000"/>
                            </a:schemeClr>
                          </a:solidFill>
                          <a:effectLst/>
                          <a:latin typeface="+mn-lt"/>
                          <a:ea typeface="+mn-ea"/>
                          <a:cs typeface="+mn-cs"/>
                        </a:rPr>
                        <a:t>To enable shipper users to receive the rejection a new identifier is required whenever a ‘space’ is received in inbound mandatory text fields. The solution is that whenever SAP PO is receives a ‘space’ in any mandatory text fields it will be replaced with a special character, SAP ISU will identify the special character generated by SAP PO and a mandatory field missing rejection will be raised from SAP ISU in the outbound file. </a:t>
                      </a:r>
                    </a:p>
                    <a:p>
                      <a:pPr marL="0" lvl="0" indent="0" algn="just" defTabSz="914400" rtl="0" eaLnBrk="1" latinLnBrk="0" hangingPunct="1">
                        <a:buFont typeface="Arial" panose="020B0604020202020204" pitchFamily="34" charset="0"/>
                        <a:buNone/>
                      </a:pPr>
                      <a:r>
                        <a:rPr lang="en-US" sz="1050" kern="1200" dirty="0">
                          <a:solidFill>
                            <a:schemeClr val="bg1">
                              <a:lumMod val="50000"/>
                            </a:schemeClr>
                          </a:solidFill>
                          <a:effectLst/>
                          <a:latin typeface="+mn-lt"/>
                          <a:ea typeface="+mn-ea"/>
                          <a:cs typeface="+mn-cs"/>
                        </a:rPr>
                        <a:t>This will ensure that ‘space’ is populated in outbound files in SAP PO only for the cases where space is </a:t>
                      </a:r>
                    </a:p>
                    <a:p>
                      <a:pPr marL="0" lvl="0" indent="0" algn="just" defTabSz="914400" rtl="0" eaLnBrk="1" latinLnBrk="0" hangingPunct="1">
                        <a:buFont typeface="Arial" panose="020B0604020202020204" pitchFamily="34" charset="0"/>
                        <a:buNone/>
                      </a:pPr>
                      <a:r>
                        <a:rPr lang="en-US" sz="1050" kern="1200" dirty="0">
                          <a:solidFill>
                            <a:schemeClr val="bg1">
                              <a:lumMod val="50000"/>
                            </a:schemeClr>
                          </a:solidFill>
                          <a:effectLst/>
                          <a:latin typeface="+mn-lt"/>
                          <a:ea typeface="+mn-ea"/>
                          <a:cs typeface="+mn-cs"/>
                        </a:rPr>
                        <a:t>received in inbound files in mandatory text fields from AMT. This will also ensure that space will not be</a:t>
                      </a:r>
                    </a:p>
                    <a:p>
                      <a:pPr marL="0" lvl="0" indent="0" algn="just" defTabSz="914400" rtl="0" eaLnBrk="1" latinLnBrk="0" hangingPunct="1">
                        <a:buFont typeface="Arial" panose="020B0604020202020204" pitchFamily="34" charset="0"/>
                        <a:buNone/>
                      </a:pPr>
                      <a:r>
                        <a:rPr lang="en-US" sz="1050" kern="1200" dirty="0">
                          <a:solidFill>
                            <a:schemeClr val="bg1">
                              <a:lumMod val="50000"/>
                            </a:schemeClr>
                          </a:solidFill>
                          <a:effectLst/>
                          <a:latin typeface="+mn-lt"/>
                          <a:ea typeface="+mn-ea"/>
                          <a:cs typeface="+mn-cs"/>
                        </a:rPr>
                        <a:t>populated in the fields of outbound interfaces in SAP PO which were generated because of processing</a:t>
                      </a:r>
                    </a:p>
                    <a:p>
                      <a:pPr marL="0" lvl="0" indent="0" algn="just" defTabSz="914400" rtl="0" eaLnBrk="1" latinLnBrk="0" hangingPunct="1">
                        <a:buFont typeface="Arial" panose="020B0604020202020204" pitchFamily="34" charset="0"/>
                        <a:buNone/>
                      </a:pPr>
                      <a:r>
                        <a:rPr lang="en-US" sz="1050" kern="1200" dirty="0">
                          <a:solidFill>
                            <a:schemeClr val="bg1">
                              <a:lumMod val="50000"/>
                            </a:schemeClr>
                          </a:solidFill>
                          <a:effectLst/>
                          <a:latin typeface="+mn-lt"/>
                          <a:ea typeface="+mn-ea"/>
                          <a:cs typeface="+mn-cs"/>
                        </a:rPr>
                        <a:t>issues or any data issues from SAP ISU. List of fields which are considered in scope are as attached:</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nvPr>
        </p:nvGraphicFramePr>
        <p:xfrm>
          <a:off x="354124" y="3553614"/>
          <a:ext cx="8345978" cy="1322392"/>
        </p:xfrm>
        <a:graphic>
          <a:graphicData uri="http://schemas.openxmlformats.org/drawingml/2006/table">
            <a:tbl>
              <a:tblPr firstRow="1" bandRow="1">
                <a:tableStyleId>{E8B1032C-EA38-4F05-BA0D-38AFFFC7BED3}</a:tableStyleId>
              </a:tblPr>
              <a:tblGrid>
                <a:gridCol w="8345978">
                  <a:extLst>
                    <a:ext uri="{9D8B030D-6E8A-4147-A177-3AD203B41FA5}">
                      <a16:colId xmlns:a16="http://schemas.microsoft.com/office/drawing/2014/main" val="20000"/>
                    </a:ext>
                  </a:extLst>
                </a:gridCol>
              </a:tblGrid>
              <a:tr h="184015">
                <a:tc>
                  <a:txBody>
                    <a:bodyPr/>
                    <a:lstStyle/>
                    <a:p>
                      <a:pPr algn="l"/>
                      <a:r>
                        <a:rPr lang="en-GB" sz="1200" b="1" dirty="0">
                          <a:solidFill>
                            <a:schemeClr val="accent1"/>
                          </a:solidFill>
                          <a:latin typeface="Arial" panose="020B0604020202020204" pitchFamily="34" charset="0"/>
                          <a:cs typeface="Arial" panose="020B0604020202020204" pitchFamily="34" charset="0"/>
                        </a:rPr>
                        <a:t>Solution</a:t>
                      </a:r>
                      <a:r>
                        <a:rPr lang="en-GB" sz="1200" b="1" baseline="0" dirty="0">
                          <a:solidFill>
                            <a:schemeClr val="accent1"/>
                          </a:solidFill>
                          <a:latin typeface="Arial" panose="020B0604020202020204" pitchFamily="34" charset="0"/>
                          <a:cs typeface="Arial" panose="020B0604020202020204" pitchFamily="34" charset="0"/>
                        </a:rPr>
                        <a:t> Options Identified</a:t>
                      </a:r>
                      <a:endParaRPr lang="en-GB" sz="1200" b="1" dirty="0">
                        <a:solidFill>
                          <a:schemeClr val="accent1"/>
                        </a:solidFill>
                        <a:latin typeface="Arial" panose="020B0604020202020204" pitchFamily="34" charset="0"/>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1048072">
                <a:tc>
                  <a:txBody>
                    <a:bodyPr/>
                    <a:lstStyle/>
                    <a:p>
                      <a:endParaRPr lang="en-GB" sz="16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u="none" dirty="0">
                          <a:solidFill>
                            <a:schemeClr val="bg1"/>
                          </a:solidFill>
                        </a:rPr>
                        <a:t>1</a:t>
                      </a:r>
                    </a:p>
                    <a:p>
                      <a:endParaRPr lang="en-GB" sz="1600" b="0" dirty="0">
                        <a:latin typeface="Arial" panose="020B0604020202020204" pitchFamily="34" charset="0"/>
                        <a:cs typeface="Arial" panose="020B0604020202020204" pitchFamily="34" charset="0"/>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6" name="Diagram 5"/>
          <p:cNvGraphicFramePr/>
          <p:nvPr>
            <p:extLst/>
          </p:nvPr>
        </p:nvGraphicFramePr>
        <p:xfrm>
          <a:off x="1130043" y="3905223"/>
          <a:ext cx="7416824" cy="3961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nvPr>
        </p:nvGraphicFramePr>
        <p:xfrm>
          <a:off x="499410" y="3906665"/>
          <a:ext cx="544198" cy="39615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a:extLst>
              <a:ext uri="{FF2B5EF4-FFF2-40B4-BE49-F238E27FC236}">
                <a16:creationId xmlns:a16="http://schemas.microsoft.com/office/drawing/2014/main" id="{D5FAB69E-0127-4738-8D80-05245C450DAE}"/>
              </a:ext>
            </a:extLst>
          </p:cNvPr>
          <p:cNvGraphicFramePr/>
          <p:nvPr>
            <p:extLst/>
          </p:nvPr>
        </p:nvGraphicFramePr>
        <p:xfrm>
          <a:off x="1163443" y="4388624"/>
          <a:ext cx="7416824" cy="48738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4" name="Rectangle: Rounded Corners 13">
            <a:extLst>
              <a:ext uri="{FF2B5EF4-FFF2-40B4-BE49-F238E27FC236}">
                <a16:creationId xmlns:a16="http://schemas.microsoft.com/office/drawing/2014/main" id="{8CC1739B-6B02-4E98-A857-BF973D7D1A10}"/>
              </a:ext>
            </a:extLst>
          </p:cNvPr>
          <p:cNvSpPr/>
          <p:nvPr/>
        </p:nvSpPr>
        <p:spPr>
          <a:xfrm>
            <a:off x="499410" y="4407842"/>
            <a:ext cx="544198" cy="396155"/>
          </a:xfrm>
          <a:prstGeom prst="roundRect">
            <a:avLst/>
          </a:prstGeom>
          <a:solidFill>
            <a:srgbClr val="56CF9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t>2</a:t>
            </a:r>
          </a:p>
        </p:txBody>
      </p:sp>
      <p:graphicFrame>
        <p:nvGraphicFramePr>
          <p:cNvPr id="10" name="Object 9">
            <a:extLst>
              <a:ext uri="{FF2B5EF4-FFF2-40B4-BE49-F238E27FC236}">
                <a16:creationId xmlns:a16="http://schemas.microsoft.com/office/drawing/2014/main" id="{BC1F5EF3-87DF-4E02-A734-1A3192A4DA1A}"/>
              </a:ext>
            </a:extLst>
          </p:cNvPr>
          <p:cNvGraphicFramePr>
            <a:graphicFrameLocks noChangeAspect="1"/>
          </p:cNvGraphicFramePr>
          <p:nvPr>
            <p:extLst/>
          </p:nvPr>
        </p:nvGraphicFramePr>
        <p:xfrm>
          <a:off x="6948264" y="2784177"/>
          <a:ext cx="1152129" cy="806450"/>
        </p:xfrm>
        <a:graphic>
          <a:graphicData uri="http://schemas.openxmlformats.org/presentationml/2006/ole">
            <mc:AlternateContent xmlns:mc="http://schemas.openxmlformats.org/markup-compatibility/2006">
              <mc:Choice xmlns:v="urn:schemas-microsoft-com:vml" Requires="v">
                <p:oleObj spid="_x0000_s3075" name="Worksheet" showAsIcon="1" r:id="rId19" imgW="914400" imgH="806400" progId="Excel.Sheet.12">
                  <p:embed/>
                </p:oleObj>
              </mc:Choice>
              <mc:Fallback>
                <p:oleObj name="Worksheet" showAsIcon="1" r:id="rId19" imgW="914400" imgH="806400" progId="Excel.Sheet.12">
                  <p:embed/>
                  <p:pic>
                    <p:nvPicPr>
                      <p:cNvPr id="10" name="Object 9">
                        <a:extLst>
                          <a:ext uri="{FF2B5EF4-FFF2-40B4-BE49-F238E27FC236}">
                            <a16:creationId xmlns:a16="http://schemas.microsoft.com/office/drawing/2014/main" id="{BC1F5EF3-87DF-4E02-A734-1A3192A4DA1A}"/>
                          </a:ext>
                        </a:extLst>
                      </p:cNvPr>
                      <p:cNvPicPr/>
                      <p:nvPr/>
                    </p:nvPicPr>
                    <p:blipFill>
                      <a:blip r:embed="rId20"/>
                      <a:stretch>
                        <a:fillRect/>
                      </a:stretch>
                    </p:blipFill>
                    <p:spPr>
                      <a:xfrm>
                        <a:off x="6948264" y="2784177"/>
                        <a:ext cx="1152129" cy="806450"/>
                      </a:xfrm>
                      <a:prstGeom prst="rect">
                        <a:avLst/>
                      </a:prstGeom>
                    </p:spPr>
                  </p:pic>
                </p:oleObj>
              </mc:Fallback>
            </mc:AlternateContent>
          </a:graphicData>
        </a:graphic>
      </p:graphicFrame>
    </p:spTree>
    <p:extLst>
      <p:ext uri="{BB962C8B-B14F-4D97-AF65-F5344CB8AC3E}">
        <p14:creationId xmlns:p14="http://schemas.microsoft.com/office/powerpoint/2010/main" val="358363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62"/>
            <a:ext cx="8229600" cy="637580"/>
          </a:xfrm>
        </p:spPr>
        <p:txBody>
          <a:bodyPr/>
          <a:lstStyle/>
          <a:p>
            <a:r>
              <a:rPr lang="en-US" dirty="0"/>
              <a:t>Option 1 - High Level Impact Assessment</a:t>
            </a:r>
            <a:endParaRPr lang="en-GB" dirty="0"/>
          </a:p>
        </p:txBody>
      </p:sp>
      <p:graphicFrame>
        <p:nvGraphicFramePr>
          <p:cNvPr id="8" name="Table 7"/>
          <p:cNvGraphicFramePr>
            <a:graphicFrameLocks noGrp="1"/>
          </p:cNvGraphicFramePr>
          <p:nvPr>
            <p:extLst/>
          </p:nvPr>
        </p:nvGraphicFramePr>
        <p:xfrm>
          <a:off x="335533" y="674916"/>
          <a:ext cx="8556947" cy="1905000"/>
        </p:xfrm>
        <a:graphic>
          <a:graphicData uri="http://schemas.openxmlformats.org/drawingml/2006/table">
            <a:tbl>
              <a:tblPr firstRow="1" bandRow="1">
                <a:tableStyleId>{E8B1032C-EA38-4F05-BA0D-38AFFFC7BED3}</a:tableStyleId>
              </a:tblPr>
              <a:tblGrid>
                <a:gridCol w="8556947">
                  <a:extLst>
                    <a:ext uri="{9D8B030D-6E8A-4147-A177-3AD203B41FA5}">
                      <a16:colId xmlns:a16="http://schemas.microsoft.com/office/drawing/2014/main" val="2000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E5AA8"/>
                          </a:solidFill>
                        </a:rPr>
                        <a:t>1 - </a:t>
                      </a:r>
                      <a:r>
                        <a:rPr lang="en-GB" sz="1200" b="1" kern="1200" dirty="0">
                          <a:solidFill>
                            <a:srgbClr val="3E5AA8"/>
                          </a:solidFill>
                          <a:latin typeface="+mn-lt"/>
                          <a:ea typeface="+mn-ea"/>
                          <a:cs typeface="+mn-cs"/>
                        </a:rPr>
                        <a:t> </a:t>
                      </a:r>
                      <a:r>
                        <a:rPr lang="en-US" sz="1200" b="1" kern="1200" dirty="0">
                          <a:solidFill>
                            <a:srgbClr val="3E5AA8"/>
                          </a:solidFill>
                          <a:latin typeface="+mn-lt"/>
                          <a:ea typeface="+mn-ea"/>
                          <a:cs typeface="+mn-cs"/>
                        </a:rPr>
                        <a:t>Replace the spaces received in the mandatory field of inbound files with single special character in SAP PO. SAP ISU will identify the special character and mandatory field missing rejection will be sent in outbound files.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1153749">
                <a:tc>
                  <a:txBody>
                    <a:bodyPr/>
                    <a:lstStyle/>
                    <a:p>
                      <a:pPr marL="0" lvl="0" indent="0" algn="just">
                        <a:buFont typeface="Arial" panose="020B0604020202020204" pitchFamily="34" charset="0"/>
                        <a:buNone/>
                      </a:pPr>
                      <a:r>
                        <a:rPr lang="en-GB" sz="1000" b="1" kern="1200" dirty="0">
                          <a:solidFill>
                            <a:schemeClr val="tx1"/>
                          </a:solidFill>
                          <a:effectLst/>
                          <a:latin typeface="+mn-lt"/>
                          <a:ea typeface="+mn-ea"/>
                          <a:cs typeface="+mn-cs"/>
                        </a:rPr>
                        <a:t>SAP PO: </a:t>
                      </a:r>
                      <a:r>
                        <a:rPr lang="en-US" sz="1000" kern="1200" dirty="0">
                          <a:solidFill>
                            <a:schemeClr val="bg1">
                              <a:lumMod val="50000"/>
                            </a:schemeClr>
                          </a:solidFill>
                          <a:latin typeface="+mn-lt"/>
                          <a:ea typeface="+mn-ea"/>
                          <a:cs typeface="+mn-cs"/>
                        </a:rPr>
                        <a:t>For the inbound files (MSI, EMC, CNF, UMR, UBR, UDR and SFN), in SAP PO the mandatory text fields will be identified, if single or multiple spaces are received in SAP PO then replace that space with a single special character (Θ) and send it to SAP ISU. When SAP ISU plays back the special character (Θ) in the outbound files (MSO, CTR, CFR, URS and SFR), SAP PO will replace the special character (Θ) present in the mandatory text field with a single space and send it to AMT </a:t>
                      </a:r>
                      <a:r>
                        <a:rPr lang="en-US" sz="1000" kern="1200" dirty="0" err="1">
                          <a:solidFill>
                            <a:schemeClr val="bg1">
                              <a:lumMod val="50000"/>
                            </a:schemeClr>
                          </a:solidFill>
                          <a:latin typeface="+mn-lt"/>
                          <a:ea typeface="+mn-ea"/>
                          <a:cs typeface="+mn-cs"/>
                        </a:rPr>
                        <a:t>Marketflow</a:t>
                      </a:r>
                      <a:r>
                        <a:rPr lang="en-US" sz="1000" kern="1200" dirty="0">
                          <a:solidFill>
                            <a:schemeClr val="bg1">
                              <a:lumMod val="50000"/>
                            </a:schemeClr>
                          </a:solidFill>
                          <a:latin typeface="+mn-lt"/>
                          <a:ea typeface="+mn-ea"/>
                          <a:cs typeface="+mn-cs"/>
                        </a:rPr>
                        <a:t>.</a:t>
                      </a:r>
                      <a:endParaRPr lang="en-GB" sz="1000" b="1" kern="1200" dirty="0">
                        <a:solidFill>
                          <a:schemeClr val="tx1"/>
                        </a:solidFill>
                        <a:effectLst/>
                        <a:latin typeface="+mn-lt"/>
                        <a:ea typeface="+mn-ea"/>
                        <a:cs typeface="+mn-cs"/>
                      </a:endParaRPr>
                    </a:p>
                    <a:p>
                      <a:pPr marL="0" lvl="0" indent="0" algn="just">
                        <a:buFont typeface="Arial" panose="020B0604020202020204" pitchFamily="34" charset="0"/>
                        <a:buNone/>
                      </a:pPr>
                      <a:r>
                        <a:rPr lang="en-GB" sz="1000" b="1" kern="1200" dirty="0">
                          <a:solidFill>
                            <a:schemeClr val="tx1"/>
                          </a:solidFill>
                          <a:effectLst/>
                          <a:latin typeface="+mn-lt"/>
                          <a:ea typeface="+mn-ea"/>
                          <a:cs typeface="+mn-cs"/>
                        </a:rPr>
                        <a:t>SAP ISU: </a:t>
                      </a:r>
                      <a:r>
                        <a:rPr lang="en-GB" sz="1000" kern="1200" dirty="0">
                          <a:solidFill>
                            <a:schemeClr val="bg1">
                              <a:lumMod val="50000"/>
                            </a:schemeClr>
                          </a:solidFill>
                          <a:latin typeface="+mn-lt"/>
                          <a:ea typeface="+mn-ea"/>
                          <a:cs typeface="+mn-cs"/>
                        </a:rPr>
                        <a:t>Code changes to relevant IDoc processing FMs &amp; Read</a:t>
                      </a:r>
                      <a:r>
                        <a:rPr lang="en-GB" sz="1000" b="0" kern="1200" dirty="0">
                          <a:solidFill>
                            <a:schemeClr val="bg1">
                              <a:lumMod val="50000"/>
                            </a:schemeClr>
                          </a:solidFill>
                          <a:latin typeface="+mn-lt"/>
                          <a:ea typeface="+mn-ea"/>
                          <a:cs typeface="+mn-cs"/>
                        </a:rPr>
                        <a:t> </a:t>
                      </a:r>
                      <a:r>
                        <a:rPr lang="en-GB" sz="1000" kern="1200" dirty="0">
                          <a:solidFill>
                            <a:schemeClr val="bg1">
                              <a:lumMod val="50000"/>
                            </a:schemeClr>
                          </a:solidFill>
                          <a:latin typeface="+mn-lt"/>
                          <a:ea typeface="+mn-ea"/>
                          <a:cs typeface="+mn-cs"/>
                        </a:rPr>
                        <a:t>validation programs to </a:t>
                      </a:r>
                      <a:r>
                        <a:rPr lang="en-US" sz="1000" kern="1200" dirty="0">
                          <a:solidFill>
                            <a:schemeClr val="bg1">
                              <a:lumMod val="50000"/>
                            </a:schemeClr>
                          </a:solidFill>
                          <a:latin typeface="+mn-lt"/>
                          <a:ea typeface="+mn-ea"/>
                          <a:cs typeface="+mn-cs"/>
                        </a:rPr>
                        <a:t>add the validation checks for special character (Θ) to generate rejection messages</a:t>
                      </a:r>
                      <a:r>
                        <a:rPr lang="en-US" sz="900" kern="1200" dirty="0">
                          <a:solidFill>
                            <a:schemeClr val="bg1">
                              <a:lumMod val="50000"/>
                            </a:schemeClr>
                          </a:solidFill>
                          <a:latin typeface="+mn-lt"/>
                          <a:ea typeface="+mn-ea"/>
                          <a:cs typeface="+mn-cs"/>
                        </a:rPr>
                        <a:t>.</a:t>
                      </a:r>
                      <a:endParaRPr lang="en-GB" sz="900" kern="1200" dirty="0">
                        <a:solidFill>
                          <a:schemeClr val="bg1">
                            <a:lumMod val="50000"/>
                          </a:schemeClr>
                        </a:solidFill>
                        <a:latin typeface="+mn-lt"/>
                        <a:ea typeface="+mn-ea"/>
                        <a:cs typeface="+mn-cs"/>
                      </a:endParaRPr>
                    </a:p>
                    <a:p>
                      <a:pPr marL="0" lvl="0" indent="0" algn="just">
                        <a:buFont typeface="Arial" panose="020B0604020202020204" pitchFamily="34" charset="0"/>
                        <a:buNone/>
                      </a:pPr>
                      <a:r>
                        <a:rPr lang="en-GB" sz="1000" b="1" kern="1200" dirty="0">
                          <a:solidFill>
                            <a:schemeClr val="tx1"/>
                          </a:solidFill>
                          <a:effectLst/>
                          <a:latin typeface="+mn-lt"/>
                          <a:ea typeface="+mn-ea"/>
                          <a:cs typeface="+mn-cs"/>
                        </a:rPr>
                        <a:t>SAP BW/BO: </a:t>
                      </a:r>
                      <a:r>
                        <a:rPr lang="en-GB" sz="1000" kern="1200" dirty="0">
                          <a:solidFill>
                            <a:schemeClr val="bg1">
                              <a:lumMod val="50000"/>
                            </a:schemeClr>
                          </a:solidFill>
                          <a:latin typeface="+mn-lt"/>
                          <a:ea typeface="+mn-ea"/>
                          <a:cs typeface="+mn-cs"/>
                        </a:rPr>
                        <a:t>Special character </a:t>
                      </a:r>
                      <a:r>
                        <a:rPr lang="en-US" sz="1000" kern="1200" dirty="0">
                          <a:solidFill>
                            <a:schemeClr val="bg1">
                              <a:lumMod val="50000"/>
                            </a:schemeClr>
                          </a:solidFill>
                          <a:latin typeface="+mn-lt"/>
                          <a:ea typeface="+mn-ea"/>
                          <a:cs typeface="+mn-cs"/>
                        </a:rPr>
                        <a:t>(Θ) will be added to permitted extra characters list in BW to ensure no impacts during data load. Amendments in BO reports which are impacted by the file types in scope.</a:t>
                      </a:r>
                      <a:endParaRPr lang="en-GB" sz="1000" b="1" kern="1200" dirty="0">
                        <a:solidFill>
                          <a:schemeClr val="tx1"/>
                        </a:solidFill>
                        <a:effectLst/>
                        <a:latin typeface="+mn-lt"/>
                        <a:ea typeface="+mn-ea"/>
                        <a:cs typeface="+mn-cs"/>
                      </a:endParaRPr>
                    </a:p>
                    <a:p>
                      <a:pPr marL="0" lvl="0" indent="0" algn="just" defTabSz="914400" rtl="0" eaLnBrk="1" latinLnBrk="0" hangingPunct="1">
                        <a:buFont typeface="Arial" panose="020B0604020202020204" pitchFamily="34" charset="0"/>
                        <a:buNone/>
                      </a:pPr>
                      <a:endParaRPr lang="en-US" sz="900" kern="1200" dirty="0">
                        <a:solidFill>
                          <a:schemeClr val="bg1">
                            <a:lumMod val="50000"/>
                          </a:schemeClr>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335533" y="2499742"/>
          <a:ext cx="4680521" cy="2096947"/>
        </p:xfrm>
        <a:graphic>
          <a:graphicData uri="http://schemas.openxmlformats.org/drawingml/2006/table">
            <a:tbl>
              <a:tblPr firstRow="1" bandRow="1">
                <a:tableStyleId>{E8B1032C-EA38-4F05-BA0D-38AFFFC7BED3}</a:tableStyleId>
              </a:tblPr>
              <a:tblGrid>
                <a:gridCol w="4680521">
                  <a:extLst>
                    <a:ext uri="{9D8B030D-6E8A-4147-A177-3AD203B41FA5}">
                      <a16:colId xmlns:a16="http://schemas.microsoft.com/office/drawing/2014/main" val="20000"/>
                    </a:ext>
                  </a:extLst>
                </a:gridCol>
              </a:tblGrid>
              <a:tr h="144016">
                <a:tc>
                  <a:txBody>
                    <a:bodyPr/>
                    <a:lstStyle/>
                    <a:p>
                      <a:pPr algn="l"/>
                      <a:r>
                        <a:rPr lang="en-GB" sz="1200" dirty="0">
                          <a:solidFill>
                            <a:srgbClr val="3E5AA8"/>
                          </a:solidFill>
                        </a:rPr>
                        <a:t>Impacted Systems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1822627">
                <a:tc>
                  <a:txBody>
                    <a:bodyPr/>
                    <a:lstStyle/>
                    <a:p>
                      <a:pPr marL="285750" indent="-285750">
                        <a:buFont typeface="Arial" panose="020B0604020202020204" pitchFamily="34" charset="0"/>
                        <a:buChar char="•"/>
                      </a:pPr>
                      <a:endParaRPr lang="en-GB" sz="1600" b="0" dirty="0">
                        <a:latin typeface="Arial" panose="020B0604020202020204" pitchFamily="34" charset="0"/>
                        <a:cs typeface="Arial" panose="020B0604020202020204" pitchFamily="34" charset="0"/>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5004049" y="2499742"/>
          <a:ext cx="3890869" cy="2477913"/>
        </p:xfrm>
        <a:graphic>
          <a:graphicData uri="http://schemas.openxmlformats.org/drawingml/2006/table">
            <a:tbl>
              <a:tblPr firstRow="1" bandRow="1">
                <a:tableStyleId>{E8B1032C-EA38-4F05-BA0D-38AFFFC7BED3}</a:tableStyleId>
              </a:tblPr>
              <a:tblGrid>
                <a:gridCol w="3890869">
                  <a:extLst>
                    <a:ext uri="{9D8B030D-6E8A-4147-A177-3AD203B41FA5}">
                      <a16:colId xmlns:a16="http://schemas.microsoft.com/office/drawing/2014/main" val="20000"/>
                    </a:ext>
                  </a:extLst>
                </a:gridCol>
              </a:tblGrid>
              <a:tr h="254252">
                <a:tc>
                  <a:txBody>
                    <a:bodyPr/>
                    <a:lstStyle/>
                    <a:p>
                      <a:pPr algn="l"/>
                      <a:r>
                        <a:rPr lang="en-GB" sz="1200" dirty="0">
                          <a:solidFill>
                            <a:srgbClr val="3E5AA8"/>
                          </a:solidFill>
                        </a:rPr>
                        <a:t>Assumptions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203593">
                <a:tc>
                  <a:txBody>
                    <a:bodyPr/>
                    <a:lstStyle/>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kern="1200" dirty="0">
                          <a:solidFill>
                            <a:schemeClr val="bg1">
                              <a:lumMod val="50000"/>
                            </a:schemeClr>
                          </a:solidFill>
                          <a:latin typeface="+mn-lt"/>
                          <a:ea typeface="+mn-ea"/>
                          <a:cs typeface="+mn-cs"/>
                        </a:rPr>
                        <a:t>The scope of the change is limited to File type and Fields mentioned in IA sheet.</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kern="1200" dirty="0">
                          <a:solidFill>
                            <a:schemeClr val="bg1">
                              <a:lumMod val="50000"/>
                            </a:schemeClr>
                          </a:solidFill>
                          <a:latin typeface="+mn-lt"/>
                          <a:ea typeface="+mn-ea"/>
                          <a:cs typeface="+mn-cs"/>
                        </a:rPr>
                        <a:t>Existing rejection codes will be utilised by programs to generate the rejection messages.</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kern="1200" dirty="0">
                          <a:solidFill>
                            <a:schemeClr val="bg1">
                              <a:lumMod val="50000"/>
                            </a:schemeClr>
                          </a:solidFill>
                          <a:latin typeface="+mn-lt"/>
                          <a:ea typeface="+mn-ea"/>
                          <a:cs typeface="+mn-cs"/>
                        </a:rPr>
                        <a:t>The special character theta (Θ) is not expected to be received in the files that are in scope. In the case of theta (Θ) received in mandatory fields from shipper, the inbound file will be rejected by ISU and PO will replace the values with ‘space’.</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kern="1200" dirty="0">
                          <a:solidFill>
                            <a:schemeClr val="bg1">
                              <a:lumMod val="50000"/>
                            </a:schemeClr>
                          </a:solidFill>
                          <a:latin typeface="+mn-lt"/>
                          <a:ea typeface="+mn-ea"/>
                          <a:cs typeface="+mn-cs"/>
                        </a:rPr>
                        <a:t>Solution option 2 was agreed and recommend for further analysis as part of Nov20 impact assessment. Solution option 1 is not preferred on account of Shippers could not receive same values in rejected response files that was sent in inbound.</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kern="1200" dirty="0">
                          <a:solidFill>
                            <a:schemeClr val="bg1">
                              <a:lumMod val="50000"/>
                            </a:schemeClr>
                          </a:solidFill>
                          <a:latin typeface="+mn-lt"/>
                          <a:ea typeface="+mn-ea"/>
                          <a:cs typeface="+mn-cs"/>
                        </a:rPr>
                        <a:t>Data cleansing of any outstanding file failures not in scope of this change.</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kern="1200" dirty="0">
                          <a:solidFill>
                            <a:schemeClr val="bg1">
                              <a:lumMod val="50000"/>
                            </a:schemeClr>
                          </a:solidFill>
                          <a:latin typeface="+mn-lt"/>
                          <a:ea typeface="+mn-ea"/>
                          <a:cs typeface="+mn-cs"/>
                        </a:rPr>
                        <a:t>Performance testing considered in scope for changes in SAP PO.</a:t>
                      </a: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nvPr>
        </p:nvGraphicFramePr>
        <p:xfrm>
          <a:off x="323528" y="4443958"/>
          <a:ext cx="4680521" cy="559264"/>
        </p:xfrm>
        <a:graphic>
          <a:graphicData uri="http://schemas.openxmlformats.org/drawingml/2006/table">
            <a:tbl>
              <a:tblPr firstRow="1" bandRow="1">
                <a:tableStyleId>{E8B1032C-EA38-4F05-BA0D-38AFFFC7BED3}</a:tableStyleId>
              </a:tblPr>
              <a:tblGrid>
                <a:gridCol w="1243462">
                  <a:extLst>
                    <a:ext uri="{9D8B030D-6E8A-4147-A177-3AD203B41FA5}">
                      <a16:colId xmlns:a16="http://schemas.microsoft.com/office/drawing/2014/main" val="20000"/>
                    </a:ext>
                  </a:extLst>
                </a:gridCol>
                <a:gridCol w="1181290">
                  <a:extLst>
                    <a:ext uri="{9D8B030D-6E8A-4147-A177-3AD203B41FA5}">
                      <a16:colId xmlns:a16="http://schemas.microsoft.com/office/drawing/2014/main" val="20001"/>
                    </a:ext>
                  </a:extLst>
                </a:gridCol>
                <a:gridCol w="2255769">
                  <a:extLst>
                    <a:ext uri="{9D8B030D-6E8A-4147-A177-3AD203B41FA5}">
                      <a16:colId xmlns:a16="http://schemas.microsoft.com/office/drawing/2014/main" val="20002"/>
                    </a:ext>
                  </a:extLst>
                </a:gridCol>
              </a:tblGrid>
              <a:tr h="288000">
                <a:tc>
                  <a:txBody>
                    <a:bodyPr/>
                    <a:lstStyle/>
                    <a:p>
                      <a:pPr algn="ctr"/>
                      <a:r>
                        <a:rPr lang="en-GB" sz="1200" dirty="0">
                          <a:solidFill>
                            <a:srgbClr val="3E5AA8"/>
                          </a:solidFill>
                        </a:rPr>
                        <a:t>Overall Impact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a:solidFill>
                            <a:srgbClr val="3E5AA8"/>
                          </a:solidFill>
                        </a:rPr>
                        <a:t>Release Type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a:solidFill>
                            <a:srgbClr val="3E5AA8"/>
                          </a:solidFill>
                        </a:rPr>
                        <a:t>High Level</a:t>
                      </a:r>
                      <a:r>
                        <a:rPr lang="en-GB" sz="1200" baseline="0" dirty="0">
                          <a:solidFill>
                            <a:srgbClr val="3E5AA8"/>
                          </a:solidFill>
                        </a:rPr>
                        <a:t> Cost Estimate</a:t>
                      </a:r>
                      <a:endParaRPr lang="en-GB" sz="1200" dirty="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71264">
                <a:tc>
                  <a:txBody>
                    <a:bodyPr/>
                    <a:lstStyle/>
                    <a:p>
                      <a:pPr marL="0" indent="0" algn="ctr">
                        <a:buFont typeface="Arial" panose="020B0604020202020204" pitchFamily="34" charset="0"/>
                        <a:buNone/>
                      </a:pPr>
                      <a:r>
                        <a:rPr lang="en-GB" sz="1050" b="0" dirty="0">
                          <a:solidFill>
                            <a:schemeClr val="bg1">
                              <a:lumMod val="50000"/>
                            </a:schemeClr>
                          </a:solidFill>
                          <a:latin typeface="Arial" panose="020B0604020202020204" pitchFamily="34" charset="0"/>
                          <a:cs typeface="Arial" panose="020B0604020202020204" pitchFamily="34" charset="0"/>
                        </a:rPr>
                        <a:t>High</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dirty="0">
                          <a:solidFill>
                            <a:schemeClr val="bg1">
                              <a:lumMod val="50000"/>
                            </a:schemeClr>
                          </a:solidFill>
                          <a:latin typeface="Arial" panose="020B0604020202020204" pitchFamily="34" charset="0"/>
                          <a:cs typeface="Arial" panose="020B0604020202020204" pitchFamily="34" charset="0"/>
                        </a:rPr>
                        <a:t>Minor</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dirty="0">
                          <a:solidFill>
                            <a:schemeClr val="bg1">
                              <a:lumMod val="50000"/>
                            </a:schemeClr>
                          </a:solidFill>
                          <a:latin typeface="Arial" panose="020B0604020202020204" pitchFamily="34" charset="0"/>
                          <a:cs typeface="Arial" panose="020B0604020202020204" pitchFamily="34" charset="0"/>
                        </a:rPr>
                        <a:t>£ 55,000 to £ 65,000  GBP</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Rectangle 11">
            <a:extLst>
              <a:ext uri="{FF2B5EF4-FFF2-40B4-BE49-F238E27FC236}">
                <a16:creationId xmlns:a16="http://schemas.microsoft.com/office/drawing/2014/main" id="{A181D1D2-942F-43B0-9372-71DE2B5DD4D2}"/>
              </a:ext>
            </a:extLst>
          </p:cNvPr>
          <p:cNvSpPr/>
          <p:nvPr/>
        </p:nvSpPr>
        <p:spPr>
          <a:xfrm>
            <a:off x="479549" y="3399421"/>
            <a:ext cx="864096"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Marketflow</a:t>
            </a:r>
          </a:p>
        </p:txBody>
      </p:sp>
      <p:sp>
        <p:nvSpPr>
          <p:cNvPr id="13" name="Rectangle 12">
            <a:extLst>
              <a:ext uri="{FF2B5EF4-FFF2-40B4-BE49-F238E27FC236}">
                <a16:creationId xmlns:a16="http://schemas.microsoft.com/office/drawing/2014/main" id="{A181D1D2-942F-43B0-9372-71DE2B5DD4D2}"/>
              </a:ext>
            </a:extLst>
          </p:cNvPr>
          <p:cNvSpPr/>
          <p:nvPr/>
        </p:nvSpPr>
        <p:spPr>
          <a:xfrm>
            <a:off x="1763784" y="3398870"/>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i="1" u="sng" dirty="0">
                <a:solidFill>
                  <a:srgbClr val="3E5AA8"/>
                </a:solidFill>
                <a:latin typeface="Arial"/>
              </a:rPr>
              <a:t>SAP PO</a:t>
            </a:r>
          </a:p>
        </p:txBody>
      </p:sp>
      <p:sp>
        <p:nvSpPr>
          <p:cNvPr id="14" name="Rectangle 13">
            <a:extLst>
              <a:ext uri="{FF2B5EF4-FFF2-40B4-BE49-F238E27FC236}">
                <a16:creationId xmlns:a16="http://schemas.microsoft.com/office/drawing/2014/main" id="{A181D1D2-942F-43B0-9372-71DE2B5DD4D2}"/>
              </a:ext>
            </a:extLst>
          </p:cNvPr>
          <p:cNvSpPr/>
          <p:nvPr/>
        </p:nvSpPr>
        <p:spPr>
          <a:xfrm>
            <a:off x="3084127" y="3398870"/>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sng" strike="noStrike" kern="1200" cap="none" spc="0" normalizeH="0" baseline="0" noProof="0" dirty="0">
                <a:ln>
                  <a:noFill/>
                </a:ln>
                <a:solidFill>
                  <a:srgbClr val="3E5AA8"/>
                </a:solidFill>
                <a:effectLst/>
                <a:uLnTx/>
                <a:uFillTx/>
                <a:latin typeface="Arial"/>
                <a:ea typeface="+mn-ea"/>
                <a:cs typeface="+mn-cs"/>
              </a:rPr>
              <a:t>SAP ISU</a:t>
            </a:r>
          </a:p>
        </p:txBody>
      </p:sp>
      <p:sp>
        <p:nvSpPr>
          <p:cNvPr id="15" name="Rectangle 14">
            <a:extLst>
              <a:ext uri="{FF2B5EF4-FFF2-40B4-BE49-F238E27FC236}">
                <a16:creationId xmlns:a16="http://schemas.microsoft.com/office/drawing/2014/main" id="{A181D1D2-942F-43B0-9372-71DE2B5DD4D2}"/>
              </a:ext>
            </a:extLst>
          </p:cNvPr>
          <p:cNvSpPr/>
          <p:nvPr/>
        </p:nvSpPr>
        <p:spPr>
          <a:xfrm>
            <a:off x="3131936" y="2787814"/>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Gemini</a:t>
            </a:r>
          </a:p>
        </p:txBody>
      </p:sp>
      <p:sp>
        <p:nvSpPr>
          <p:cNvPr id="16" name="Rectangle 15">
            <a:extLst>
              <a:ext uri="{FF2B5EF4-FFF2-40B4-BE49-F238E27FC236}">
                <a16:creationId xmlns:a16="http://schemas.microsoft.com/office/drawing/2014/main" id="{A181D1D2-942F-43B0-9372-71DE2B5DD4D2}"/>
              </a:ext>
            </a:extLst>
          </p:cNvPr>
          <p:cNvSpPr/>
          <p:nvPr/>
        </p:nvSpPr>
        <p:spPr>
          <a:xfrm>
            <a:off x="3059928" y="4011950"/>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i="1" u="sng" dirty="0">
                <a:solidFill>
                  <a:srgbClr val="3E5AA8"/>
                </a:solidFill>
                <a:latin typeface="Arial"/>
              </a:rPr>
              <a:t>SAP BW</a:t>
            </a:r>
          </a:p>
        </p:txBody>
      </p:sp>
      <p:sp>
        <p:nvSpPr>
          <p:cNvPr id="17" name="Rectangle 16">
            <a:extLst>
              <a:ext uri="{FF2B5EF4-FFF2-40B4-BE49-F238E27FC236}">
                <a16:creationId xmlns:a16="http://schemas.microsoft.com/office/drawing/2014/main" id="{A181D1D2-942F-43B0-9372-71DE2B5DD4D2}"/>
              </a:ext>
            </a:extLst>
          </p:cNvPr>
          <p:cNvSpPr/>
          <p:nvPr/>
        </p:nvSpPr>
        <p:spPr>
          <a:xfrm>
            <a:off x="4356073" y="3399421"/>
            <a:ext cx="647976"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CMS</a:t>
            </a:r>
          </a:p>
        </p:txBody>
      </p:sp>
      <p:sp>
        <p:nvSpPr>
          <p:cNvPr id="18" name="Rectangle 17">
            <a:extLst>
              <a:ext uri="{FF2B5EF4-FFF2-40B4-BE49-F238E27FC236}">
                <a16:creationId xmlns:a16="http://schemas.microsoft.com/office/drawing/2014/main" id="{A181D1D2-942F-43B0-9372-71DE2B5DD4D2}"/>
              </a:ext>
            </a:extLst>
          </p:cNvPr>
          <p:cNvSpPr/>
          <p:nvPr/>
        </p:nvSpPr>
        <p:spPr>
          <a:xfrm>
            <a:off x="4356073" y="4011950"/>
            <a:ext cx="647976"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DES</a:t>
            </a:r>
          </a:p>
        </p:txBody>
      </p:sp>
      <p:grpSp>
        <p:nvGrpSpPr>
          <p:cNvPr id="19" name="Group 18"/>
          <p:cNvGrpSpPr/>
          <p:nvPr/>
        </p:nvGrpSpPr>
        <p:grpSpPr>
          <a:xfrm>
            <a:off x="1367644" y="3514066"/>
            <a:ext cx="360040" cy="152400"/>
            <a:chOff x="4788024" y="3789241"/>
            <a:chExt cx="360040" cy="152400"/>
          </a:xfrm>
        </p:grpSpPr>
        <p:cxnSp>
          <p:nvCxnSpPr>
            <p:cNvPr id="20" name="Straight Arrow Connector 19"/>
            <p:cNvCxnSpPr/>
            <p:nvPr/>
          </p:nvCxnSpPr>
          <p:spPr bwMode="auto">
            <a:xfrm>
              <a:off x="4788024" y="3789241"/>
              <a:ext cx="360040" cy="0"/>
            </a:xfrm>
            <a:prstGeom prst="straightConnector1">
              <a:avLst/>
            </a:prstGeom>
            <a:solidFill>
              <a:schemeClr val="accent1">
                <a:alpha val="50000"/>
              </a:schemeClr>
            </a:solidFill>
            <a:ln w="12700" cap="flat" cmpd="sng" algn="ctr">
              <a:solidFill>
                <a:srgbClr val="D757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4788024" y="3941641"/>
              <a:ext cx="360040" cy="0"/>
            </a:xfrm>
            <a:prstGeom prst="straightConnector1">
              <a:avLst/>
            </a:prstGeom>
            <a:ln>
              <a:solidFill>
                <a:srgbClr val="D75733"/>
              </a:solidFill>
              <a:headEnd type="triangle" w="med" len="med"/>
              <a:tailEnd type="none"/>
            </a:ln>
          </p:spPr>
          <p:style>
            <a:lnRef idx="1">
              <a:schemeClr val="dk1"/>
            </a:lnRef>
            <a:fillRef idx="0">
              <a:schemeClr val="dk1"/>
            </a:fillRef>
            <a:effectRef idx="0">
              <a:schemeClr val="dk1"/>
            </a:effectRef>
            <a:fontRef idx="minor">
              <a:schemeClr val="tx1"/>
            </a:fontRef>
          </p:style>
        </p:cxnSp>
      </p:grpSp>
      <p:grpSp>
        <p:nvGrpSpPr>
          <p:cNvPr id="22" name="Group 21"/>
          <p:cNvGrpSpPr/>
          <p:nvPr/>
        </p:nvGrpSpPr>
        <p:grpSpPr>
          <a:xfrm>
            <a:off x="2664950" y="3514617"/>
            <a:ext cx="360040" cy="152400"/>
            <a:chOff x="4788024" y="3789241"/>
            <a:chExt cx="360040" cy="152400"/>
          </a:xfrm>
        </p:grpSpPr>
        <p:cxnSp>
          <p:nvCxnSpPr>
            <p:cNvPr id="23" name="Straight Arrow Connector 22"/>
            <p:cNvCxnSpPr/>
            <p:nvPr/>
          </p:nvCxnSpPr>
          <p:spPr bwMode="auto">
            <a:xfrm>
              <a:off x="4788024" y="3789241"/>
              <a:ext cx="360040" cy="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bwMode="auto">
            <a:xfrm>
              <a:off x="4788024" y="3941641"/>
              <a:ext cx="360040" cy="0"/>
            </a:xfrm>
            <a:prstGeom prst="straightConnector1">
              <a:avLst/>
            </a:prstGeom>
            <a:solidFill>
              <a:schemeClr val="accent1">
                <a:alpha val="50000"/>
              </a:schemeClr>
            </a:solidFill>
            <a:ln w="12700" cap="flat" cmpd="sng" algn="ctr">
              <a:solidFill>
                <a:srgbClr val="D75733"/>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Group 24"/>
          <p:cNvGrpSpPr/>
          <p:nvPr/>
        </p:nvGrpSpPr>
        <p:grpSpPr>
          <a:xfrm>
            <a:off x="3967150" y="3514617"/>
            <a:ext cx="360040" cy="152400"/>
            <a:chOff x="4788024" y="3789241"/>
            <a:chExt cx="360040" cy="152400"/>
          </a:xfrm>
        </p:grpSpPr>
        <p:cxnSp>
          <p:nvCxnSpPr>
            <p:cNvPr id="26" name="Straight Arrow Connector 25"/>
            <p:cNvCxnSpPr/>
            <p:nvPr/>
          </p:nvCxnSpPr>
          <p:spPr bwMode="auto">
            <a:xfrm>
              <a:off x="4788024" y="3789241"/>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4788024" y="3941641"/>
              <a:ext cx="360040" cy="0"/>
            </a:xfrm>
            <a:prstGeom prst="straightConnector1">
              <a:avLst/>
            </a:prstGeom>
            <a:ln>
              <a:headEnd type="triangle" w="med" len="med"/>
              <a:tailEnd type="none"/>
            </a:ln>
          </p:spPr>
          <p:style>
            <a:lnRef idx="1">
              <a:schemeClr val="dk1"/>
            </a:lnRef>
            <a:fillRef idx="0">
              <a:schemeClr val="dk1"/>
            </a:fillRef>
            <a:effectRef idx="0">
              <a:schemeClr val="dk1"/>
            </a:effectRef>
            <a:fontRef idx="minor">
              <a:schemeClr val="tx1"/>
            </a:fontRef>
          </p:style>
        </p:cxnSp>
      </p:grpSp>
      <p:cxnSp>
        <p:nvCxnSpPr>
          <p:cNvPr id="28" name="Straight Arrow Connector 27"/>
          <p:cNvCxnSpPr/>
          <p:nvPr/>
        </p:nvCxnSpPr>
        <p:spPr bwMode="auto">
          <a:xfrm>
            <a:off x="3923928" y="4203346"/>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a:off x="3563888" y="3769553"/>
            <a:ext cx="0" cy="242357"/>
          </a:xfrm>
          <a:prstGeom prst="straightConnector1">
            <a:avLst/>
          </a:prstGeom>
          <a:solidFill>
            <a:schemeClr val="accent1">
              <a:alpha val="50000"/>
            </a:schemeClr>
          </a:solidFill>
          <a:ln w="12700" cap="flat" cmpd="sng" algn="ctr">
            <a:solidFill>
              <a:srgbClr val="D757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a:off x="3563888" y="3128300"/>
            <a:ext cx="0" cy="242357"/>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a:extLst>
              <a:ext uri="{FF2B5EF4-FFF2-40B4-BE49-F238E27FC236}">
                <a16:creationId xmlns:a16="http://schemas.microsoft.com/office/drawing/2014/main" id="{A181D1D2-942F-43B0-9372-71DE2B5DD4D2}"/>
              </a:ext>
            </a:extLst>
          </p:cNvPr>
          <p:cNvSpPr/>
          <p:nvPr/>
        </p:nvSpPr>
        <p:spPr>
          <a:xfrm>
            <a:off x="1763784" y="4003785"/>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API</a:t>
            </a:r>
          </a:p>
        </p:txBody>
      </p:sp>
      <p:cxnSp>
        <p:nvCxnSpPr>
          <p:cNvPr id="32" name="Straight Arrow Connector 31"/>
          <p:cNvCxnSpPr/>
          <p:nvPr/>
        </p:nvCxnSpPr>
        <p:spPr bwMode="auto">
          <a:xfrm>
            <a:off x="2627784" y="4234037"/>
            <a:ext cx="360040" cy="0"/>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a:extLst>
              <a:ext uri="{FF2B5EF4-FFF2-40B4-BE49-F238E27FC236}">
                <a16:creationId xmlns:a16="http://schemas.microsoft.com/office/drawing/2014/main" id="{A181D1D2-942F-43B0-9372-71DE2B5DD4D2}"/>
              </a:ext>
            </a:extLst>
          </p:cNvPr>
          <p:cNvSpPr/>
          <p:nvPr/>
        </p:nvSpPr>
        <p:spPr>
          <a:xfrm>
            <a:off x="467544" y="2884410"/>
            <a:ext cx="669776" cy="263404"/>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sng" strike="noStrike" kern="1200" cap="none" spc="0" normalizeH="0" baseline="0" noProof="0" dirty="0">
                <a:ln>
                  <a:noFill/>
                </a:ln>
                <a:solidFill>
                  <a:srgbClr val="3E5AA8"/>
                </a:solidFill>
                <a:effectLst/>
                <a:uLnTx/>
                <a:uFillTx/>
                <a:latin typeface="Arial"/>
                <a:ea typeface="+mn-ea"/>
                <a:cs typeface="+mn-cs"/>
              </a:rPr>
              <a:t>Impact</a:t>
            </a:r>
          </a:p>
        </p:txBody>
      </p:sp>
      <p:sp>
        <p:nvSpPr>
          <p:cNvPr id="35" name="Rounded Rectangle 34"/>
          <p:cNvSpPr/>
          <p:nvPr/>
        </p:nvSpPr>
        <p:spPr>
          <a:xfrm>
            <a:off x="8460432" y="162406"/>
            <a:ext cx="544198" cy="393120"/>
          </a:xfrm>
          <a:prstGeom prst="roundRect">
            <a:avLst/>
          </a:prstGeom>
          <a:solidFill>
            <a:srgbClr val="FCBC55"/>
          </a:solidFill>
          <a:ln w="12700" cap="flat" cmpd="sng" algn="ctr">
            <a:solidFill>
              <a:srgbClr val="1D3E61"/>
            </a:solidFill>
            <a:prstDash val="solid"/>
          </a:ln>
          <a:effectLst/>
        </p:spPr>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GB" sz="1100" b="1" dirty="0">
                <a:solidFill>
                  <a:prstClr val="white"/>
                </a:solidFill>
                <a:latin typeface="Arial"/>
              </a:rPr>
              <a:t>1</a:t>
            </a:r>
          </a:p>
        </p:txBody>
      </p:sp>
    </p:spTree>
    <p:extLst>
      <p:ext uri="{BB962C8B-B14F-4D97-AF65-F5344CB8AC3E}">
        <p14:creationId xmlns:p14="http://schemas.microsoft.com/office/powerpoint/2010/main" val="1756470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60040"/>
          </a:xfrm>
        </p:spPr>
        <p:txBody>
          <a:bodyPr>
            <a:normAutofit fontScale="90000"/>
          </a:bodyPr>
          <a:lstStyle/>
          <a:p>
            <a:r>
              <a:rPr lang="en-GB" dirty="0"/>
              <a:t>Option 1 - System Impact Assessment</a:t>
            </a:r>
          </a:p>
        </p:txBody>
      </p:sp>
      <p:sp>
        <p:nvSpPr>
          <p:cNvPr id="10" name="Rounded Rectangle 9"/>
          <p:cNvSpPr/>
          <p:nvPr/>
        </p:nvSpPr>
        <p:spPr>
          <a:xfrm>
            <a:off x="8460432" y="226919"/>
            <a:ext cx="544198" cy="393120"/>
          </a:xfrm>
          <a:prstGeom prst="roundRect">
            <a:avLst/>
          </a:prstGeom>
          <a:solidFill>
            <a:srgbClr val="FCBC55"/>
          </a:solidFill>
          <a:ln w="12700" cap="flat" cmpd="sng" algn="ctr">
            <a:solidFill>
              <a:srgbClr val="1D3E61"/>
            </a:solidFill>
            <a:prstDash val="solid"/>
          </a:ln>
          <a:effectLst/>
        </p:spPr>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GB" sz="1100" b="1" dirty="0">
                <a:solidFill>
                  <a:prstClr val="white"/>
                </a:solidFill>
                <a:latin typeface="Arial"/>
              </a:rPr>
              <a:t>1</a:t>
            </a:r>
          </a:p>
        </p:txBody>
      </p:sp>
      <p:graphicFrame>
        <p:nvGraphicFramePr>
          <p:cNvPr id="12" name="Table 11"/>
          <p:cNvGraphicFramePr>
            <a:graphicFrameLocks noGrp="1"/>
          </p:cNvGraphicFramePr>
          <p:nvPr>
            <p:extLst/>
          </p:nvPr>
        </p:nvGraphicFramePr>
        <p:xfrm>
          <a:off x="428384" y="668109"/>
          <a:ext cx="8280922" cy="4300312"/>
        </p:xfrm>
        <a:graphic>
          <a:graphicData uri="http://schemas.openxmlformats.org/drawingml/2006/table">
            <a:tbl>
              <a:tblPr firstRow="1" bandRow="1">
                <a:tableStyleId>{5940675A-B579-460E-94D1-54222C63F5DA}</a:tableStyleId>
              </a:tblPr>
              <a:tblGrid>
                <a:gridCol w="176735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368152">
                  <a:extLst>
                    <a:ext uri="{9D8B030D-6E8A-4147-A177-3AD203B41FA5}">
                      <a16:colId xmlns:a16="http://schemas.microsoft.com/office/drawing/2014/main" val="20004"/>
                    </a:ext>
                  </a:extLst>
                </a:gridCol>
                <a:gridCol w="1473010">
                  <a:extLst>
                    <a:ext uri="{9D8B030D-6E8A-4147-A177-3AD203B41FA5}">
                      <a16:colId xmlns:a16="http://schemas.microsoft.com/office/drawing/2014/main" val="3531535959"/>
                    </a:ext>
                  </a:extLst>
                </a:gridCol>
              </a:tblGrid>
              <a:tr h="209082">
                <a:tc>
                  <a:txBody>
                    <a:bodyPr/>
                    <a:lstStyle/>
                    <a:p>
                      <a:pPr algn="ctr"/>
                      <a:endParaRPr lang="en-GB" sz="8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b="1" dirty="0">
                          <a:solidFill>
                            <a:srgbClr val="3E5AA8"/>
                          </a:solidFill>
                        </a:rPr>
                        <a:t>Reports</a:t>
                      </a:r>
                    </a:p>
                  </a:txBody>
                  <a:tcPr anchor="ctr">
                    <a:lnL w="12700" cap="flat" cmpd="sng" algn="ctr">
                      <a:solidFill>
                        <a:schemeClr val="tx1"/>
                      </a:solidFill>
                      <a:prstDash val="solid"/>
                      <a:round/>
                      <a:headEnd type="none" w="med" len="med"/>
                      <a:tailEnd type="none" w="med" len="med"/>
                    </a:lnL>
                    <a:solidFill>
                      <a:srgbClr val="FCBC55"/>
                    </a:solidFill>
                  </a:tcPr>
                </a:tc>
                <a:tc>
                  <a:txBody>
                    <a:bodyPr/>
                    <a:lstStyle/>
                    <a:p>
                      <a:pPr algn="ctr"/>
                      <a:r>
                        <a:rPr lang="en-GB" sz="800" b="1" dirty="0">
                          <a:solidFill>
                            <a:srgbClr val="3E5AA8"/>
                          </a:solidFill>
                        </a:rPr>
                        <a:t>Enhancements</a:t>
                      </a:r>
                    </a:p>
                  </a:txBody>
                  <a:tcPr anchor="ctr">
                    <a:solidFill>
                      <a:srgbClr val="FCBC55"/>
                    </a:solidFill>
                  </a:tcPr>
                </a:tc>
                <a:tc>
                  <a:txBody>
                    <a:bodyPr/>
                    <a:lstStyle/>
                    <a:p>
                      <a:pPr algn="ctr"/>
                      <a:r>
                        <a:rPr lang="en-GB" sz="800" b="1" dirty="0">
                          <a:solidFill>
                            <a:srgbClr val="3E5AA8"/>
                          </a:solidFill>
                        </a:rPr>
                        <a:t>Data Migration </a:t>
                      </a:r>
                    </a:p>
                  </a:txBody>
                  <a:tcPr anchor="ctr">
                    <a:solidFill>
                      <a:srgbClr val="FCBC55"/>
                    </a:solidFill>
                  </a:tcPr>
                </a:tc>
                <a:tc>
                  <a:txBody>
                    <a:bodyPr/>
                    <a:lstStyle/>
                    <a:p>
                      <a:pPr algn="ctr"/>
                      <a:r>
                        <a:rPr lang="en-GB" sz="800" b="1" dirty="0">
                          <a:solidFill>
                            <a:srgbClr val="3E5AA8"/>
                          </a:solidFill>
                        </a:rPr>
                        <a:t>Integration(SAP PO)</a:t>
                      </a:r>
                    </a:p>
                  </a:txBody>
                  <a:tcPr anchor="ctr">
                    <a:solidFill>
                      <a:srgbClr val="FCBC55"/>
                    </a:solidFill>
                  </a:tcPr>
                </a:tc>
                <a:extLst>
                  <a:ext uri="{0D108BD9-81ED-4DB2-BD59-A6C34878D82A}">
                    <a16:rowId xmlns:a16="http://schemas.microsoft.com/office/drawing/2014/main" val="10000"/>
                  </a:ext>
                </a:extLst>
              </a:tr>
              <a:tr h="209082">
                <a:tc>
                  <a:txBody>
                    <a:bodyPr/>
                    <a:lstStyle/>
                    <a:p>
                      <a:pPr algn="r"/>
                      <a:r>
                        <a:rPr lang="en-GB" sz="800" b="1" dirty="0">
                          <a:solidFill>
                            <a:schemeClr val="accent1"/>
                          </a:solidFill>
                        </a:rPr>
                        <a:t>System Component:</a:t>
                      </a:r>
                    </a:p>
                  </a:txBody>
                  <a:tcPr anchor="ctr">
                    <a:lnT w="12700" cap="flat" cmpd="sng" algn="ctr">
                      <a:solidFill>
                        <a:schemeClr val="tx1"/>
                      </a:solidFill>
                      <a:prstDash val="solid"/>
                      <a:round/>
                      <a:headEnd type="none" w="med" len="med"/>
                      <a:tailEnd type="none" w="med" len="med"/>
                    </a:lnT>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SAP BW/BO</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SAP ISU</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SAP ISU</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Integration</a:t>
                      </a:r>
                    </a:p>
                  </a:txBody>
                  <a:tcPr anchor="ctr"/>
                </a:tc>
                <a:extLst>
                  <a:ext uri="{0D108BD9-81ED-4DB2-BD59-A6C34878D82A}">
                    <a16:rowId xmlns:a16="http://schemas.microsoft.com/office/drawing/2014/main" val="10001"/>
                  </a:ext>
                </a:extLst>
              </a:tr>
              <a:tr h="567646">
                <a:tc>
                  <a:txBody>
                    <a:bodyPr/>
                    <a:lstStyle/>
                    <a:p>
                      <a:pPr algn="r"/>
                      <a:r>
                        <a:rPr lang="en-GB" sz="800" b="1" dirty="0">
                          <a:solidFill>
                            <a:schemeClr val="accent1"/>
                          </a:solidFill>
                        </a:rPr>
                        <a:t>Impacted Process Areas:</a:t>
                      </a:r>
                    </a:p>
                  </a:txBody>
                  <a:tcPr anchor="ctr">
                    <a:solidFill>
                      <a:srgbClr val="84B8DA"/>
                    </a:solidFill>
                  </a:tcPr>
                </a:tc>
                <a:tc>
                  <a:txBody>
                    <a:bodyPr/>
                    <a:lstStyle/>
                    <a:p>
                      <a:pPr algn="ctr"/>
                      <a:r>
                        <a:rPr lang="en-GB" sz="800" kern="1200" baseline="0" dirty="0">
                          <a:solidFill>
                            <a:schemeClr val="bg1">
                              <a:lumMod val="50000"/>
                            </a:schemeClr>
                          </a:solidFill>
                          <a:latin typeface="+mn-lt"/>
                          <a:ea typeface="+mn-ea"/>
                          <a:cs typeface="+mn-cs"/>
                        </a:rPr>
                        <a:t>BW Extraction and Reports</a:t>
                      </a:r>
                    </a:p>
                  </a:txBody>
                  <a:tcPr anchor="ctr"/>
                </a:tc>
                <a:tc>
                  <a:txBody>
                    <a:bodyPr/>
                    <a:lstStyle/>
                    <a:p>
                      <a:pPr marL="0" indent="0" algn="ctr">
                        <a:buFont typeface="Arial" panose="020B0604020202020204" pitchFamily="34" charset="0"/>
                        <a:buNone/>
                      </a:pPr>
                      <a:r>
                        <a:rPr lang="en-GB" sz="800" kern="1200" dirty="0">
                          <a:solidFill>
                            <a:schemeClr val="bg1">
                              <a:lumMod val="50000"/>
                            </a:schemeClr>
                          </a:solidFill>
                          <a:effectLst/>
                          <a:latin typeface="+mn-lt"/>
                          <a:ea typeface="+mn-ea"/>
                          <a:cs typeface="+mn-cs"/>
                        </a:rPr>
                        <a:t>SPA, Metering</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N/A</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File Transfer</a:t>
                      </a:r>
                    </a:p>
                  </a:txBody>
                  <a:tcPr anchor="ctr"/>
                </a:tc>
                <a:extLst>
                  <a:ext uri="{0D108BD9-81ED-4DB2-BD59-A6C34878D82A}">
                    <a16:rowId xmlns:a16="http://schemas.microsoft.com/office/drawing/2014/main" val="10002"/>
                  </a:ext>
                </a:extLst>
              </a:tr>
              <a:tr h="328558">
                <a:tc>
                  <a:txBody>
                    <a:bodyPr/>
                    <a:lstStyle/>
                    <a:p>
                      <a:pPr algn="r"/>
                      <a:r>
                        <a:rPr lang="en-US" sz="800" b="1" dirty="0">
                          <a:solidFill>
                            <a:schemeClr val="accent1"/>
                          </a:solidFill>
                        </a:rPr>
                        <a:t>Complexity Level (per RICEFW item):</a:t>
                      </a:r>
                    </a:p>
                  </a:txBody>
                  <a:tcPr anchor="ctr">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algn="ctr" defTabSz="914400" rtl="0" eaLnBrk="1" latinLnBrk="0" hangingPunct="1"/>
                      <a:r>
                        <a:rPr lang="en-GB" sz="800" kern="1200" dirty="0">
                          <a:solidFill>
                            <a:schemeClr val="bg1">
                              <a:lumMod val="50000"/>
                            </a:schemeClr>
                          </a:solidFill>
                          <a:effectLst/>
                          <a:latin typeface="+mn-lt"/>
                          <a:ea typeface="+mn-ea"/>
                          <a:cs typeface="+mn-cs"/>
                        </a:rPr>
                        <a:t>Medium</a:t>
                      </a:r>
                    </a:p>
                  </a:txBody>
                  <a:tcPr anchor="ctr"/>
                </a:tc>
                <a:tc>
                  <a:txBody>
                    <a:bodyPr/>
                    <a:lstStyle/>
                    <a:p>
                      <a:pPr algn="ctr"/>
                      <a:r>
                        <a:rPr lang="en-GB" sz="800" kern="1200" dirty="0">
                          <a:solidFill>
                            <a:schemeClr val="bg1">
                              <a:lumMod val="50000"/>
                            </a:schemeClr>
                          </a:solidFill>
                          <a:effectLst/>
                          <a:latin typeface="+mn-lt"/>
                          <a:ea typeface="+mn-ea"/>
                          <a:cs typeface="+mn-cs"/>
                        </a:rPr>
                        <a:t>N/A</a:t>
                      </a:r>
                    </a:p>
                  </a:txBody>
                  <a:tcPr anchor="ctr"/>
                </a:tc>
                <a:tc>
                  <a:txBody>
                    <a:bodyPr/>
                    <a:lstStyle/>
                    <a:p>
                      <a:pPr algn="ctr"/>
                      <a:r>
                        <a:rPr lang="en-GB" sz="800" kern="1200" dirty="0">
                          <a:solidFill>
                            <a:schemeClr val="bg1">
                              <a:lumMod val="50000"/>
                            </a:schemeClr>
                          </a:solidFill>
                          <a:effectLst/>
                          <a:latin typeface="+mn-lt"/>
                          <a:ea typeface="+mn-ea"/>
                          <a:cs typeface="+mn-cs"/>
                        </a:rPr>
                        <a:t>High</a:t>
                      </a:r>
                    </a:p>
                  </a:txBody>
                  <a:tcPr anchor="ctr"/>
                </a:tc>
                <a:extLst>
                  <a:ext uri="{0D108BD9-81ED-4DB2-BD59-A6C34878D82A}">
                    <a16:rowId xmlns:a16="http://schemas.microsoft.com/office/drawing/2014/main" val="10003"/>
                  </a:ext>
                </a:extLst>
              </a:tr>
              <a:tr h="1146946">
                <a:tc>
                  <a:txBody>
                    <a:bodyPr/>
                    <a:lstStyle/>
                    <a:p>
                      <a:pPr algn="r"/>
                      <a:r>
                        <a:rPr lang="en-GB" sz="800" b="1" dirty="0">
                          <a:solidFill>
                            <a:schemeClr val="accent1"/>
                          </a:solidFill>
                        </a:rPr>
                        <a:t>Change Description:</a:t>
                      </a:r>
                    </a:p>
                  </a:txBody>
                  <a:tcPr anchor="ctr">
                    <a:lnB w="12700" cap="flat" cmpd="sng" algn="ctr">
                      <a:solidFill>
                        <a:schemeClr val="tx1"/>
                      </a:solidFill>
                      <a:prstDash val="solid"/>
                      <a:round/>
                      <a:headEnd type="none" w="med" len="med"/>
                      <a:tailEnd type="none" w="med" len="med"/>
                    </a:lnB>
                    <a:solidFill>
                      <a:srgbClr val="84B8D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noProof="0" dirty="0">
                          <a:solidFill>
                            <a:schemeClr val="bg1">
                              <a:lumMod val="50000"/>
                            </a:schemeClr>
                          </a:solidFill>
                          <a:effectLst/>
                          <a:latin typeface="+mn-lt"/>
                          <a:ea typeface="+mn-ea"/>
                          <a:cs typeface="+mn-cs"/>
                        </a:rPr>
                        <a:t>Addition of Special character to the permitted characters list in BW.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noProof="0" dirty="0">
                          <a:solidFill>
                            <a:schemeClr val="bg1">
                              <a:lumMod val="50000"/>
                            </a:schemeClr>
                          </a:solidFill>
                          <a:effectLst/>
                          <a:latin typeface="+mn-lt"/>
                          <a:ea typeface="+mn-ea"/>
                          <a:cs typeface="+mn-cs"/>
                        </a:rPr>
                        <a:t>Amendments to SHPP_Class3_Mod700 and other impacted BO reports</a:t>
                      </a:r>
                    </a:p>
                  </a:txBody>
                  <a:tcPr anchor="ctr">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dirty="0">
                          <a:solidFill>
                            <a:schemeClr val="bg1">
                              <a:lumMod val="50000"/>
                            </a:schemeClr>
                          </a:solidFill>
                          <a:latin typeface="+mn-lt"/>
                          <a:ea typeface="+mn-ea"/>
                          <a:cs typeface="+mn-cs"/>
                        </a:rPr>
                        <a:t>Code changes required in File processing Functional modules and Read validation programs.</a:t>
                      </a:r>
                      <a:endParaRPr lang="en-GB" sz="800" kern="1200" dirty="0">
                        <a:solidFill>
                          <a:schemeClr val="bg1">
                            <a:lumMod val="50000"/>
                          </a:schemeClr>
                        </a:solidFill>
                        <a:effectLst/>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bg1">
                              <a:lumMod val="50000"/>
                            </a:schemeClr>
                          </a:solidFill>
                          <a:effectLst/>
                          <a:latin typeface="+mn-lt"/>
                          <a:ea typeface="+mn-ea"/>
                          <a:cs typeface="+mn-cs"/>
                        </a:rPr>
                        <a:t>N/A</a:t>
                      </a:r>
                    </a:p>
                  </a:txBody>
                  <a:tcPr anchor="ctr">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GB" sz="800" kern="1200" dirty="0">
                          <a:solidFill>
                            <a:schemeClr val="bg1">
                              <a:lumMod val="50000"/>
                            </a:schemeClr>
                          </a:solidFill>
                          <a:effectLst/>
                          <a:latin typeface="+mn-lt"/>
                          <a:ea typeface="+mn-ea"/>
                          <a:cs typeface="+mn-cs"/>
                        </a:rPr>
                        <a:t>Use SAP PI node function to replace the field values for inbound &amp; outbound files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r"/>
                      <a:endParaRPr lang="en-GB" sz="1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9082">
                <a:tc>
                  <a:txBody>
                    <a:bodyPr/>
                    <a:lstStyle/>
                    <a:p>
                      <a:pPr algn="r"/>
                      <a:endParaRPr lang="en-GB" sz="800" b="1"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b="1" dirty="0">
                          <a:solidFill>
                            <a:srgbClr val="3E5AA8"/>
                          </a:solidFill>
                        </a:rPr>
                        <a:t>ISU</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CBC55"/>
                    </a:solidFill>
                  </a:tcPr>
                </a:tc>
                <a:tc>
                  <a:txBody>
                    <a:bodyPr/>
                    <a:lstStyle/>
                    <a:p>
                      <a:pPr algn="ctr"/>
                      <a:r>
                        <a:rPr lang="en-GB" sz="800" b="1" dirty="0">
                          <a:solidFill>
                            <a:srgbClr val="3E5AA8"/>
                          </a:solidFill>
                        </a:rPr>
                        <a:t>BW/BO</a:t>
                      </a:r>
                    </a:p>
                  </a:txBody>
                  <a:tcPr anchor="ctr">
                    <a:lnT w="12700" cap="flat" cmpd="sng" algn="ctr">
                      <a:solidFill>
                        <a:schemeClr val="tx1"/>
                      </a:solidFill>
                      <a:prstDash val="solid"/>
                      <a:round/>
                      <a:headEnd type="none" w="med" len="med"/>
                      <a:tailEnd type="none" w="med" len="med"/>
                    </a:lnT>
                    <a:solidFill>
                      <a:srgbClr val="FCBC55"/>
                    </a:solidFill>
                  </a:tcPr>
                </a:tc>
                <a:tc>
                  <a:txBody>
                    <a:bodyPr/>
                    <a:lstStyle/>
                    <a:p>
                      <a:pPr algn="ctr"/>
                      <a:r>
                        <a:rPr lang="en-GB" sz="800" b="1" dirty="0">
                          <a:solidFill>
                            <a:srgbClr val="3E5AA8"/>
                          </a:solidFill>
                        </a:rPr>
                        <a:t>PO</a:t>
                      </a:r>
                    </a:p>
                  </a:txBody>
                  <a:tcPr anchor="ctr">
                    <a:lnT w="12700" cap="flat" cmpd="sng" algn="ctr">
                      <a:solidFill>
                        <a:schemeClr val="tx1"/>
                      </a:solidFill>
                      <a:prstDash val="solid"/>
                      <a:round/>
                      <a:headEnd type="none" w="med" len="med"/>
                      <a:tailEnd type="none" w="med" len="med"/>
                    </a:lnT>
                    <a:solidFill>
                      <a:srgbClr val="FCBC55"/>
                    </a:solidFill>
                  </a:tcPr>
                </a:tc>
                <a:tc>
                  <a:txBody>
                    <a:bodyPr/>
                    <a:lstStyle/>
                    <a:p>
                      <a:pPr algn="ctr"/>
                      <a:r>
                        <a:rPr lang="en-GB" sz="800" b="1" dirty="0">
                          <a:solidFill>
                            <a:srgbClr val="3E5AA8"/>
                          </a:solidFill>
                        </a:rPr>
                        <a:t>AMT </a:t>
                      </a:r>
                      <a:r>
                        <a:rPr lang="en-GB" sz="800" b="1" dirty="0" err="1">
                          <a:solidFill>
                            <a:srgbClr val="3E5AA8"/>
                          </a:solidFill>
                        </a:rPr>
                        <a:t>Marketflow</a:t>
                      </a:r>
                      <a:endParaRPr lang="en-GB" sz="800" b="1" dirty="0">
                        <a:solidFill>
                          <a:srgbClr val="3E5AA8"/>
                        </a:solidFill>
                      </a:endParaRPr>
                    </a:p>
                  </a:txBody>
                  <a:tcPr anchor="ctr">
                    <a:lnT w="12700" cap="flat" cmpd="sng" algn="ctr">
                      <a:solidFill>
                        <a:schemeClr val="tx1"/>
                      </a:solidFill>
                      <a:prstDash val="solid"/>
                      <a:round/>
                      <a:headEnd type="none" w="med" len="med"/>
                      <a:tailEnd type="none" w="med" len="med"/>
                    </a:lnT>
                    <a:solidFill>
                      <a:srgbClr val="FCBC55"/>
                    </a:solidFill>
                  </a:tcPr>
                </a:tc>
                <a:extLst>
                  <a:ext uri="{0D108BD9-81ED-4DB2-BD59-A6C34878D82A}">
                    <a16:rowId xmlns:a16="http://schemas.microsoft.com/office/drawing/2014/main" val="10006"/>
                  </a:ext>
                </a:extLst>
              </a:tr>
              <a:tr h="209082">
                <a:tc>
                  <a:txBody>
                    <a:bodyPr/>
                    <a:lstStyle/>
                    <a:p>
                      <a:pPr algn="r"/>
                      <a:r>
                        <a:rPr lang="en-GB" sz="800" b="1" dirty="0">
                          <a:solidFill>
                            <a:srgbClr val="84B8DA"/>
                          </a:solidFill>
                        </a:rPr>
                        <a:t>Test Data Prep Complexity:</a:t>
                      </a:r>
                    </a:p>
                  </a:txBody>
                  <a:tcPr anchor="ctr">
                    <a:lnT w="12700" cap="flat" cmpd="sng" algn="ctr">
                      <a:solidFill>
                        <a:schemeClr val="tx1"/>
                      </a:solidFill>
                      <a:prstDash val="solid"/>
                      <a:round/>
                      <a:headEnd type="none" w="med" len="med"/>
                      <a:tailEnd type="none" w="med" len="med"/>
                    </a:lnT>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algn="ct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07"/>
                  </a:ext>
                </a:extLst>
              </a:tr>
              <a:tr h="209082">
                <a:tc>
                  <a:txBody>
                    <a:bodyPr/>
                    <a:lstStyle/>
                    <a:p>
                      <a:pPr algn="r"/>
                      <a:r>
                        <a:rPr lang="en-US" sz="800" b="1" dirty="0">
                          <a:solidFill>
                            <a:srgbClr val="84B8DA"/>
                          </a:solidFill>
                        </a:rPr>
                        <a:t>Unit and Sys Test Complexity:</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08"/>
                  </a:ext>
                </a:extLst>
              </a:tr>
              <a:tr h="209082">
                <a:tc>
                  <a:txBody>
                    <a:bodyPr/>
                    <a:lstStyle/>
                    <a:p>
                      <a:pPr algn="r"/>
                      <a:r>
                        <a:rPr lang="en-GB" sz="800" b="1" dirty="0">
                          <a:solidFill>
                            <a:srgbClr val="84B8DA"/>
                          </a:solidFill>
                        </a:rPr>
                        <a:t>Pen Test Impact:</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Low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extLst>
                  <a:ext uri="{0D108BD9-81ED-4DB2-BD59-A6C34878D82A}">
                    <a16:rowId xmlns:a16="http://schemas.microsoft.com/office/drawing/2014/main" val="10009"/>
                  </a:ext>
                </a:extLst>
              </a:tr>
              <a:tr h="209082">
                <a:tc>
                  <a:txBody>
                    <a:bodyPr/>
                    <a:lstStyle/>
                    <a:p>
                      <a:pPr algn="r"/>
                      <a:r>
                        <a:rPr lang="en-GB" sz="800" b="1" dirty="0">
                          <a:solidFill>
                            <a:srgbClr val="84B8DA"/>
                          </a:solidFill>
                        </a:rPr>
                        <a:t>Regression Testing Coverage:</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10"/>
                  </a:ext>
                </a:extLst>
              </a:tr>
              <a:tr h="209082">
                <a:tc>
                  <a:txBody>
                    <a:bodyPr/>
                    <a:lstStyle/>
                    <a:p>
                      <a:pPr algn="r"/>
                      <a:r>
                        <a:rPr lang="en-GB" sz="800" b="1" dirty="0">
                          <a:solidFill>
                            <a:srgbClr val="84B8DA"/>
                          </a:solidFill>
                        </a:rPr>
                        <a:t>Performance Test  Impact:</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Yes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extLst>
                  <a:ext uri="{0D108BD9-81ED-4DB2-BD59-A6C34878D82A}">
                    <a16:rowId xmlns:a16="http://schemas.microsoft.com/office/drawing/2014/main" val="10011"/>
                  </a:ext>
                </a:extLst>
              </a:tr>
              <a:tr h="209082">
                <a:tc>
                  <a:txBody>
                    <a:bodyPr/>
                    <a:lstStyle/>
                    <a:p>
                      <a:pPr algn="r"/>
                      <a:r>
                        <a:rPr lang="en-GB" sz="800" b="1" dirty="0">
                          <a:solidFill>
                            <a:srgbClr val="84B8DA"/>
                          </a:solidFill>
                        </a:rPr>
                        <a:t>Market Trials:</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extLst>
                  <a:ext uri="{0D108BD9-81ED-4DB2-BD59-A6C34878D82A}">
                    <a16:rowId xmlns:a16="http://schemas.microsoft.com/office/drawing/2014/main" val="10012"/>
                  </a:ext>
                </a:extLst>
              </a:tr>
              <a:tr h="209082">
                <a:tc>
                  <a:txBody>
                    <a:bodyPr/>
                    <a:lstStyle/>
                    <a:p>
                      <a:pPr algn="r"/>
                      <a:r>
                        <a:rPr lang="en-GB" sz="800" b="1" dirty="0">
                          <a:solidFill>
                            <a:srgbClr val="84B8DA"/>
                          </a:solidFill>
                        </a:rPr>
                        <a:t>UAT Complexity:</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High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High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63699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1 - Process Impact Assessment</a:t>
            </a:r>
          </a:p>
        </p:txBody>
      </p:sp>
      <p:graphicFrame>
        <p:nvGraphicFramePr>
          <p:cNvPr id="4" name="Table 3"/>
          <p:cNvGraphicFramePr>
            <a:graphicFrameLocks noGrp="1"/>
          </p:cNvGraphicFramePr>
          <p:nvPr>
            <p:extLst/>
          </p:nvPr>
        </p:nvGraphicFramePr>
        <p:xfrm>
          <a:off x="335532" y="764430"/>
          <a:ext cx="8340924" cy="4096256"/>
        </p:xfrm>
        <a:graphic>
          <a:graphicData uri="http://schemas.openxmlformats.org/drawingml/2006/table">
            <a:tbl>
              <a:tblPr firstRow="1" bandRow="1">
                <a:tableStyleId>{B301B821-A1FF-4177-AEE7-76D212191A09}</a:tableStyleId>
              </a:tblPr>
              <a:tblGrid>
                <a:gridCol w="1716188">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946081">
                  <a:extLst>
                    <a:ext uri="{9D8B030D-6E8A-4147-A177-3AD203B41FA5}">
                      <a16:colId xmlns:a16="http://schemas.microsoft.com/office/drawing/2014/main" val="20005"/>
                    </a:ext>
                  </a:extLst>
                </a:gridCol>
                <a:gridCol w="1070143">
                  <a:extLst>
                    <a:ext uri="{9D8B030D-6E8A-4147-A177-3AD203B41FA5}">
                      <a16:colId xmlns:a16="http://schemas.microsoft.com/office/drawing/2014/main" val="20006"/>
                    </a:ext>
                  </a:extLst>
                </a:gridCol>
                <a:gridCol w="864096">
                  <a:extLst>
                    <a:ext uri="{9D8B030D-6E8A-4147-A177-3AD203B41FA5}">
                      <a16:colId xmlns:a16="http://schemas.microsoft.com/office/drawing/2014/main" val="1181799727"/>
                    </a:ext>
                  </a:extLst>
                </a:gridCol>
              </a:tblGrid>
              <a:tr h="554525">
                <a:tc>
                  <a:txBody>
                    <a:bodyPr/>
                    <a:lstStyle/>
                    <a:p>
                      <a:pPr algn="r"/>
                      <a:r>
                        <a:rPr lang="en-GB" sz="1100" dirty="0">
                          <a:solidFill>
                            <a:srgbClr val="3E5AA8"/>
                          </a:solidFill>
                        </a:rPr>
                        <a:t>Process Area</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Complexity</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File</a:t>
                      </a:r>
                    </a:p>
                    <a:p>
                      <a:pPr algn="ctr"/>
                      <a:r>
                        <a:rPr lang="en-GB" sz="1100" dirty="0">
                          <a:solidFill>
                            <a:srgbClr val="3E5AA8"/>
                          </a:solidFill>
                        </a:rPr>
                        <a:t>Formats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Exceptions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External</a:t>
                      </a:r>
                    </a:p>
                    <a:p>
                      <a:pPr algn="ctr"/>
                      <a:r>
                        <a:rPr lang="en-GB" sz="1100" dirty="0">
                          <a:solidFill>
                            <a:srgbClr val="3E5AA8"/>
                          </a:solidFill>
                        </a:rPr>
                        <a:t>Screens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Batch Jobs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Performance Test?</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3E5AA8"/>
                          </a:solidFill>
                          <a:latin typeface="+mn-lt"/>
                        </a:rPr>
                        <a:t>CSS Code Conflicts</a:t>
                      </a:r>
                    </a:p>
                    <a:p>
                      <a:pPr algn="ct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4607">
                <a:tc>
                  <a:txBody>
                    <a:bodyPr/>
                    <a:lstStyle/>
                    <a:p>
                      <a:pPr marL="0" indent="0" algn="r">
                        <a:buFont typeface="Arial" panose="020B0604020202020204" pitchFamily="34" charset="0"/>
                        <a:buNone/>
                      </a:pPr>
                      <a:r>
                        <a:rPr lang="en-GB" sz="1050" b="1" dirty="0">
                          <a:solidFill>
                            <a:schemeClr val="bg1">
                              <a:lumMod val="50000"/>
                            </a:schemeClr>
                          </a:solidFill>
                        </a:rPr>
                        <a:t>SPA</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Medium</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5848">
                <a:tc>
                  <a:txBody>
                    <a:bodyPr/>
                    <a:lstStyle/>
                    <a:p>
                      <a:pPr marL="0" indent="0" algn="r">
                        <a:buFont typeface="Arial" panose="020B0604020202020204" pitchFamily="34" charset="0"/>
                        <a:buNone/>
                      </a:pPr>
                      <a:r>
                        <a:rPr lang="en-GB" sz="1050" b="1" dirty="0">
                          <a:solidFill>
                            <a:schemeClr val="bg1">
                              <a:lumMod val="50000"/>
                            </a:schemeClr>
                          </a:solidFill>
                        </a:rPr>
                        <a:t>Metering (Reads)</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rPr>
                        <a:t>High</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5848">
                <a:tc>
                  <a:txBody>
                    <a:bodyPr/>
                    <a:lstStyle/>
                    <a:p>
                      <a:pPr marL="0" indent="0" algn="r">
                        <a:buFont typeface="Arial" panose="020B0604020202020204" pitchFamily="34" charset="0"/>
                        <a:buNone/>
                      </a:pPr>
                      <a:r>
                        <a:rPr lang="en-GB" sz="1050" b="0" dirty="0">
                          <a:solidFill>
                            <a:schemeClr val="bg1">
                              <a:lumMod val="50000"/>
                            </a:schemeClr>
                          </a:solidFill>
                        </a:rPr>
                        <a:t>Reconciliation</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5848">
                <a:tc>
                  <a:txBody>
                    <a:bodyPr/>
                    <a:lstStyle/>
                    <a:p>
                      <a:pPr marL="0" indent="0" algn="r">
                        <a:buFont typeface="Arial" panose="020B0604020202020204" pitchFamily="34" charset="0"/>
                        <a:buNone/>
                      </a:pPr>
                      <a:r>
                        <a:rPr lang="en-GB" sz="1050" b="0" dirty="0">
                          <a:solidFill>
                            <a:schemeClr val="bg1">
                              <a:lumMod val="50000"/>
                            </a:schemeClr>
                          </a:solidFill>
                        </a:rPr>
                        <a:t>Invoicing – Capacity</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390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50" b="0" dirty="0">
                          <a:solidFill>
                            <a:schemeClr val="bg1">
                              <a:lumMod val="50000"/>
                            </a:schemeClr>
                          </a:solidFill>
                        </a:rPr>
                        <a:t>Invoicing – Commodity</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390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50" b="0" dirty="0">
                          <a:solidFill>
                            <a:schemeClr val="bg1">
                              <a:lumMod val="50000"/>
                            </a:schemeClr>
                          </a:solidFill>
                        </a:rPr>
                        <a:t>Invoicing – Amendment</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5848">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solidFill>
                            <a:schemeClr val="bg1">
                              <a:lumMod val="50000"/>
                            </a:schemeClr>
                          </a:solidFill>
                        </a:rPr>
                        <a:t>Invoicing – Other</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5848">
                <a:tc>
                  <a:txBody>
                    <a:bodyPr/>
                    <a:lstStyle/>
                    <a:p>
                      <a:pPr marL="0" indent="0" algn="r">
                        <a:buFont typeface="Arial" panose="020B0604020202020204" pitchFamily="34" charset="0"/>
                        <a:buNone/>
                      </a:pPr>
                      <a:r>
                        <a:rPr lang="en-GB" sz="1050" b="0" dirty="0">
                          <a:solidFill>
                            <a:schemeClr val="bg1">
                              <a:lumMod val="50000"/>
                            </a:schemeClr>
                          </a:solidFill>
                        </a:rPr>
                        <a:t>Rolling</a:t>
                      </a:r>
                      <a:r>
                        <a:rPr lang="en-GB" sz="1050" b="0" baseline="0" dirty="0">
                          <a:solidFill>
                            <a:schemeClr val="bg1">
                              <a:lumMod val="50000"/>
                            </a:schemeClr>
                          </a:solidFill>
                        </a:rPr>
                        <a:t> AQ</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5848">
                <a:tc>
                  <a:txBody>
                    <a:bodyPr/>
                    <a:lstStyle/>
                    <a:p>
                      <a:pPr marL="0" indent="0" algn="r">
                        <a:buFont typeface="Arial" panose="020B0604020202020204" pitchFamily="34" charset="0"/>
                        <a:buNone/>
                      </a:pPr>
                      <a:r>
                        <a:rPr lang="en-GB" sz="1050" b="0" dirty="0">
                          <a:solidFill>
                            <a:schemeClr val="bg1">
                              <a:lumMod val="50000"/>
                            </a:schemeClr>
                          </a:solidFill>
                        </a:rPr>
                        <a:t>Formula</a:t>
                      </a:r>
                      <a:r>
                        <a:rPr lang="en-GB" sz="1050" b="0" baseline="0" dirty="0">
                          <a:solidFill>
                            <a:schemeClr val="bg1">
                              <a:lumMod val="50000"/>
                            </a:schemeClr>
                          </a:solidFill>
                        </a:rPr>
                        <a:t> Year AQ</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5848">
                <a:tc>
                  <a:txBody>
                    <a:bodyPr/>
                    <a:lstStyle/>
                    <a:p>
                      <a:pPr marL="0" indent="0" algn="r">
                        <a:buFont typeface="Arial" panose="020B0604020202020204" pitchFamily="34" charset="0"/>
                        <a:buNone/>
                      </a:pPr>
                      <a:r>
                        <a:rPr lang="en-GB" sz="1050" b="0" dirty="0">
                          <a:solidFill>
                            <a:schemeClr val="bg1">
                              <a:lumMod val="50000"/>
                            </a:schemeClr>
                          </a:solidFill>
                        </a:rPr>
                        <a:t>RGMA</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5848">
                <a:tc>
                  <a:txBody>
                    <a:bodyPr/>
                    <a:lstStyle/>
                    <a:p>
                      <a:pPr marL="0" indent="0" algn="r">
                        <a:buFont typeface="Arial" panose="020B0604020202020204" pitchFamily="34" charset="0"/>
                        <a:buNone/>
                      </a:pPr>
                      <a:r>
                        <a:rPr lang="en-GB" sz="1050" b="0" dirty="0">
                          <a:solidFill>
                            <a:schemeClr val="bg1">
                              <a:lumMod val="50000"/>
                            </a:schemeClr>
                          </a:solidFill>
                        </a:rPr>
                        <a:t>DSC Service</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75848">
                <a:tc>
                  <a:txBody>
                    <a:bodyPr/>
                    <a:lstStyle/>
                    <a:p>
                      <a:pPr marL="0" indent="0" algn="r">
                        <a:buFont typeface="Arial" panose="020B0604020202020204" pitchFamily="34" charset="0"/>
                        <a:buNone/>
                      </a:pPr>
                      <a:r>
                        <a:rPr lang="en-GB" sz="1050" b="1" dirty="0">
                          <a:solidFill>
                            <a:schemeClr val="bg1">
                              <a:lumMod val="50000"/>
                            </a:schemeClr>
                          </a:solidFill>
                        </a:rPr>
                        <a:t>Other (BW/BO/BODS</a:t>
                      </a:r>
                      <a:r>
                        <a:rPr lang="en-GB" sz="1050" b="1" baseline="0" dirty="0">
                          <a:solidFill>
                            <a:schemeClr val="bg1">
                              <a:lumMod val="50000"/>
                            </a:schemeClr>
                          </a:solidFill>
                        </a:rPr>
                        <a:t>)</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High</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8" name="Rounded Rectangle 9">
            <a:extLst>
              <a:ext uri="{FF2B5EF4-FFF2-40B4-BE49-F238E27FC236}">
                <a16:creationId xmlns:a16="http://schemas.microsoft.com/office/drawing/2014/main" id="{4780F1A2-CA9B-40E6-98A9-BB4BF6054A3C}"/>
              </a:ext>
            </a:extLst>
          </p:cNvPr>
          <p:cNvSpPr/>
          <p:nvPr/>
        </p:nvSpPr>
        <p:spPr>
          <a:xfrm>
            <a:off x="8460432" y="226919"/>
            <a:ext cx="544198" cy="393120"/>
          </a:xfrm>
          <a:prstGeom prst="roundRect">
            <a:avLst/>
          </a:prstGeom>
          <a:solidFill>
            <a:srgbClr val="FCBC55"/>
          </a:solidFill>
          <a:ln w="12700" cap="flat" cmpd="sng" algn="ctr">
            <a:solidFill>
              <a:srgbClr val="1D3E61"/>
            </a:solidFill>
            <a:prstDash val="solid"/>
          </a:ln>
          <a:effectLst/>
        </p:spPr>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GB" sz="1100" b="1" dirty="0">
                <a:solidFill>
                  <a:prstClr val="white"/>
                </a:solidFill>
                <a:latin typeface="Arial"/>
              </a:rPr>
              <a:t>1</a:t>
            </a:r>
          </a:p>
        </p:txBody>
      </p:sp>
    </p:spTree>
    <p:extLst>
      <p:ext uri="{BB962C8B-B14F-4D97-AF65-F5344CB8AC3E}">
        <p14:creationId xmlns:p14="http://schemas.microsoft.com/office/powerpoint/2010/main" val="2595944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637580"/>
          </a:xfrm>
        </p:spPr>
        <p:txBody>
          <a:bodyPr/>
          <a:lstStyle/>
          <a:p>
            <a:r>
              <a:rPr lang="en-US" dirty="0"/>
              <a:t>Option 2 - High Level Impact Assessment</a:t>
            </a:r>
            <a:endParaRPr lang="en-GB" dirty="0"/>
          </a:p>
        </p:txBody>
      </p:sp>
      <p:graphicFrame>
        <p:nvGraphicFramePr>
          <p:cNvPr id="8" name="Table 7"/>
          <p:cNvGraphicFramePr>
            <a:graphicFrameLocks noGrp="1"/>
          </p:cNvGraphicFramePr>
          <p:nvPr>
            <p:extLst/>
          </p:nvPr>
        </p:nvGraphicFramePr>
        <p:xfrm>
          <a:off x="335533" y="674916"/>
          <a:ext cx="8556947" cy="1874520"/>
        </p:xfrm>
        <a:graphic>
          <a:graphicData uri="http://schemas.openxmlformats.org/drawingml/2006/table">
            <a:tbl>
              <a:tblPr firstRow="1" bandRow="1">
                <a:tableStyleId>{E8B1032C-EA38-4F05-BA0D-38AFFFC7BED3}</a:tableStyleId>
              </a:tblPr>
              <a:tblGrid>
                <a:gridCol w="8556947">
                  <a:extLst>
                    <a:ext uri="{9D8B030D-6E8A-4147-A177-3AD203B41FA5}">
                      <a16:colId xmlns:a16="http://schemas.microsoft.com/office/drawing/2014/main" val="2000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3E5AA8"/>
                          </a:solidFill>
                        </a:rPr>
                        <a:t>2 - </a:t>
                      </a:r>
                      <a:r>
                        <a:rPr lang="en-US" sz="1100" kern="1200" dirty="0">
                          <a:solidFill>
                            <a:srgbClr val="3E5AA8"/>
                          </a:solidFill>
                          <a:effectLst/>
                          <a:latin typeface="+mn-lt"/>
                          <a:ea typeface="+mn-ea"/>
                          <a:cs typeface="+mn-cs"/>
                        </a:rPr>
                        <a:t>Replace the spaces received in the mandatory field of inbound files with same number of special character(s) in SAP PO then SAP ISU will identify the special character and a mandatory field missing rejection will be sent in outbound files.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1153749">
                <a:tc>
                  <a:txBody>
                    <a:bodyPr/>
                    <a:lstStyle/>
                    <a:p>
                      <a:pPr marL="0" lvl="0" indent="0">
                        <a:buFont typeface="Arial" panose="020B0604020202020204" pitchFamily="34" charset="0"/>
                        <a:buNone/>
                      </a:pPr>
                      <a:r>
                        <a:rPr lang="en-GB" sz="1000" b="1" kern="1200" dirty="0">
                          <a:solidFill>
                            <a:schemeClr val="tx1"/>
                          </a:solidFill>
                          <a:effectLst/>
                          <a:latin typeface="+mn-lt"/>
                          <a:ea typeface="+mn-ea"/>
                          <a:cs typeface="+mn-cs"/>
                        </a:rPr>
                        <a:t>SAP PO: </a:t>
                      </a:r>
                      <a:r>
                        <a:rPr lang="en-US" sz="1000" kern="1200" dirty="0">
                          <a:solidFill>
                            <a:schemeClr val="bg1">
                              <a:lumMod val="50000"/>
                            </a:schemeClr>
                          </a:solidFill>
                          <a:latin typeface="+mn-lt"/>
                          <a:ea typeface="+mn-ea"/>
                          <a:cs typeface="+mn-cs"/>
                        </a:rPr>
                        <a:t>For the inbound files (MSI, EMC, CNF, UMR, UBR, UDR and SFN), In SAP PO we will check the mandatory text fields and replace the spaces with the equal number of special character (Θ) and send it to SAP ISU. When SAP ISU will play back the special character (Θ) in the outbound files (MSO, CTR, CFR, URS and SFR), SAP PO will replace the special characters (Θ) present in the mandatory text field with the equal number of spaces and send it to AMT.</a:t>
                      </a:r>
                    </a:p>
                    <a:p>
                      <a:pPr marL="0" lvl="0" indent="0">
                        <a:buFont typeface="Arial" panose="020B0604020202020204" pitchFamily="34" charset="0"/>
                        <a:buNone/>
                      </a:pPr>
                      <a:r>
                        <a:rPr lang="en-GB" sz="1000" b="1" kern="1200" dirty="0">
                          <a:solidFill>
                            <a:schemeClr val="tx1"/>
                          </a:solidFill>
                          <a:effectLst/>
                          <a:latin typeface="+mn-lt"/>
                          <a:ea typeface="+mn-ea"/>
                          <a:cs typeface="+mn-cs"/>
                        </a:rPr>
                        <a:t>SAP ISU: </a:t>
                      </a:r>
                      <a:r>
                        <a:rPr lang="en-GB" sz="1000" kern="1200" dirty="0">
                          <a:solidFill>
                            <a:schemeClr val="bg1">
                              <a:lumMod val="50000"/>
                            </a:schemeClr>
                          </a:solidFill>
                          <a:latin typeface="+mn-lt"/>
                          <a:ea typeface="+mn-ea"/>
                          <a:cs typeface="+mn-cs"/>
                        </a:rPr>
                        <a:t>Code changes to relevant IDoc processing FMs &amp; Read</a:t>
                      </a:r>
                      <a:r>
                        <a:rPr lang="en-GB" sz="1000" b="0" kern="1200" dirty="0">
                          <a:solidFill>
                            <a:schemeClr val="bg1">
                              <a:lumMod val="50000"/>
                            </a:schemeClr>
                          </a:solidFill>
                          <a:latin typeface="+mn-lt"/>
                          <a:ea typeface="+mn-ea"/>
                          <a:cs typeface="+mn-cs"/>
                        </a:rPr>
                        <a:t> </a:t>
                      </a:r>
                      <a:r>
                        <a:rPr lang="en-GB" sz="1000" kern="1200" dirty="0">
                          <a:solidFill>
                            <a:schemeClr val="bg1">
                              <a:lumMod val="50000"/>
                            </a:schemeClr>
                          </a:solidFill>
                          <a:latin typeface="+mn-lt"/>
                          <a:ea typeface="+mn-ea"/>
                          <a:cs typeface="+mn-cs"/>
                        </a:rPr>
                        <a:t>validation programs to </a:t>
                      </a:r>
                      <a:r>
                        <a:rPr lang="en-US" sz="1000" kern="1200" dirty="0">
                          <a:solidFill>
                            <a:schemeClr val="bg1">
                              <a:lumMod val="50000"/>
                            </a:schemeClr>
                          </a:solidFill>
                          <a:latin typeface="+mn-lt"/>
                          <a:ea typeface="+mn-ea"/>
                          <a:cs typeface="+mn-cs"/>
                        </a:rPr>
                        <a:t>add the validation checks for special character (Θ) to generate rejection messages.</a:t>
                      </a:r>
                      <a:endParaRPr lang="en-GB" sz="1000" kern="1200" dirty="0">
                        <a:solidFill>
                          <a:schemeClr val="bg1">
                            <a:lumMod val="50000"/>
                          </a:schemeClr>
                        </a:solidFill>
                        <a:latin typeface="+mn-lt"/>
                        <a:ea typeface="+mn-ea"/>
                        <a:cs typeface="+mn-cs"/>
                      </a:endParaRPr>
                    </a:p>
                    <a:p>
                      <a:pPr marL="0" lvl="0" indent="0">
                        <a:buFont typeface="Arial" panose="020B0604020202020204" pitchFamily="34" charset="0"/>
                        <a:buNone/>
                      </a:pPr>
                      <a:r>
                        <a:rPr lang="en-GB" sz="1000" b="1" kern="1200" dirty="0">
                          <a:solidFill>
                            <a:schemeClr val="tx1"/>
                          </a:solidFill>
                          <a:effectLst/>
                          <a:latin typeface="+mn-lt"/>
                          <a:ea typeface="+mn-ea"/>
                          <a:cs typeface="+mn-cs"/>
                        </a:rPr>
                        <a:t>SAP BW/BO: </a:t>
                      </a:r>
                      <a:r>
                        <a:rPr lang="en-GB" sz="1000" kern="1200" dirty="0">
                          <a:solidFill>
                            <a:schemeClr val="bg1">
                              <a:lumMod val="50000"/>
                            </a:schemeClr>
                          </a:solidFill>
                          <a:latin typeface="+mn-lt"/>
                          <a:ea typeface="+mn-ea"/>
                          <a:cs typeface="+mn-cs"/>
                        </a:rPr>
                        <a:t>Special character </a:t>
                      </a:r>
                      <a:r>
                        <a:rPr lang="en-US" sz="1000" kern="1200" dirty="0">
                          <a:solidFill>
                            <a:schemeClr val="bg1">
                              <a:lumMod val="50000"/>
                            </a:schemeClr>
                          </a:solidFill>
                          <a:latin typeface="+mn-lt"/>
                          <a:ea typeface="+mn-ea"/>
                          <a:cs typeface="+mn-cs"/>
                        </a:rPr>
                        <a:t>(Θ) will be added to permitted extra characters list in BW to ensure no impacts during data load. Amendments in BO reports which are impacted by the file types in scope.</a:t>
                      </a:r>
                      <a:endParaRPr lang="en-GB" sz="1000" b="1" kern="1200" dirty="0">
                        <a:solidFill>
                          <a:schemeClr val="tx1"/>
                        </a:solidFill>
                        <a:effectLst/>
                        <a:latin typeface="+mn-lt"/>
                        <a:ea typeface="+mn-ea"/>
                        <a:cs typeface="+mn-cs"/>
                      </a:endParaRPr>
                    </a:p>
                    <a:p>
                      <a:pPr marL="0" lvl="0" indent="0" algn="just" defTabSz="914400" rtl="0" eaLnBrk="1" latinLnBrk="0" hangingPunct="1">
                        <a:buFont typeface="Arial" panose="020B0604020202020204" pitchFamily="34" charset="0"/>
                        <a:buNone/>
                      </a:pPr>
                      <a:endParaRPr lang="en-US" sz="900" kern="1200" dirty="0">
                        <a:solidFill>
                          <a:schemeClr val="bg1">
                            <a:lumMod val="50000"/>
                          </a:schemeClr>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335533" y="2427734"/>
          <a:ext cx="4872320" cy="2175808"/>
        </p:xfrm>
        <a:graphic>
          <a:graphicData uri="http://schemas.openxmlformats.org/drawingml/2006/table">
            <a:tbl>
              <a:tblPr firstRow="1" bandRow="1">
                <a:tableStyleId>{E8B1032C-EA38-4F05-BA0D-38AFFFC7BED3}</a:tableStyleId>
              </a:tblPr>
              <a:tblGrid>
                <a:gridCol w="4872320">
                  <a:extLst>
                    <a:ext uri="{9D8B030D-6E8A-4147-A177-3AD203B41FA5}">
                      <a16:colId xmlns:a16="http://schemas.microsoft.com/office/drawing/2014/main" val="20000"/>
                    </a:ext>
                  </a:extLst>
                </a:gridCol>
              </a:tblGrid>
              <a:tr h="290573">
                <a:tc>
                  <a:txBody>
                    <a:bodyPr/>
                    <a:lstStyle/>
                    <a:p>
                      <a:pPr algn="l"/>
                      <a:r>
                        <a:rPr lang="en-GB" sz="1200" dirty="0">
                          <a:solidFill>
                            <a:srgbClr val="3E5AA8"/>
                          </a:solidFill>
                        </a:rPr>
                        <a:t>Impacted Systems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1885235">
                <a:tc>
                  <a:txBody>
                    <a:bodyPr/>
                    <a:lstStyle/>
                    <a:p>
                      <a:pPr marL="285750" indent="-285750">
                        <a:buFont typeface="Arial" panose="020B0604020202020204" pitchFamily="34" charset="0"/>
                        <a:buChar char="•"/>
                      </a:pPr>
                      <a:endParaRPr lang="en-GB" sz="1600" b="0" dirty="0">
                        <a:latin typeface="Arial" panose="020B0604020202020204" pitchFamily="34" charset="0"/>
                        <a:cs typeface="Arial" panose="020B0604020202020204" pitchFamily="34" charset="0"/>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5219854" y="2427733"/>
          <a:ext cx="3684626" cy="2572029"/>
        </p:xfrm>
        <a:graphic>
          <a:graphicData uri="http://schemas.openxmlformats.org/drawingml/2006/table">
            <a:tbl>
              <a:tblPr firstRow="1" bandRow="1">
                <a:tableStyleId>{E8B1032C-EA38-4F05-BA0D-38AFFFC7BED3}</a:tableStyleId>
              </a:tblPr>
              <a:tblGrid>
                <a:gridCol w="3684626">
                  <a:extLst>
                    <a:ext uri="{9D8B030D-6E8A-4147-A177-3AD203B41FA5}">
                      <a16:colId xmlns:a16="http://schemas.microsoft.com/office/drawing/2014/main" val="20000"/>
                    </a:ext>
                  </a:extLst>
                </a:gridCol>
              </a:tblGrid>
              <a:tr h="255652">
                <a:tc>
                  <a:txBody>
                    <a:bodyPr/>
                    <a:lstStyle/>
                    <a:p>
                      <a:pPr algn="l"/>
                      <a:r>
                        <a:rPr lang="en-GB" sz="1200" dirty="0">
                          <a:solidFill>
                            <a:srgbClr val="3E5AA8"/>
                          </a:solidFill>
                        </a:rPr>
                        <a:t>Assumptions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297709">
                <a:tc>
                  <a:txBody>
                    <a:bodyPr/>
                    <a:lstStyle/>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bg1">
                              <a:lumMod val="50000"/>
                            </a:schemeClr>
                          </a:solidFill>
                          <a:latin typeface="+mn-lt"/>
                          <a:ea typeface="+mn-ea"/>
                          <a:cs typeface="+mn-cs"/>
                        </a:rPr>
                        <a:t>The scope of the change is limited to File type and Fields detailed in the Impact Assessment sheet.</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bg1">
                              <a:lumMod val="50000"/>
                            </a:schemeClr>
                          </a:solidFill>
                          <a:latin typeface="+mn-lt"/>
                          <a:ea typeface="+mn-ea"/>
                          <a:cs typeface="+mn-cs"/>
                        </a:rPr>
                        <a:t>Existing rejection codes will be utilized by programs to generate the rejection messages.</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bg1">
                              <a:lumMod val="50000"/>
                            </a:schemeClr>
                          </a:solidFill>
                          <a:latin typeface="+mn-lt"/>
                          <a:ea typeface="+mn-ea"/>
                          <a:cs typeface="+mn-cs"/>
                        </a:rPr>
                        <a:t>The special character theta (Θ) is not expected to be received in the files that are in scope. In case of theta (Θ) received in mandatory fields from shipper, the inbound file will be rejected by ISU and PO will replace the values with ‘space’</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bg1">
                              <a:lumMod val="50000"/>
                            </a:schemeClr>
                          </a:solidFill>
                          <a:latin typeface="+mn-lt"/>
                          <a:ea typeface="+mn-ea"/>
                          <a:cs typeface="+mn-cs"/>
                        </a:rPr>
                        <a:t>Market trials is not in scope of the change.</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bg1">
                              <a:lumMod val="50000"/>
                            </a:schemeClr>
                          </a:solidFill>
                          <a:latin typeface="+mn-lt"/>
                          <a:ea typeface="+mn-ea"/>
                          <a:cs typeface="+mn-cs"/>
                        </a:rPr>
                        <a:t>Data cleansing of any outstanding file failures not in scope of this change.</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bg1">
                              <a:lumMod val="50000"/>
                            </a:schemeClr>
                          </a:solidFill>
                          <a:latin typeface="+mn-lt"/>
                          <a:ea typeface="+mn-ea"/>
                          <a:cs typeface="+mn-cs"/>
                        </a:rPr>
                        <a:t>Performance testing considered in scope for changes in SAP PO</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dirty="0">
                        <a:solidFill>
                          <a:schemeClr val="bg1">
                            <a:lumMod val="50000"/>
                          </a:schemeClr>
                        </a:solidFill>
                        <a:latin typeface="+mn-lt"/>
                        <a:ea typeface="+mn-ea"/>
                        <a:cs typeface="+mn-cs"/>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nvPr>
        </p:nvGraphicFramePr>
        <p:xfrm>
          <a:off x="323528" y="4443958"/>
          <a:ext cx="4884324" cy="559264"/>
        </p:xfrm>
        <a:graphic>
          <a:graphicData uri="http://schemas.openxmlformats.org/drawingml/2006/table">
            <a:tbl>
              <a:tblPr firstRow="1" bandRow="1">
                <a:tableStyleId>{E8B1032C-EA38-4F05-BA0D-38AFFFC7BED3}</a:tableStyleId>
              </a:tblPr>
              <a:tblGrid>
                <a:gridCol w="1297606">
                  <a:extLst>
                    <a:ext uri="{9D8B030D-6E8A-4147-A177-3AD203B41FA5}">
                      <a16:colId xmlns:a16="http://schemas.microsoft.com/office/drawing/2014/main" val="20000"/>
                    </a:ext>
                  </a:extLst>
                </a:gridCol>
                <a:gridCol w="1232727">
                  <a:extLst>
                    <a:ext uri="{9D8B030D-6E8A-4147-A177-3AD203B41FA5}">
                      <a16:colId xmlns:a16="http://schemas.microsoft.com/office/drawing/2014/main" val="20001"/>
                    </a:ext>
                  </a:extLst>
                </a:gridCol>
                <a:gridCol w="2353991">
                  <a:extLst>
                    <a:ext uri="{9D8B030D-6E8A-4147-A177-3AD203B41FA5}">
                      <a16:colId xmlns:a16="http://schemas.microsoft.com/office/drawing/2014/main" val="20002"/>
                    </a:ext>
                  </a:extLst>
                </a:gridCol>
              </a:tblGrid>
              <a:tr h="288000">
                <a:tc>
                  <a:txBody>
                    <a:bodyPr/>
                    <a:lstStyle/>
                    <a:p>
                      <a:pPr algn="ctr"/>
                      <a:r>
                        <a:rPr lang="en-GB" sz="1200" dirty="0">
                          <a:solidFill>
                            <a:srgbClr val="3E5AA8"/>
                          </a:solidFill>
                        </a:rPr>
                        <a:t>Overall Impact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a:solidFill>
                            <a:srgbClr val="3E5AA8"/>
                          </a:solidFill>
                        </a:rPr>
                        <a:t>Release Type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a:solidFill>
                            <a:srgbClr val="3E5AA8"/>
                          </a:solidFill>
                        </a:rPr>
                        <a:t>High Level</a:t>
                      </a:r>
                      <a:r>
                        <a:rPr lang="en-GB" sz="1200" baseline="0" dirty="0">
                          <a:solidFill>
                            <a:srgbClr val="3E5AA8"/>
                          </a:solidFill>
                        </a:rPr>
                        <a:t> Cost Estimate</a:t>
                      </a:r>
                      <a:endParaRPr lang="en-GB" sz="1200" dirty="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71264">
                <a:tc>
                  <a:txBody>
                    <a:bodyPr/>
                    <a:lstStyle/>
                    <a:p>
                      <a:pPr marL="0" indent="0" algn="ctr">
                        <a:buFont typeface="Arial" panose="020B0604020202020204" pitchFamily="34" charset="0"/>
                        <a:buNone/>
                      </a:pPr>
                      <a:r>
                        <a:rPr lang="en-GB" sz="1050" b="0" dirty="0">
                          <a:solidFill>
                            <a:schemeClr val="bg1">
                              <a:lumMod val="50000"/>
                            </a:schemeClr>
                          </a:solidFill>
                          <a:latin typeface="Arial" panose="020B0604020202020204" pitchFamily="34" charset="0"/>
                          <a:cs typeface="Arial" panose="020B0604020202020204" pitchFamily="34" charset="0"/>
                        </a:rPr>
                        <a:t>Medium</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dirty="0">
                          <a:solidFill>
                            <a:schemeClr val="bg1">
                              <a:lumMod val="50000"/>
                            </a:schemeClr>
                          </a:solidFill>
                          <a:latin typeface="Arial" panose="020B0604020202020204" pitchFamily="34" charset="0"/>
                          <a:cs typeface="Arial" panose="020B0604020202020204" pitchFamily="34" charset="0"/>
                        </a:rPr>
                        <a:t>Minor</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dirty="0">
                          <a:solidFill>
                            <a:schemeClr val="bg1">
                              <a:lumMod val="50000"/>
                            </a:schemeClr>
                          </a:solidFill>
                          <a:latin typeface="Arial" panose="020B0604020202020204" pitchFamily="34" charset="0"/>
                          <a:cs typeface="Arial" panose="020B0604020202020204" pitchFamily="34" charset="0"/>
                        </a:rPr>
                        <a:t>£55,000 to £65,000 GBP</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Rectangle 11">
            <a:extLst>
              <a:ext uri="{FF2B5EF4-FFF2-40B4-BE49-F238E27FC236}">
                <a16:creationId xmlns:a16="http://schemas.microsoft.com/office/drawing/2014/main" id="{A181D1D2-942F-43B0-9372-71DE2B5DD4D2}"/>
              </a:ext>
            </a:extLst>
          </p:cNvPr>
          <p:cNvSpPr/>
          <p:nvPr/>
        </p:nvSpPr>
        <p:spPr>
          <a:xfrm>
            <a:off x="479549" y="3399421"/>
            <a:ext cx="864096"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Marketflow</a:t>
            </a:r>
          </a:p>
        </p:txBody>
      </p:sp>
      <p:sp>
        <p:nvSpPr>
          <p:cNvPr id="13" name="Rectangle 12">
            <a:extLst>
              <a:ext uri="{FF2B5EF4-FFF2-40B4-BE49-F238E27FC236}">
                <a16:creationId xmlns:a16="http://schemas.microsoft.com/office/drawing/2014/main" id="{A181D1D2-942F-43B0-9372-71DE2B5DD4D2}"/>
              </a:ext>
            </a:extLst>
          </p:cNvPr>
          <p:cNvSpPr/>
          <p:nvPr/>
        </p:nvSpPr>
        <p:spPr>
          <a:xfrm>
            <a:off x="1763784" y="3398870"/>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sng" strike="noStrike" kern="1200" cap="none" spc="0" normalizeH="0" baseline="0" noProof="0" dirty="0">
                <a:ln>
                  <a:noFill/>
                </a:ln>
                <a:solidFill>
                  <a:srgbClr val="3E5AA8"/>
                </a:solidFill>
                <a:effectLst/>
                <a:uLnTx/>
                <a:uFillTx/>
                <a:latin typeface="Arial"/>
                <a:ea typeface="+mn-ea"/>
                <a:cs typeface="+mn-cs"/>
              </a:rPr>
              <a:t>SAP PO</a:t>
            </a:r>
          </a:p>
        </p:txBody>
      </p:sp>
      <p:sp>
        <p:nvSpPr>
          <p:cNvPr id="14" name="Rectangle 13">
            <a:extLst>
              <a:ext uri="{FF2B5EF4-FFF2-40B4-BE49-F238E27FC236}">
                <a16:creationId xmlns:a16="http://schemas.microsoft.com/office/drawing/2014/main" id="{A181D1D2-942F-43B0-9372-71DE2B5DD4D2}"/>
              </a:ext>
            </a:extLst>
          </p:cNvPr>
          <p:cNvSpPr/>
          <p:nvPr/>
        </p:nvSpPr>
        <p:spPr>
          <a:xfrm>
            <a:off x="3084127" y="3398870"/>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sng" strike="noStrike" kern="1200" cap="none" spc="0" normalizeH="0" baseline="0" noProof="0" dirty="0">
                <a:ln>
                  <a:noFill/>
                </a:ln>
                <a:solidFill>
                  <a:srgbClr val="3E5AA8"/>
                </a:solidFill>
                <a:effectLst/>
                <a:uLnTx/>
                <a:uFillTx/>
                <a:latin typeface="Arial"/>
                <a:ea typeface="+mn-ea"/>
                <a:cs typeface="+mn-cs"/>
              </a:rPr>
              <a:t>SAP ISU</a:t>
            </a:r>
          </a:p>
        </p:txBody>
      </p:sp>
      <p:sp>
        <p:nvSpPr>
          <p:cNvPr id="15" name="Rectangle 14">
            <a:extLst>
              <a:ext uri="{FF2B5EF4-FFF2-40B4-BE49-F238E27FC236}">
                <a16:creationId xmlns:a16="http://schemas.microsoft.com/office/drawing/2014/main" id="{A181D1D2-942F-43B0-9372-71DE2B5DD4D2}"/>
              </a:ext>
            </a:extLst>
          </p:cNvPr>
          <p:cNvSpPr/>
          <p:nvPr/>
        </p:nvSpPr>
        <p:spPr>
          <a:xfrm>
            <a:off x="3131936" y="2787814"/>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Gemini</a:t>
            </a:r>
          </a:p>
        </p:txBody>
      </p:sp>
      <p:sp>
        <p:nvSpPr>
          <p:cNvPr id="16" name="Rectangle 15">
            <a:extLst>
              <a:ext uri="{FF2B5EF4-FFF2-40B4-BE49-F238E27FC236}">
                <a16:creationId xmlns:a16="http://schemas.microsoft.com/office/drawing/2014/main" id="{A181D1D2-942F-43B0-9372-71DE2B5DD4D2}"/>
              </a:ext>
            </a:extLst>
          </p:cNvPr>
          <p:cNvSpPr/>
          <p:nvPr/>
        </p:nvSpPr>
        <p:spPr>
          <a:xfrm>
            <a:off x="3059928" y="4011950"/>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sng" strike="noStrike" kern="1200" cap="none" spc="0" normalizeH="0" baseline="0" noProof="0" dirty="0">
                <a:ln>
                  <a:noFill/>
                </a:ln>
                <a:solidFill>
                  <a:srgbClr val="3E5AA8"/>
                </a:solidFill>
                <a:effectLst/>
                <a:uLnTx/>
                <a:uFillTx/>
                <a:latin typeface="Arial"/>
                <a:ea typeface="+mn-ea"/>
                <a:cs typeface="+mn-cs"/>
              </a:rPr>
              <a:t>SAP BW</a:t>
            </a:r>
          </a:p>
        </p:txBody>
      </p:sp>
      <p:sp>
        <p:nvSpPr>
          <p:cNvPr id="17" name="Rectangle 16">
            <a:extLst>
              <a:ext uri="{FF2B5EF4-FFF2-40B4-BE49-F238E27FC236}">
                <a16:creationId xmlns:a16="http://schemas.microsoft.com/office/drawing/2014/main" id="{A181D1D2-942F-43B0-9372-71DE2B5DD4D2}"/>
              </a:ext>
            </a:extLst>
          </p:cNvPr>
          <p:cNvSpPr/>
          <p:nvPr/>
        </p:nvSpPr>
        <p:spPr>
          <a:xfrm>
            <a:off x="4356072" y="3399421"/>
            <a:ext cx="822899"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CMS</a:t>
            </a:r>
          </a:p>
        </p:txBody>
      </p:sp>
      <p:sp>
        <p:nvSpPr>
          <p:cNvPr id="18" name="Rectangle 17">
            <a:extLst>
              <a:ext uri="{FF2B5EF4-FFF2-40B4-BE49-F238E27FC236}">
                <a16:creationId xmlns:a16="http://schemas.microsoft.com/office/drawing/2014/main" id="{A181D1D2-942F-43B0-9372-71DE2B5DD4D2}"/>
              </a:ext>
            </a:extLst>
          </p:cNvPr>
          <p:cNvSpPr/>
          <p:nvPr/>
        </p:nvSpPr>
        <p:spPr>
          <a:xfrm>
            <a:off x="4356072" y="4011950"/>
            <a:ext cx="822899"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DES</a:t>
            </a:r>
          </a:p>
        </p:txBody>
      </p:sp>
      <p:grpSp>
        <p:nvGrpSpPr>
          <p:cNvPr id="19" name="Group 18"/>
          <p:cNvGrpSpPr/>
          <p:nvPr/>
        </p:nvGrpSpPr>
        <p:grpSpPr>
          <a:xfrm>
            <a:off x="1367644" y="3514066"/>
            <a:ext cx="360040" cy="152400"/>
            <a:chOff x="4788024" y="3789241"/>
            <a:chExt cx="360040" cy="152400"/>
          </a:xfrm>
        </p:grpSpPr>
        <p:cxnSp>
          <p:nvCxnSpPr>
            <p:cNvPr id="20" name="Straight Arrow Connector 19"/>
            <p:cNvCxnSpPr/>
            <p:nvPr/>
          </p:nvCxnSpPr>
          <p:spPr bwMode="auto">
            <a:xfrm>
              <a:off x="4788024" y="3789241"/>
              <a:ext cx="360040" cy="0"/>
            </a:xfrm>
            <a:prstGeom prst="straightConnector1">
              <a:avLst/>
            </a:prstGeom>
            <a:solidFill>
              <a:schemeClr val="accent1">
                <a:alpha val="50000"/>
              </a:schemeClr>
            </a:solidFill>
            <a:ln w="12700" cap="flat" cmpd="sng" algn="ctr">
              <a:solidFill>
                <a:srgbClr val="D757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4788024" y="3941641"/>
              <a:ext cx="360040" cy="0"/>
            </a:xfrm>
            <a:prstGeom prst="straightConnector1">
              <a:avLst/>
            </a:prstGeom>
            <a:ln>
              <a:solidFill>
                <a:srgbClr val="D75733"/>
              </a:solidFill>
              <a:headEnd type="triangle" w="med" len="med"/>
              <a:tailEnd type="none"/>
            </a:ln>
          </p:spPr>
          <p:style>
            <a:lnRef idx="1">
              <a:schemeClr val="dk1"/>
            </a:lnRef>
            <a:fillRef idx="0">
              <a:schemeClr val="dk1"/>
            </a:fillRef>
            <a:effectRef idx="0">
              <a:schemeClr val="dk1"/>
            </a:effectRef>
            <a:fontRef idx="minor">
              <a:schemeClr val="tx1"/>
            </a:fontRef>
          </p:style>
        </p:cxnSp>
      </p:grpSp>
      <p:grpSp>
        <p:nvGrpSpPr>
          <p:cNvPr id="22" name="Group 21"/>
          <p:cNvGrpSpPr/>
          <p:nvPr/>
        </p:nvGrpSpPr>
        <p:grpSpPr>
          <a:xfrm>
            <a:off x="2664950" y="3514617"/>
            <a:ext cx="360040" cy="152400"/>
            <a:chOff x="4788024" y="3789241"/>
            <a:chExt cx="360040" cy="152400"/>
          </a:xfrm>
        </p:grpSpPr>
        <p:cxnSp>
          <p:nvCxnSpPr>
            <p:cNvPr id="23" name="Straight Arrow Connector 22"/>
            <p:cNvCxnSpPr/>
            <p:nvPr/>
          </p:nvCxnSpPr>
          <p:spPr bwMode="auto">
            <a:xfrm>
              <a:off x="4788024" y="3789241"/>
              <a:ext cx="360040" cy="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bwMode="auto">
            <a:xfrm>
              <a:off x="4788024" y="3941641"/>
              <a:ext cx="360040" cy="0"/>
            </a:xfrm>
            <a:prstGeom prst="straightConnector1">
              <a:avLst/>
            </a:prstGeom>
            <a:solidFill>
              <a:schemeClr val="accent1">
                <a:alpha val="50000"/>
              </a:schemeClr>
            </a:solidFill>
            <a:ln w="12700" cap="flat" cmpd="sng" algn="ctr">
              <a:solidFill>
                <a:srgbClr val="D75733"/>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Group 24"/>
          <p:cNvGrpSpPr/>
          <p:nvPr/>
        </p:nvGrpSpPr>
        <p:grpSpPr>
          <a:xfrm>
            <a:off x="3967150" y="3514617"/>
            <a:ext cx="360040" cy="152400"/>
            <a:chOff x="4788024" y="3789241"/>
            <a:chExt cx="360040" cy="152400"/>
          </a:xfrm>
        </p:grpSpPr>
        <p:cxnSp>
          <p:nvCxnSpPr>
            <p:cNvPr id="26" name="Straight Arrow Connector 25"/>
            <p:cNvCxnSpPr/>
            <p:nvPr/>
          </p:nvCxnSpPr>
          <p:spPr bwMode="auto">
            <a:xfrm>
              <a:off x="4788024" y="3789241"/>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4788024" y="3941641"/>
              <a:ext cx="360040" cy="0"/>
            </a:xfrm>
            <a:prstGeom prst="straightConnector1">
              <a:avLst/>
            </a:prstGeom>
            <a:ln>
              <a:headEnd type="triangle" w="med" len="med"/>
              <a:tailEnd type="none"/>
            </a:ln>
          </p:spPr>
          <p:style>
            <a:lnRef idx="1">
              <a:schemeClr val="dk1"/>
            </a:lnRef>
            <a:fillRef idx="0">
              <a:schemeClr val="dk1"/>
            </a:fillRef>
            <a:effectRef idx="0">
              <a:schemeClr val="dk1"/>
            </a:effectRef>
            <a:fontRef idx="minor">
              <a:schemeClr val="tx1"/>
            </a:fontRef>
          </p:style>
        </p:cxnSp>
      </p:grpSp>
      <p:cxnSp>
        <p:nvCxnSpPr>
          <p:cNvPr id="28" name="Straight Arrow Connector 27"/>
          <p:cNvCxnSpPr/>
          <p:nvPr/>
        </p:nvCxnSpPr>
        <p:spPr bwMode="auto">
          <a:xfrm>
            <a:off x="3923928" y="4203346"/>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a:off x="3563888" y="3769553"/>
            <a:ext cx="0" cy="242357"/>
          </a:xfrm>
          <a:prstGeom prst="straightConnector1">
            <a:avLst/>
          </a:prstGeom>
          <a:solidFill>
            <a:schemeClr val="accent1">
              <a:alpha val="50000"/>
            </a:schemeClr>
          </a:solidFill>
          <a:ln w="12700" cap="flat" cmpd="sng" algn="ctr">
            <a:solidFill>
              <a:srgbClr val="D757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a:off x="3563888" y="3128300"/>
            <a:ext cx="0" cy="242357"/>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a:extLst>
              <a:ext uri="{FF2B5EF4-FFF2-40B4-BE49-F238E27FC236}">
                <a16:creationId xmlns:a16="http://schemas.microsoft.com/office/drawing/2014/main" id="{A181D1D2-942F-43B0-9372-71DE2B5DD4D2}"/>
              </a:ext>
            </a:extLst>
          </p:cNvPr>
          <p:cNvSpPr/>
          <p:nvPr/>
        </p:nvSpPr>
        <p:spPr>
          <a:xfrm>
            <a:off x="1763784" y="4003785"/>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API</a:t>
            </a:r>
          </a:p>
        </p:txBody>
      </p:sp>
      <p:cxnSp>
        <p:nvCxnSpPr>
          <p:cNvPr id="32" name="Straight Arrow Connector 31"/>
          <p:cNvCxnSpPr/>
          <p:nvPr/>
        </p:nvCxnSpPr>
        <p:spPr bwMode="auto">
          <a:xfrm>
            <a:off x="2627784" y="4234037"/>
            <a:ext cx="360040" cy="0"/>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a:extLst>
              <a:ext uri="{FF2B5EF4-FFF2-40B4-BE49-F238E27FC236}">
                <a16:creationId xmlns:a16="http://schemas.microsoft.com/office/drawing/2014/main" id="{A181D1D2-942F-43B0-9372-71DE2B5DD4D2}"/>
              </a:ext>
            </a:extLst>
          </p:cNvPr>
          <p:cNvSpPr/>
          <p:nvPr/>
        </p:nvSpPr>
        <p:spPr>
          <a:xfrm>
            <a:off x="589856" y="2794593"/>
            <a:ext cx="669776" cy="263404"/>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sng" strike="noStrike" kern="1200" cap="none" spc="0" normalizeH="0" baseline="0" noProof="0" dirty="0">
                <a:ln>
                  <a:noFill/>
                </a:ln>
                <a:solidFill>
                  <a:srgbClr val="3E5AA8"/>
                </a:solidFill>
                <a:effectLst/>
                <a:uLnTx/>
                <a:uFillTx/>
                <a:latin typeface="Arial"/>
                <a:ea typeface="+mn-ea"/>
                <a:cs typeface="+mn-cs"/>
              </a:rPr>
              <a:t>Impact</a:t>
            </a:r>
          </a:p>
        </p:txBody>
      </p:sp>
      <p:sp>
        <p:nvSpPr>
          <p:cNvPr id="35" name="Rounded Rectangle 34"/>
          <p:cNvSpPr/>
          <p:nvPr/>
        </p:nvSpPr>
        <p:spPr>
          <a:xfrm>
            <a:off x="8492298" y="162406"/>
            <a:ext cx="544198" cy="393120"/>
          </a:xfrm>
          <a:prstGeom prst="roundRect">
            <a:avLst/>
          </a:prstGeom>
          <a:solidFill>
            <a:srgbClr val="56CF9E"/>
          </a:solidFill>
          <a:ln w="12700" cap="flat" cmpd="sng" algn="ctr">
            <a:solidFill>
              <a:srgbClr val="1D3E61"/>
            </a:solidFill>
            <a:prstDash val="soli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Arial"/>
              </a:rPr>
              <a:t>2</a:t>
            </a: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4048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60040"/>
          </a:xfrm>
        </p:spPr>
        <p:txBody>
          <a:bodyPr>
            <a:normAutofit fontScale="90000"/>
          </a:bodyPr>
          <a:lstStyle/>
          <a:p>
            <a:r>
              <a:rPr lang="en-GB" dirty="0"/>
              <a:t>Option 2 - System Impact Assessment</a:t>
            </a:r>
          </a:p>
        </p:txBody>
      </p:sp>
      <p:sp>
        <p:nvSpPr>
          <p:cNvPr id="10" name="Rounded Rectangle 9"/>
          <p:cNvSpPr/>
          <p:nvPr/>
        </p:nvSpPr>
        <p:spPr>
          <a:xfrm>
            <a:off x="8460432" y="226919"/>
            <a:ext cx="544198" cy="393120"/>
          </a:xfrm>
          <a:prstGeom prst="roundRect">
            <a:avLst/>
          </a:prstGeom>
          <a:solidFill>
            <a:srgbClr val="56CF9E"/>
          </a:solidFill>
          <a:ln w="12700" cap="flat" cmpd="sng" algn="ctr">
            <a:solidFill>
              <a:srgbClr val="1D3E61"/>
            </a:solidFill>
            <a:prstDash val="soli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Arial"/>
              </a:rPr>
              <a:t>2</a:t>
            </a: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2" name="Table 11"/>
          <p:cNvGraphicFramePr>
            <a:graphicFrameLocks noGrp="1"/>
          </p:cNvGraphicFramePr>
          <p:nvPr>
            <p:extLst/>
          </p:nvPr>
        </p:nvGraphicFramePr>
        <p:xfrm>
          <a:off x="428384" y="820039"/>
          <a:ext cx="8280922" cy="4055967"/>
        </p:xfrm>
        <a:graphic>
          <a:graphicData uri="http://schemas.openxmlformats.org/drawingml/2006/table">
            <a:tbl>
              <a:tblPr firstRow="1" bandRow="1">
                <a:tableStyleId>{5940675A-B579-460E-94D1-54222C63F5DA}</a:tableStyleId>
              </a:tblPr>
              <a:tblGrid>
                <a:gridCol w="1767352">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440160">
                  <a:extLst>
                    <a:ext uri="{9D8B030D-6E8A-4147-A177-3AD203B41FA5}">
                      <a16:colId xmlns:a16="http://schemas.microsoft.com/office/drawing/2014/main" val="20004"/>
                    </a:ext>
                  </a:extLst>
                </a:gridCol>
                <a:gridCol w="1473010">
                  <a:extLst>
                    <a:ext uri="{9D8B030D-6E8A-4147-A177-3AD203B41FA5}">
                      <a16:colId xmlns:a16="http://schemas.microsoft.com/office/drawing/2014/main" val="3531535959"/>
                    </a:ext>
                  </a:extLst>
                </a:gridCol>
              </a:tblGrid>
              <a:tr h="211292">
                <a:tc>
                  <a:txBody>
                    <a:bodyPr/>
                    <a:lstStyle/>
                    <a:p>
                      <a:pPr algn="ctr"/>
                      <a:endParaRPr lang="en-GB" sz="8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b="1" dirty="0">
                          <a:solidFill>
                            <a:srgbClr val="3E5AA8"/>
                          </a:solidFill>
                        </a:rPr>
                        <a:t>Reports</a:t>
                      </a:r>
                    </a:p>
                  </a:txBody>
                  <a:tcPr anchor="ctr">
                    <a:lnL w="12700" cap="flat" cmpd="sng" algn="ctr">
                      <a:solidFill>
                        <a:schemeClr val="tx1"/>
                      </a:solidFill>
                      <a:prstDash val="solid"/>
                      <a:round/>
                      <a:headEnd type="none" w="med" len="med"/>
                      <a:tailEnd type="none" w="med" len="med"/>
                    </a:lnL>
                    <a:solidFill>
                      <a:srgbClr val="FCBC55"/>
                    </a:solidFill>
                  </a:tcPr>
                </a:tc>
                <a:tc>
                  <a:txBody>
                    <a:bodyPr/>
                    <a:lstStyle/>
                    <a:p>
                      <a:pPr algn="ctr"/>
                      <a:r>
                        <a:rPr lang="en-GB" sz="800" b="1" dirty="0">
                          <a:solidFill>
                            <a:srgbClr val="3E5AA8"/>
                          </a:solidFill>
                        </a:rPr>
                        <a:t>Enhancements</a:t>
                      </a:r>
                    </a:p>
                  </a:txBody>
                  <a:tcPr anchor="ctr">
                    <a:solidFill>
                      <a:srgbClr val="FCBC55"/>
                    </a:solidFill>
                  </a:tcPr>
                </a:tc>
                <a:tc>
                  <a:txBody>
                    <a:bodyPr/>
                    <a:lstStyle/>
                    <a:p>
                      <a:pPr algn="ctr"/>
                      <a:r>
                        <a:rPr lang="en-GB" sz="800" b="1" dirty="0">
                          <a:solidFill>
                            <a:srgbClr val="3E5AA8"/>
                          </a:solidFill>
                        </a:rPr>
                        <a:t>Data Migration </a:t>
                      </a:r>
                    </a:p>
                  </a:txBody>
                  <a:tcPr anchor="ctr">
                    <a:solidFill>
                      <a:srgbClr val="FCBC55"/>
                    </a:solidFill>
                  </a:tcPr>
                </a:tc>
                <a:tc>
                  <a:txBody>
                    <a:bodyPr/>
                    <a:lstStyle/>
                    <a:p>
                      <a:pPr algn="ctr"/>
                      <a:r>
                        <a:rPr lang="en-GB" sz="800" b="1" dirty="0">
                          <a:solidFill>
                            <a:srgbClr val="3E5AA8"/>
                          </a:solidFill>
                        </a:rPr>
                        <a:t>Integration(SAP PO)</a:t>
                      </a:r>
                    </a:p>
                  </a:txBody>
                  <a:tcPr anchor="ctr">
                    <a:solidFill>
                      <a:srgbClr val="FCBC55"/>
                    </a:solidFill>
                  </a:tcPr>
                </a:tc>
                <a:extLst>
                  <a:ext uri="{0D108BD9-81ED-4DB2-BD59-A6C34878D82A}">
                    <a16:rowId xmlns:a16="http://schemas.microsoft.com/office/drawing/2014/main" val="10000"/>
                  </a:ext>
                </a:extLst>
              </a:tr>
              <a:tr h="211292">
                <a:tc>
                  <a:txBody>
                    <a:bodyPr/>
                    <a:lstStyle/>
                    <a:p>
                      <a:pPr algn="r"/>
                      <a:r>
                        <a:rPr lang="en-GB" sz="800" b="1" dirty="0">
                          <a:solidFill>
                            <a:schemeClr val="accent1"/>
                          </a:solidFill>
                        </a:rPr>
                        <a:t>System Component:</a:t>
                      </a:r>
                    </a:p>
                  </a:txBody>
                  <a:tcPr anchor="ctr">
                    <a:lnT w="12700" cap="flat" cmpd="sng" algn="ctr">
                      <a:solidFill>
                        <a:schemeClr val="tx1"/>
                      </a:solidFill>
                      <a:prstDash val="solid"/>
                      <a:round/>
                      <a:headEnd type="none" w="med" len="med"/>
                      <a:tailEnd type="none" w="med" len="med"/>
                    </a:lnT>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SAP BW/BO</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SAP ISU</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SAP ISU</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Integration</a:t>
                      </a:r>
                    </a:p>
                  </a:txBody>
                  <a:tcPr anchor="ctr"/>
                </a:tc>
                <a:extLst>
                  <a:ext uri="{0D108BD9-81ED-4DB2-BD59-A6C34878D82A}">
                    <a16:rowId xmlns:a16="http://schemas.microsoft.com/office/drawing/2014/main" val="10001"/>
                  </a:ext>
                </a:extLst>
              </a:tr>
              <a:tr h="582619">
                <a:tc>
                  <a:txBody>
                    <a:bodyPr/>
                    <a:lstStyle/>
                    <a:p>
                      <a:pPr algn="r"/>
                      <a:r>
                        <a:rPr lang="en-GB" sz="800" b="1" dirty="0">
                          <a:solidFill>
                            <a:schemeClr val="accent1"/>
                          </a:solidFill>
                        </a:rPr>
                        <a:t>Impacted Process Areas:</a:t>
                      </a:r>
                    </a:p>
                  </a:txBody>
                  <a:tcPr anchor="ctr">
                    <a:solidFill>
                      <a:srgbClr val="84B8DA"/>
                    </a:solidFill>
                  </a:tcPr>
                </a:tc>
                <a:tc>
                  <a:txBody>
                    <a:bodyPr/>
                    <a:lstStyle/>
                    <a:p>
                      <a:pPr algn="ctr"/>
                      <a:r>
                        <a:rPr lang="en-GB" sz="800" kern="1200" baseline="0" dirty="0">
                          <a:solidFill>
                            <a:schemeClr val="bg1">
                              <a:lumMod val="50000"/>
                            </a:schemeClr>
                          </a:solidFill>
                          <a:latin typeface="+mn-lt"/>
                          <a:ea typeface="+mn-ea"/>
                          <a:cs typeface="+mn-cs"/>
                        </a:rPr>
                        <a:t>BW Extraction and Reports</a:t>
                      </a:r>
                    </a:p>
                  </a:txBody>
                  <a:tcPr anchor="ctr"/>
                </a:tc>
                <a:tc>
                  <a:txBody>
                    <a:bodyPr/>
                    <a:lstStyle/>
                    <a:p>
                      <a:pPr marL="0" indent="0" algn="ctr">
                        <a:buFont typeface="Arial" panose="020B0604020202020204" pitchFamily="34" charset="0"/>
                        <a:buNone/>
                      </a:pPr>
                      <a:r>
                        <a:rPr lang="en-GB" sz="800" kern="1200" dirty="0">
                          <a:solidFill>
                            <a:schemeClr val="bg1">
                              <a:lumMod val="50000"/>
                            </a:schemeClr>
                          </a:solidFill>
                          <a:effectLst/>
                          <a:latin typeface="+mn-lt"/>
                          <a:ea typeface="+mn-ea"/>
                          <a:cs typeface="+mn-cs"/>
                        </a:rPr>
                        <a:t>SPA, Metering</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N/A</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File Transfer</a:t>
                      </a:r>
                    </a:p>
                  </a:txBody>
                  <a:tcPr anchor="ctr"/>
                </a:tc>
                <a:extLst>
                  <a:ext uri="{0D108BD9-81ED-4DB2-BD59-A6C34878D82A}">
                    <a16:rowId xmlns:a16="http://schemas.microsoft.com/office/drawing/2014/main" val="10002"/>
                  </a:ext>
                </a:extLst>
              </a:tr>
              <a:tr h="332031">
                <a:tc>
                  <a:txBody>
                    <a:bodyPr/>
                    <a:lstStyle/>
                    <a:p>
                      <a:pPr algn="r"/>
                      <a:r>
                        <a:rPr lang="en-US" sz="800" b="1" dirty="0">
                          <a:solidFill>
                            <a:schemeClr val="accent1"/>
                          </a:solidFill>
                        </a:rPr>
                        <a:t>Complexity Level (per RICEFW item):</a:t>
                      </a:r>
                    </a:p>
                  </a:txBody>
                  <a:tcPr anchor="ctr">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algn="ctr" defTabSz="914400" rtl="0" eaLnBrk="1" latinLnBrk="0" hangingPunct="1"/>
                      <a:r>
                        <a:rPr lang="en-GB" sz="800" kern="1200" dirty="0">
                          <a:solidFill>
                            <a:schemeClr val="bg1">
                              <a:lumMod val="50000"/>
                            </a:schemeClr>
                          </a:solidFill>
                          <a:effectLst/>
                          <a:latin typeface="+mn-lt"/>
                          <a:ea typeface="+mn-ea"/>
                          <a:cs typeface="+mn-cs"/>
                        </a:rPr>
                        <a:t>Medium</a:t>
                      </a:r>
                    </a:p>
                  </a:txBody>
                  <a:tcPr anchor="ctr"/>
                </a:tc>
                <a:tc>
                  <a:txBody>
                    <a:bodyPr/>
                    <a:lstStyle/>
                    <a:p>
                      <a:pPr algn="ctr"/>
                      <a:r>
                        <a:rPr lang="en-GB" sz="800" kern="1200" dirty="0">
                          <a:solidFill>
                            <a:schemeClr val="bg1">
                              <a:lumMod val="50000"/>
                            </a:schemeClr>
                          </a:solidFill>
                          <a:effectLst/>
                          <a:latin typeface="+mn-lt"/>
                          <a:ea typeface="+mn-ea"/>
                          <a:cs typeface="+mn-cs"/>
                        </a:rPr>
                        <a:t>N/A</a:t>
                      </a:r>
                    </a:p>
                  </a:txBody>
                  <a:tcPr anchor="ctr"/>
                </a:tc>
                <a:tc>
                  <a:txBody>
                    <a:bodyPr/>
                    <a:lstStyle/>
                    <a:p>
                      <a:pPr algn="ctr"/>
                      <a:r>
                        <a:rPr lang="en-GB" sz="800" kern="1200" dirty="0">
                          <a:solidFill>
                            <a:schemeClr val="bg1">
                              <a:lumMod val="50000"/>
                            </a:schemeClr>
                          </a:solidFill>
                          <a:effectLst/>
                          <a:latin typeface="+mn-lt"/>
                          <a:ea typeface="+mn-ea"/>
                          <a:cs typeface="+mn-cs"/>
                        </a:rPr>
                        <a:t>High</a:t>
                      </a:r>
                    </a:p>
                  </a:txBody>
                  <a:tcPr anchor="ctr"/>
                </a:tc>
                <a:extLst>
                  <a:ext uri="{0D108BD9-81ED-4DB2-BD59-A6C34878D82A}">
                    <a16:rowId xmlns:a16="http://schemas.microsoft.com/office/drawing/2014/main" val="10003"/>
                  </a:ext>
                </a:extLst>
              </a:tr>
              <a:tr h="887628">
                <a:tc>
                  <a:txBody>
                    <a:bodyPr/>
                    <a:lstStyle/>
                    <a:p>
                      <a:pPr algn="r"/>
                      <a:r>
                        <a:rPr lang="en-GB" sz="800" b="1" dirty="0">
                          <a:solidFill>
                            <a:schemeClr val="accent1"/>
                          </a:solidFill>
                        </a:rPr>
                        <a:t>Change Description:</a:t>
                      </a:r>
                    </a:p>
                  </a:txBody>
                  <a:tcPr anchor="ctr">
                    <a:lnB w="12700" cap="flat" cmpd="sng" algn="ctr">
                      <a:solidFill>
                        <a:schemeClr val="tx1"/>
                      </a:solidFill>
                      <a:prstDash val="solid"/>
                      <a:round/>
                      <a:headEnd type="none" w="med" len="med"/>
                      <a:tailEnd type="none" w="med" len="med"/>
                    </a:lnB>
                    <a:solidFill>
                      <a:srgbClr val="84B8D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noProof="0" dirty="0">
                          <a:solidFill>
                            <a:schemeClr val="bg1">
                              <a:lumMod val="50000"/>
                            </a:schemeClr>
                          </a:solidFill>
                          <a:effectLst/>
                          <a:latin typeface="+mn-lt"/>
                          <a:ea typeface="+mn-ea"/>
                          <a:cs typeface="+mn-cs"/>
                        </a:rPr>
                        <a:t>Addition of Special character to the permitted characters list in BW.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noProof="0" dirty="0">
                          <a:solidFill>
                            <a:schemeClr val="bg1">
                              <a:lumMod val="50000"/>
                            </a:schemeClr>
                          </a:solidFill>
                          <a:effectLst/>
                          <a:latin typeface="+mn-lt"/>
                          <a:ea typeface="+mn-ea"/>
                          <a:cs typeface="+mn-cs"/>
                        </a:rPr>
                        <a:t>Amendments to SHPP_Class3_Mod700 and other impacted BO reports</a:t>
                      </a:r>
                    </a:p>
                  </a:txBody>
                  <a:tcPr anchor="ctr">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dirty="0">
                          <a:solidFill>
                            <a:schemeClr val="bg1">
                              <a:lumMod val="50000"/>
                            </a:schemeClr>
                          </a:solidFill>
                          <a:latin typeface="+mn-lt"/>
                          <a:ea typeface="+mn-ea"/>
                          <a:cs typeface="+mn-cs"/>
                        </a:rPr>
                        <a:t>Code changes required in File processing Functional modules and Read validation programs.</a:t>
                      </a:r>
                      <a:endParaRPr lang="en-GB" sz="800" kern="1200" dirty="0">
                        <a:solidFill>
                          <a:schemeClr val="bg1">
                            <a:lumMod val="50000"/>
                          </a:schemeClr>
                        </a:solidFill>
                        <a:effectLst/>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bg1">
                              <a:lumMod val="50000"/>
                            </a:schemeClr>
                          </a:solidFill>
                          <a:effectLst/>
                          <a:latin typeface="+mn-lt"/>
                          <a:ea typeface="+mn-ea"/>
                          <a:cs typeface="+mn-cs"/>
                        </a:rPr>
                        <a:t>N/A</a:t>
                      </a:r>
                    </a:p>
                  </a:txBody>
                  <a:tcPr anchor="ctr">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GB" sz="800" kern="1200" dirty="0">
                          <a:solidFill>
                            <a:schemeClr val="bg1">
                              <a:lumMod val="50000"/>
                            </a:schemeClr>
                          </a:solidFill>
                          <a:effectLst/>
                          <a:latin typeface="+mn-lt"/>
                          <a:ea typeface="+mn-ea"/>
                          <a:cs typeface="+mn-cs"/>
                        </a:rPr>
                        <a:t>Use SAP PI node function to replace the field values for inbound &amp; outbound files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r"/>
                      <a:endParaRPr lang="en-GB" sz="1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1292">
                <a:tc>
                  <a:txBody>
                    <a:bodyPr/>
                    <a:lstStyle/>
                    <a:p>
                      <a:pPr algn="r"/>
                      <a:endParaRPr lang="en-GB" sz="800" b="1"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b="1" dirty="0">
                          <a:solidFill>
                            <a:srgbClr val="3E5AA8"/>
                          </a:solidFill>
                        </a:rPr>
                        <a:t>ISU</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CBC55"/>
                    </a:solidFill>
                  </a:tcPr>
                </a:tc>
                <a:tc>
                  <a:txBody>
                    <a:bodyPr/>
                    <a:lstStyle/>
                    <a:p>
                      <a:pPr algn="ctr"/>
                      <a:r>
                        <a:rPr lang="en-GB" sz="800" b="1" dirty="0">
                          <a:solidFill>
                            <a:srgbClr val="3E5AA8"/>
                          </a:solidFill>
                        </a:rPr>
                        <a:t>BW/BO</a:t>
                      </a:r>
                    </a:p>
                  </a:txBody>
                  <a:tcPr anchor="ctr">
                    <a:lnT w="12700" cap="flat" cmpd="sng" algn="ctr">
                      <a:solidFill>
                        <a:schemeClr val="tx1"/>
                      </a:solidFill>
                      <a:prstDash val="solid"/>
                      <a:round/>
                      <a:headEnd type="none" w="med" len="med"/>
                      <a:tailEnd type="none" w="med" len="med"/>
                    </a:lnT>
                    <a:solidFill>
                      <a:srgbClr val="FCBC55"/>
                    </a:solidFill>
                  </a:tcPr>
                </a:tc>
                <a:tc>
                  <a:txBody>
                    <a:bodyPr/>
                    <a:lstStyle/>
                    <a:p>
                      <a:pPr algn="ctr"/>
                      <a:r>
                        <a:rPr lang="en-GB" sz="800" b="1" dirty="0">
                          <a:solidFill>
                            <a:srgbClr val="3E5AA8"/>
                          </a:solidFill>
                        </a:rPr>
                        <a:t>SAP PO</a:t>
                      </a:r>
                    </a:p>
                  </a:txBody>
                  <a:tcPr anchor="ctr">
                    <a:lnT w="12700" cap="flat" cmpd="sng" algn="ctr">
                      <a:solidFill>
                        <a:schemeClr val="tx1"/>
                      </a:solidFill>
                      <a:prstDash val="solid"/>
                      <a:round/>
                      <a:headEnd type="none" w="med" len="med"/>
                      <a:tailEnd type="none" w="med" len="med"/>
                    </a:lnT>
                    <a:solidFill>
                      <a:srgbClr val="FCBC55"/>
                    </a:solidFill>
                  </a:tcPr>
                </a:tc>
                <a:tc>
                  <a:txBody>
                    <a:bodyPr/>
                    <a:lstStyle/>
                    <a:p>
                      <a:pPr algn="ctr"/>
                      <a:r>
                        <a:rPr lang="en-GB" sz="800" b="1" dirty="0">
                          <a:solidFill>
                            <a:srgbClr val="3E5AA8"/>
                          </a:solidFill>
                        </a:rPr>
                        <a:t>AMT </a:t>
                      </a:r>
                      <a:r>
                        <a:rPr lang="en-GB" sz="800" b="1" dirty="0" err="1">
                          <a:solidFill>
                            <a:srgbClr val="3E5AA8"/>
                          </a:solidFill>
                        </a:rPr>
                        <a:t>Marketflow</a:t>
                      </a:r>
                      <a:endParaRPr lang="en-GB" sz="800" b="1" dirty="0">
                        <a:solidFill>
                          <a:srgbClr val="3E5AA8"/>
                        </a:solidFill>
                      </a:endParaRPr>
                    </a:p>
                  </a:txBody>
                  <a:tcPr anchor="ctr">
                    <a:lnT w="12700" cap="flat" cmpd="sng" algn="ctr">
                      <a:solidFill>
                        <a:schemeClr val="tx1"/>
                      </a:solidFill>
                      <a:prstDash val="solid"/>
                      <a:round/>
                      <a:headEnd type="none" w="med" len="med"/>
                      <a:tailEnd type="none" w="med" len="med"/>
                    </a:lnT>
                    <a:solidFill>
                      <a:srgbClr val="FCBC55"/>
                    </a:solidFill>
                  </a:tcPr>
                </a:tc>
                <a:extLst>
                  <a:ext uri="{0D108BD9-81ED-4DB2-BD59-A6C34878D82A}">
                    <a16:rowId xmlns:a16="http://schemas.microsoft.com/office/drawing/2014/main" val="10006"/>
                  </a:ext>
                </a:extLst>
              </a:tr>
              <a:tr h="211292">
                <a:tc>
                  <a:txBody>
                    <a:bodyPr/>
                    <a:lstStyle/>
                    <a:p>
                      <a:pPr algn="r"/>
                      <a:r>
                        <a:rPr lang="en-GB" sz="800" b="1" dirty="0">
                          <a:solidFill>
                            <a:srgbClr val="84B8DA"/>
                          </a:solidFill>
                        </a:rPr>
                        <a:t>Test Data Prep Complexity:</a:t>
                      </a:r>
                    </a:p>
                  </a:txBody>
                  <a:tcPr anchor="ctr">
                    <a:lnT w="12700" cap="flat" cmpd="sng" algn="ctr">
                      <a:solidFill>
                        <a:schemeClr val="tx1"/>
                      </a:solidFill>
                      <a:prstDash val="solid"/>
                      <a:round/>
                      <a:headEnd type="none" w="med" len="med"/>
                      <a:tailEnd type="none" w="med" len="med"/>
                    </a:lnT>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algn="ct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07"/>
                  </a:ext>
                </a:extLst>
              </a:tr>
              <a:tr h="211292">
                <a:tc>
                  <a:txBody>
                    <a:bodyPr/>
                    <a:lstStyle/>
                    <a:p>
                      <a:pPr algn="r"/>
                      <a:r>
                        <a:rPr lang="en-US" sz="800" b="1" dirty="0">
                          <a:solidFill>
                            <a:srgbClr val="84B8DA"/>
                          </a:solidFill>
                        </a:rPr>
                        <a:t>Unit and Sys Test Complexity:</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08"/>
                  </a:ext>
                </a:extLst>
              </a:tr>
              <a:tr h="211292">
                <a:tc>
                  <a:txBody>
                    <a:bodyPr/>
                    <a:lstStyle/>
                    <a:p>
                      <a:pPr algn="r"/>
                      <a:r>
                        <a:rPr lang="en-GB" sz="800" b="1" dirty="0">
                          <a:solidFill>
                            <a:srgbClr val="84B8DA"/>
                          </a:solidFill>
                        </a:rPr>
                        <a:t>Pen Test Impact:</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Low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extLst>
                  <a:ext uri="{0D108BD9-81ED-4DB2-BD59-A6C34878D82A}">
                    <a16:rowId xmlns:a16="http://schemas.microsoft.com/office/drawing/2014/main" val="10009"/>
                  </a:ext>
                </a:extLst>
              </a:tr>
              <a:tr h="211292">
                <a:tc>
                  <a:txBody>
                    <a:bodyPr/>
                    <a:lstStyle/>
                    <a:p>
                      <a:pPr algn="r"/>
                      <a:r>
                        <a:rPr lang="en-GB" sz="800" b="1" dirty="0">
                          <a:solidFill>
                            <a:srgbClr val="84B8DA"/>
                          </a:solidFill>
                        </a:rPr>
                        <a:t>Regression Testing Coverage:</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10"/>
                  </a:ext>
                </a:extLst>
              </a:tr>
              <a:tr h="211292">
                <a:tc>
                  <a:txBody>
                    <a:bodyPr/>
                    <a:lstStyle/>
                    <a:p>
                      <a:pPr algn="r"/>
                      <a:r>
                        <a:rPr lang="en-GB" sz="800" b="1" dirty="0">
                          <a:solidFill>
                            <a:srgbClr val="84B8DA"/>
                          </a:solidFill>
                        </a:rPr>
                        <a:t>Performance Test  Impact:</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Yes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extLst>
                  <a:ext uri="{0D108BD9-81ED-4DB2-BD59-A6C34878D82A}">
                    <a16:rowId xmlns:a16="http://schemas.microsoft.com/office/drawing/2014/main" val="10011"/>
                  </a:ext>
                </a:extLst>
              </a:tr>
              <a:tr h="211292">
                <a:tc>
                  <a:txBody>
                    <a:bodyPr/>
                    <a:lstStyle/>
                    <a:p>
                      <a:pPr algn="r"/>
                      <a:r>
                        <a:rPr lang="en-GB" sz="800" b="1" dirty="0">
                          <a:solidFill>
                            <a:srgbClr val="84B8DA"/>
                          </a:solidFill>
                        </a:rPr>
                        <a:t>Market Trials:</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extLst>
                  <a:ext uri="{0D108BD9-81ED-4DB2-BD59-A6C34878D82A}">
                    <a16:rowId xmlns:a16="http://schemas.microsoft.com/office/drawing/2014/main" val="10012"/>
                  </a:ext>
                </a:extLst>
              </a:tr>
              <a:tr h="211292">
                <a:tc>
                  <a:txBody>
                    <a:bodyPr/>
                    <a:lstStyle/>
                    <a:p>
                      <a:pPr algn="r"/>
                      <a:r>
                        <a:rPr lang="en-GB" sz="800" b="1" dirty="0">
                          <a:solidFill>
                            <a:srgbClr val="84B8DA"/>
                          </a:solidFill>
                        </a:rPr>
                        <a:t>UAT Complexity:</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High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High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7243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DSC Change Budget 21/22 YTD</a:t>
            </a:r>
          </a:p>
        </p:txBody>
      </p:sp>
    </p:spTree>
    <p:extLst>
      <p:ext uri="{BB962C8B-B14F-4D97-AF65-F5344CB8AC3E}">
        <p14:creationId xmlns:p14="http://schemas.microsoft.com/office/powerpoint/2010/main" val="365374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2 - Process Impact Assessment</a:t>
            </a:r>
          </a:p>
        </p:txBody>
      </p:sp>
      <p:graphicFrame>
        <p:nvGraphicFramePr>
          <p:cNvPr id="4" name="Table 3"/>
          <p:cNvGraphicFramePr>
            <a:graphicFrameLocks noGrp="1"/>
          </p:cNvGraphicFramePr>
          <p:nvPr>
            <p:extLst/>
          </p:nvPr>
        </p:nvGraphicFramePr>
        <p:xfrm>
          <a:off x="335534" y="864499"/>
          <a:ext cx="8351266" cy="3871927"/>
        </p:xfrm>
        <a:graphic>
          <a:graphicData uri="http://schemas.openxmlformats.org/drawingml/2006/table">
            <a:tbl>
              <a:tblPr firstRow="1" bandRow="1">
                <a:tableStyleId>{B301B821-A1FF-4177-AEE7-76D212191A09}</a:tableStyleId>
              </a:tblPr>
              <a:tblGrid>
                <a:gridCol w="164418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gridCol w="1090462">
                  <a:extLst>
                    <a:ext uri="{9D8B030D-6E8A-4147-A177-3AD203B41FA5}">
                      <a16:colId xmlns:a16="http://schemas.microsoft.com/office/drawing/2014/main" val="1233625973"/>
                    </a:ext>
                  </a:extLst>
                </a:gridCol>
              </a:tblGrid>
              <a:tr h="259641">
                <a:tc>
                  <a:txBody>
                    <a:bodyPr/>
                    <a:lstStyle/>
                    <a:p>
                      <a:pPr algn="r"/>
                      <a:r>
                        <a:rPr lang="en-GB" sz="1100" dirty="0">
                          <a:solidFill>
                            <a:srgbClr val="3E5AA8"/>
                          </a:solidFill>
                        </a:rPr>
                        <a:t>Process Area</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Complexity</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File</a:t>
                      </a:r>
                    </a:p>
                    <a:p>
                      <a:pPr algn="ctr"/>
                      <a:r>
                        <a:rPr lang="en-GB" sz="1100" dirty="0">
                          <a:solidFill>
                            <a:srgbClr val="3E5AA8"/>
                          </a:solidFill>
                        </a:rPr>
                        <a:t>Formats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Exceptions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External</a:t>
                      </a:r>
                    </a:p>
                    <a:p>
                      <a:pPr algn="ctr"/>
                      <a:r>
                        <a:rPr lang="en-GB" sz="1100" dirty="0">
                          <a:solidFill>
                            <a:srgbClr val="3E5AA8"/>
                          </a:solidFill>
                        </a:rPr>
                        <a:t>Screens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Batch Jobs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Performance Test?</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3E5AA8"/>
                          </a:solidFill>
                          <a:latin typeface="+mn-lt"/>
                        </a:rPr>
                        <a:t>CSS Code Conflicts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57781">
                <a:tc>
                  <a:txBody>
                    <a:bodyPr/>
                    <a:lstStyle/>
                    <a:p>
                      <a:pPr marL="0" indent="0" algn="r">
                        <a:buFont typeface="Arial" panose="020B0604020202020204" pitchFamily="34" charset="0"/>
                        <a:buNone/>
                      </a:pPr>
                      <a:r>
                        <a:rPr lang="en-GB" sz="1050" b="1" dirty="0">
                          <a:solidFill>
                            <a:schemeClr val="bg1">
                              <a:lumMod val="50000"/>
                            </a:schemeClr>
                          </a:solidFill>
                        </a:rPr>
                        <a:t>SPA</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Medium</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7781">
                <a:tc>
                  <a:txBody>
                    <a:bodyPr/>
                    <a:lstStyle/>
                    <a:p>
                      <a:pPr marL="0" indent="0" algn="r">
                        <a:buFont typeface="Arial" panose="020B0604020202020204" pitchFamily="34" charset="0"/>
                        <a:buNone/>
                      </a:pPr>
                      <a:r>
                        <a:rPr lang="en-GB" sz="1050" b="1" dirty="0">
                          <a:solidFill>
                            <a:schemeClr val="bg1">
                              <a:lumMod val="50000"/>
                            </a:schemeClr>
                          </a:solidFill>
                        </a:rPr>
                        <a:t>Metering (Reads)</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rPr>
                        <a:t>High</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7781">
                <a:tc>
                  <a:txBody>
                    <a:bodyPr/>
                    <a:lstStyle/>
                    <a:p>
                      <a:pPr marL="0" indent="0" algn="r">
                        <a:buFont typeface="Arial" panose="020B0604020202020204" pitchFamily="34" charset="0"/>
                        <a:buNone/>
                      </a:pPr>
                      <a:r>
                        <a:rPr lang="en-GB" sz="1050" b="0" dirty="0">
                          <a:solidFill>
                            <a:schemeClr val="bg1">
                              <a:lumMod val="50000"/>
                            </a:schemeClr>
                          </a:solidFill>
                        </a:rPr>
                        <a:t>Reconciliation</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7781">
                <a:tc>
                  <a:txBody>
                    <a:bodyPr/>
                    <a:lstStyle/>
                    <a:p>
                      <a:pPr marL="0" indent="0" algn="r">
                        <a:buFont typeface="Arial" panose="020B0604020202020204" pitchFamily="34" charset="0"/>
                        <a:buNone/>
                      </a:pPr>
                      <a:r>
                        <a:rPr lang="en-GB" sz="1050" b="0" dirty="0">
                          <a:solidFill>
                            <a:schemeClr val="bg1">
                              <a:lumMod val="50000"/>
                            </a:schemeClr>
                          </a:solidFill>
                        </a:rPr>
                        <a:t>Invoicing – Capacity</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689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50" b="0" dirty="0">
                          <a:solidFill>
                            <a:schemeClr val="bg1">
                              <a:lumMod val="50000"/>
                            </a:schemeClr>
                          </a:solidFill>
                        </a:rPr>
                        <a:t>Invoicing – Commodity</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689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50" b="0" dirty="0">
                          <a:solidFill>
                            <a:schemeClr val="bg1">
                              <a:lumMod val="50000"/>
                            </a:schemeClr>
                          </a:solidFill>
                        </a:rPr>
                        <a:t>Invoicing – Amendment</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7781">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solidFill>
                            <a:schemeClr val="bg1">
                              <a:lumMod val="50000"/>
                            </a:schemeClr>
                          </a:solidFill>
                        </a:rPr>
                        <a:t>Invoicing – Other</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7781">
                <a:tc>
                  <a:txBody>
                    <a:bodyPr/>
                    <a:lstStyle/>
                    <a:p>
                      <a:pPr marL="0" indent="0" algn="r">
                        <a:buFont typeface="Arial" panose="020B0604020202020204" pitchFamily="34" charset="0"/>
                        <a:buNone/>
                      </a:pPr>
                      <a:r>
                        <a:rPr lang="en-GB" sz="1050" b="0" dirty="0">
                          <a:solidFill>
                            <a:schemeClr val="bg1">
                              <a:lumMod val="50000"/>
                            </a:schemeClr>
                          </a:solidFill>
                        </a:rPr>
                        <a:t>Rolling</a:t>
                      </a:r>
                      <a:r>
                        <a:rPr lang="en-GB" sz="1050" b="0" baseline="0" dirty="0">
                          <a:solidFill>
                            <a:schemeClr val="bg1">
                              <a:lumMod val="50000"/>
                            </a:schemeClr>
                          </a:solidFill>
                        </a:rPr>
                        <a:t> AQ</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7781">
                <a:tc>
                  <a:txBody>
                    <a:bodyPr/>
                    <a:lstStyle/>
                    <a:p>
                      <a:pPr marL="0" indent="0" algn="r">
                        <a:buFont typeface="Arial" panose="020B0604020202020204" pitchFamily="34" charset="0"/>
                        <a:buNone/>
                      </a:pPr>
                      <a:r>
                        <a:rPr lang="en-GB" sz="1050" b="0" dirty="0">
                          <a:solidFill>
                            <a:schemeClr val="bg1">
                              <a:lumMod val="50000"/>
                            </a:schemeClr>
                          </a:solidFill>
                        </a:rPr>
                        <a:t>Formula</a:t>
                      </a:r>
                      <a:r>
                        <a:rPr lang="en-GB" sz="1050" b="0" baseline="0" dirty="0">
                          <a:solidFill>
                            <a:schemeClr val="bg1">
                              <a:lumMod val="50000"/>
                            </a:schemeClr>
                          </a:solidFill>
                        </a:rPr>
                        <a:t> Year AQ</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57781">
                <a:tc>
                  <a:txBody>
                    <a:bodyPr/>
                    <a:lstStyle/>
                    <a:p>
                      <a:pPr marL="0" indent="0" algn="r">
                        <a:buFont typeface="Arial" panose="020B0604020202020204" pitchFamily="34" charset="0"/>
                        <a:buNone/>
                      </a:pPr>
                      <a:r>
                        <a:rPr lang="en-GB" sz="1050" b="0" dirty="0">
                          <a:solidFill>
                            <a:schemeClr val="bg1">
                              <a:lumMod val="50000"/>
                            </a:schemeClr>
                          </a:solidFill>
                        </a:rPr>
                        <a:t>RGMA</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7781">
                <a:tc>
                  <a:txBody>
                    <a:bodyPr/>
                    <a:lstStyle/>
                    <a:p>
                      <a:pPr marL="0" indent="0" algn="r">
                        <a:buFont typeface="Arial" panose="020B0604020202020204" pitchFamily="34" charset="0"/>
                        <a:buNone/>
                      </a:pPr>
                      <a:r>
                        <a:rPr lang="en-GB" sz="1050" b="0" dirty="0">
                          <a:solidFill>
                            <a:schemeClr val="bg1">
                              <a:lumMod val="50000"/>
                            </a:schemeClr>
                          </a:solidFill>
                        </a:rPr>
                        <a:t>DSC Service</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51386">
                <a:tc>
                  <a:txBody>
                    <a:bodyPr/>
                    <a:lstStyle/>
                    <a:p>
                      <a:pPr marL="0" indent="0" algn="r">
                        <a:buFont typeface="Arial" panose="020B0604020202020204" pitchFamily="34" charset="0"/>
                        <a:buNone/>
                      </a:pPr>
                      <a:r>
                        <a:rPr lang="en-GB" sz="1050" b="1" dirty="0">
                          <a:solidFill>
                            <a:schemeClr val="bg1">
                              <a:lumMod val="50000"/>
                            </a:schemeClr>
                          </a:solidFill>
                        </a:rPr>
                        <a:t>Other (BW/BO/BODS</a:t>
                      </a:r>
                      <a:r>
                        <a:rPr lang="en-GB" sz="1050" b="1" baseline="0" dirty="0">
                          <a:solidFill>
                            <a:schemeClr val="bg1">
                              <a:lumMod val="50000"/>
                            </a:schemeClr>
                          </a:solidFill>
                        </a:rPr>
                        <a:t>)</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High</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8" name="Rounded Rectangle 9">
            <a:extLst>
              <a:ext uri="{FF2B5EF4-FFF2-40B4-BE49-F238E27FC236}">
                <a16:creationId xmlns:a16="http://schemas.microsoft.com/office/drawing/2014/main" id="{4780F1A2-CA9B-40E6-98A9-BB4BF6054A3C}"/>
              </a:ext>
            </a:extLst>
          </p:cNvPr>
          <p:cNvSpPr/>
          <p:nvPr/>
        </p:nvSpPr>
        <p:spPr>
          <a:xfrm>
            <a:off x="8460432" y="226919"/>
            <a:ext cx="544198" cy="393120"/>
          </a:xfrm>
          <a:prstGeom prst="roundRect">
            <a:avLst/>
          </a:prstGeom>
          <a:solidFill>
            <a:srgbClr val="56CF9E"/>
          </a:solidFill>
          <a:ln w="12700" cap="flat" cmpd="sng" algn="ctr">
            <a:solidFill>
              <a:srgbClr val="1D3E61"/>
            </a:solidFill>
            <a:prstDash val="soli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Arial"/>
              </a:rPr>
              <a:t>2</a:t>
            </a: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19046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8875-A783-46B9-8FBD-0D047EDB146F}"/>
              </a:ext>
            </a:extLst>
          </p:cNvPr>
          <p:cNvSpPr>
            <a:spLocks noGrp="1"/>
          </p:cNvSpPr>
          <p:nvPr>
            <p:ph type="title"/>
          </p:nvPr>
        </p:nvSpPr>
        <p:spPr/>
        <p:txBody>
          <a:bodyPr>
            <a:normAutofit fontScale="90000"/>
          </a:bodyPr>
          <a:lstStyle/>
          <a:p>
            <a:r>
              <a:rPr lang="en-GB" dirty="0"/>
              <a:t>Additional Considerations - </a:t>
            </a:r>
            <a:br>
              <a:rPr lang="en-GB" dirty="0"/>
            </a:br>
            <a:r>
              <a:rPr lang="en-GB" dirty="0"/>
              <a:t>Analysis of Occurrences </a:t>
            </a:r>
          </a:p>
        </p:txBody>
      </p:sp>
      <p:sp>
        <p:nvSpPr>
          <p:cNvPr id="3" name="Content Placeholder 2">
            <a:extLst>
              <a:ext uri="{FF2B5EF4-FFF2-40B4-BE49-F238E27FC236}">
                <a16:creationId xmlns:a16="http://schemas.microsoft.com/office/drawing/2014/main" id="{D8D30F62-EFBF-4117-9B69-C7233DD1BEBF}"/>
              </a:ext>
            </a:extLst>
          </p:cNvPr>
          <p:cNvSpPr>
            <a:spLocks noGrp="1"/>
          </p:cNvSpPr>
          <p:nvPr>
            <p:ph idx="1"/>
          </p:nvPr>
        </p:nvSpPr>
        <p:spPr>
          <a:xfrm>
            <a:off x="73250" y="843558"/>
            <a:ext cx="8891238" cy="3672408"/>
          </a:xfrm>
        </p:spPr>
        <p:txBody>
          <a:bodyPr>
            <a:normAutofit/>
          </a:bodyPr>
          <a:lstStyle/>
          <a:p>
            <a:r>
              <a:rPr lang="en-GB" sz="1100" dirty="0"/>
              <a:t>Change initially raised by Xoserve Operational Team in April 2019 </a:t>
            </a:r>
          </a:p>
          <a:p>
            <a:endParaRPr lang="en-GB" sz="1100" dirty="0"/>
          </a:p>
          <a:p>
            <a:r>
              <a:rPr lang="en-GB" sz="1100" dirty="0"/>
              <a:t>At the time we were experiencing high volumes of exceptions relating to missing data in mandatory fields within several UK Link File Formats (seven in total - </a:t>
            </a:r>
            <a:r>
              <a:rPr lang="en-US" sz="1100" dirty="0"/>
              <a:t>MSI, EMC, CNF, UMR, UBR, UDR, and SFN)</a:t>
            </a:r>
          </a:p>
          <a:p>
            <a:endParaRPr lang="en-US" sz="1100" dirty="0"/>
          </a:p>
          <a:p>
            <a:r>
              <a:rPr lang="en-US" sz="1100" dirty="0"/>
              <a:t>These were </a:t>
            </a:r>
            <a:r>
              <a:rPr lang="en-GB" sz="1100" dirty="0"/>
              <a:t>identified as occurring across multiple Shipper Organisations  </a:t>
            </a:r>
          </a:p>
          <a:p>
            <a:pPr marL="0" indent="0">
              <a:buNone/>
            </a:pPr>
            <a:endParaRPr lang="en-GB" sz="1100" dirty="0"/>
          </a:p>
          <a:p>
            <a:r>
              <a:rPr lang="en-GB" sz="1100" dirty="0"/>
              <a:t>Whilst the Change Proposal has been developed we have continued to support customers by identifying exceptions and offering training / process information to improve performance </a:t>
            </a:r>
          </a:p>
          <a:p>
            <a:endParaRPr lang="en-GB" sz="1100" dirty="0"/>
          </a:p>
          <a:p>
            <a:r>
              <a:rPr lang="en-GB" sz="1100" dirty="0"/>
              <a:t>Over the most recent six month period we have identified a significant reduction in the number of files and frequency of exceptions impacted by the issue that this change intends to resolve;</a:t>
            </a:r>
          </a:p>
          <a:p>
            <a:pPr marL="0" indent="0">
              <a:buNone/>
            </a:pPr>
            <a:endParaRPr lang="en-GB" sz="1100" dirty="0"/>
          </a:p>
          <a:p>
            <a:pPr marL="0" indent="0">
              <a:buNone/>
            </a:pPr>
            <a:endParaRPr lang="en-GB" sz="1100" dirty="0"/>
          </a:p>
          <a:p>
            <a:endParaRPr lang="en-GB" sz="1100" dirty="0"/>
          </a:p>
          <a:p>
            <a:endParaRPr lang="en-GB" sz="1100" dirty="0"/>
          </a:p>
        </p:txBody>
      </p:sp>
      <p:graphicFrame>
        <p:nvGraphicFramePr>
          <p:cNvPr id="4" name="Table 3">
            <a:extLst>
              <a:ext uri="{FF2B5EF4-FFF2-40B4-BE49-F238E27FC236}">
                <a16:creationId xmlns:a16="http://schemas.microsoft.com/office/drawing/2014/main" id="{AA4F6090-839E-4715-9511-5A37979D99BA}"/>
              </a:ext>
            </a:extLst>
          </p:cNvPr>
          <p:cNvGraphicFramePr>
            <a:graphicFrameLocks noGrp="1"/>
          </p:cNvGraphicFramePr>
          <p:nvPr>
            <p:extLst/>
          </p:nvPr>
        </p:nvGraphicFramePr>
        <p:xfrm>
          <a:off x="457200" y="3291830"/>
          <a:ext cx="8003232" cy="1508760"/>
        </p:xfrm>
        <a:graphic>
          <a:graphicData uri="http://schemas.openxmlformats.org/drawingml/2006/table">
            <a:tbl>
              <a:tblPr firstRow="1" firstCol="1" bandRow="1">
                <a:tableStyleId>{5C22544A-7EE6-4342-B048-85BDC9FD1C3A}</a:tableStyleId>
              </a:tblPr>
              <a:tblGrid>
                <a:gridCol w="1594520">
                  <a:extLst>
                    <a:ext uri="{9D8B030D-6E8A-4147-A177-3AD203B41FA5}">
                      <a16:colId xmlns:a16="http://schemas.microsoft.com/office/drawing/2014/main" val="2418881327"/>
                    </a:ext>
                  </a:extLst>
                </a:gridCol>
                <a:gridCol w="1224136">
                  <a:extLst>
                    <a:ext uri="{9D8B030D-6E8A-4147-A177-3AD203B41FA5}">
                      <a16:colId xmlns:a16="http://schemas.microsoft.com/office/drawing/2014/main" val="2461661495"/>
                    </a:ext>
                  </a:extLst>
                </a:gridCol>
                <a:gridCol w="1872208">
                  <a:extLst>
                    <a:ext uri="{9D8B030D-6E8A-4147-A177-3AD203B41FA5}">
                      <a16:colId xmlns:a16="http://schemas.microsoft.com/office/drawing/2014/main" val="2871777105"/>
                    </a:ext>
                  </a:extLst>
                </a:gridCol>
                <a:gridCol w="3312368">
                  <a:extLst>
                    <a:ext uri="{9D8B030D-6E8A-4147-A177-3AD203B41FA5}">
                      <a16:colId xmlns:a16="http://schemas.microsoft.com/office/drawing/2014/main" val="3890912455"/>
                    </a:ext>
                  </a:extLst>
                </a:gridCol>
              </a:tblGrid>
              <a:tr h="134567">
                <a:tc>
                  <a:txBody>
                    <a:bodyPr/>
                    <a:lstStyle/>
                    <a:p>
                      <a:pPr>
                        <a:spcAft>
                          <a:spcPts val="0"/>
                        </a:spcAft>
                      </a:pPr>
                      <a:r>
                        <a:rPr lang="en-GB" sz="1100" dirty="0">
                          <a:effectLst/>
                        </a:rPr>
                        <a:t>File Type (Response)</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a:effectLst/>
                        </a:rPr>
                        <a:t>Count</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a:effectLst/>
                        </a:rPr>
                        <a:t>Shipper Wise Count </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rPr>
                        <a:t>Additional Comments</a:t>
                      </a:r>
                      <a:endParaRPr lang="en-GB"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79470241"/>
                  </a:ext>
                </a:extLst>
              </a:tr>
              <a:tr h="807403">
                <a:tc>
                  <a:txBody>
                    <a:bodyPr/>
                    <a:lstStyle/>
                    <a:p>
                      <a:pPr>
                        <a:spcAft>
                          <a:spcPts val="0"/>
                        </a:spcAft>
                      </a:pPr>
                      <a:r>
                        <a:rPr lang="en-IN" sz="1100" dirty="0">
                          <a:effectLst/>
                        </a:rPr>
                        <a:t>URS</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a:effectLst/>
                        </a:rPr>
                        <a:t>829 – MR03 exceptions with 304 unique MPRNs</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IN" sz="1100" dirty="0">
                          <a:effectLst/>
                        </a:rPr>
                        <a:t>SHIPPER A 280</a:t>
                      </a:r>
                      <a:endParaRPr lang="en-GB" sz="1100" dirty="0">
                        <a:effectLst/>
                      </a:endParaRPr>
                    </a:p>
                    <a:p>
                      <a:pPr>
                        <a:spcAft>
                          <a:spcPts val="0"/>
                        </a:spcAft>
                      </a:pPr>
                      <a:r>
                        <a:rPr lang="en-GB" sz="1100" dirty="0">
                          <a:effectLst/>
                        </a:rPr>
                        <a:t>SHIPPER B</a:t>
                      </a:r>
                      <a:r>
                        <a:rPr lang="en-IN" sz="1100" dirty="0">
                          <a:effectLst/>
                        </a:rPr>
                        <a:t> 10  </a:t>
                      </a:r>
                      <a:endParaRPr lang="en-GB" sz="1100" dirty="0">
                        <a:effectLst/>
                      </a:endParaRPr>
                    </a:p>
                    <a:p>
                      <a:pPr>
                        <a:spcAft>
                          <a:spcPts val="0"/>
                        </a:spcAft>
                      </a:pPr>
                      <a:r>
                        <a:rPr lang="en-IN" sz="1100" dirty="0">
                          <a:effectLst/>
                        </a:rPr>
                        <a:t>SHIPPER C 8 </a:t>
                      </a:r>
                      <a:endParaRPr lang="en-GB" sz="1100" dirty="0">
                        <a:effectLst/>
                      </a:endParaRPr>
                    </a:p>
                    <a:p>
                      <a:pPr>
                        <a:spcAft>
                          <a:spcPts val="0"/>
                        </a:spcAft>
                      </a:pPr>
                      <a:r>
                        <a:rPr lang="en-IN" sz="1100" dirty="0">
                          <a:effectLst/>
                        </a:rPr>
                        <a:t>SHIPPER D 1</a:t>
                      </a:r>
                      <a:endParaRPr lang="en-GB" sz="1100" dirty="0">
                        <a:effectLst/>
                      </a:endParaRPr>
                    </a:p>
                    <a:p>
                      <a:pPr>
                        <a:spcAft>
                          <a:spcPts val="0"/>
                        </a:spcAft>
                      </a:pPr>
                      <a:r>
                        <a:rPr lang="en-IN" sz="1100" dirty="0">
                          <a:effectLst/>
                        </a:rPr>
                        <a:t>SHIPPER E 2 </a:t>
                      </a:r>
                      <a:endParaRPr lang="en-GB" sz="1100" dirty="0">
                        <a:effectLst/>
                      </a:endParaRPr>
                    </a:p>
                    <a:p>
                      <a:pPr>
                        <a:spcAft>
                          <a:spcPts val="0"/>
                        </a:spcAft>
                      </a:pPr>
                      <a:r>
                        <a:rPr lang="en-IN" sz="1100" dirty="0">
                          <a:effectLst/>
                        </a:rPr>
                        <a:t>SHIPPER F 1</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marL="342900" lvl="0" indent="-342900">
                        <a:spcAft>
                          <a:spcPts val="0"/>
                        </a:spcAft>
                        <a:buFont typeface="Symbol" panose="05050102010706020507" pitchFamily="18" charset="2"/>
                        <a:buChar char=""/>
                      </a:pPr>
                      <a:r>
                        <a:rPr lang="en-IN" sz="1100" dirty="0">
                          <a:effectLst/>
                        </a:rPr>
                        <a:t>304 unique MPRNs</a:t>
                      </a:r>
                    </a:p>
                    <a:p>
                      <a:pPr marL="342900" lvl="0" indent="-342900">
                        <a:spcAft>
                          <a:spcPts val="0"/>
                        </a:spcAft>
                        <a:buFont typeface="Symbol" panose="05050102010706020507" pitchFamily="18" charset="2"/>
                        <a:buChar char=""/>
                      </a:pPr>
                      <a:r>
                        <a:rPr lang="en-IN" sz="1100" dirty="0">
                          <a:effectLst/>
                        </a:rPr>
                        <a:t>Few files received multiple times from same Shipper</a:t>
                      </a:r>
                      <a:endParaRPr lang="en-GB" sz="1100" dirty="0">
                        <a:effectLst/>
                      </a:endParaRPr>
                    </a:p>
                  </a:txBody>
                  <a:tcPr marL="68580" marR="68580" marT="0" marB="0"/>
                </a:tc>
                <a:extLst>
                  <a:ext uri="{0D108BD9-81ED-4DB2-BD59-A6C34878D82A}">
                    <a16:rowId xmlns:a16="http://schemas.microsoft.com/office/drawing/2014/main" val="2019919863"/>
                  </a:ext>
                </a:extLst>
              </a:tr>
              <a:tr h="269134">
                <a:tc>
                  <a:txBody>
                    <a:bodyPr/>
                    <a:lstStyle/>
                    <a:p>
                      <a:pPr>
                        <a:spcAft>
                          <a:spcPts val="0"/>
                        </a:spcAft>
                      </a:pPr>
                      <a:r>
                        <a:rPr lang="en-GB" sz="1100" dirty="0">
                          <a:effectLst/>
                        </a:rPr>
                        <a:t>CFR, CTR &amp; MSO</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rPr>
                        <a:t>4</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IN" sz="1100" dirty="0">
                          <a:effectLst/>
                        </a:rPr>
                        <a:t>SHIPPER G 4</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marL="342900" lvl="0" indent="-342900">
                        <a:spcAft>
                          <a:spcPts val="0"/>
                        </a:spcAft>
                        <a:buFont typeface="Symbol" panose="05050102010706020507" pitchFamily="18" charset="2"/>
                        <a:buChar char=""/>
                      </a:pPr>
                      <a:r>
                        <a:rPr lang="en-GB" sz="1100" dirty="0">
                          <a:effectLst/>
                        </a:rPr>
                        <a:t>No occurrences found for </a:t>
                      </a:r>
                      <a:r>
                        <a:rPr lang="en-US" sz="1100" dirty="0">
                          <a:effectLst/>
                        </a:rPr>
                        <a:t>SFR files</a:t>
                      </a:r>
                      <a:endParaRPr lang="en-GB" sz="1100" dirty="0">
                        <a:effectLst/>
                      </a:endParaRPr>
                    </a:p>
                    <a:p>
                      <a:pPr>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886533215"/>
                  </a:ext>
                </a:extLst>
              </a:tr>
            </a:tbl>
          </a:graphicData>
        </a:graphic>
      </p:graphicFrame>
    </p:spTree>
    <p:extLst>
      <p:ext uri="{BB962C8B-B14F-4D97-AF65-F5344CB8AC3E}">
        <p14:creationId xmlns:p14="http://schemas.microsoft.com/office/powerpoint/2010/main" val="3211890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47F7-B10A-49ED-93FA-0EB1DBDE8920}"/>
              </a:ext>
            </a:extLst>
          </p:cNvPr>
          <p:cNvSpPr>
            <a:spLocks noGrp="1"/>
          </p:cNvSpPr>
          <p:nvPr>
            <p:ph type="title"/>
          </p:nvPr>
        </p:nvSpPr>
        <p:spPr/>
        <p:txBody>
          <a:bodyPr/>
          <a:lstStyle/>
          <a:p>
            <a:r>
              <a:rPr lang="en-GB" dirty="0"/>
              <a:t>Decision Sought from </a:t>
            </a:r>
            <a:r>
              <a:rPr lang="en-GB" dirty="0" err="1"/>
              <a:t>ChMC</a:t>
            </a:r>
            <a:r>
              <a:rPr lang="en-GB" dirty="0"/>
              <a:t> - Shippers</a:t>
            </a:r>
          </a:p>
        </p:txBody>
      </p:sp>
      <p:sp>
        <p:nvSpPr>
          <p:cNvPr id="3" name="Content Placeholder 2">
            <a:extLst>
              <a:ext uri="{FF2B5EF4-FFF2-40B4-BE49-F238E27FC236}">
                <a16:creationId xmlns:a16="http://schemas.microsoft.com/office/drawing/2014/main" id="{317BE127-8B11-4E94-AC66-E2EC56BA8C63}"/>
              </a:ext>
            </a:extLst>
          </p:cNvPr>
          <p:cNvSpPr>
            <a:spLocks noGrp="1"/>
          </p:cNvSpPr>
          <p:nvPr>
            <p:ph idx="1"/>
          </p:nvPr>
        </p:nvSpPr>
        <p:spPr/>
        <p:txBody>
          <a:bodyPr>
            <a:normAutofit/>
          </a:bodyPr>
          <a:lstStyle/>
          <a:p>
            <a:r>
              <a:rPr lang="en-GB" sz="1800" dirty="0"/>
              <a:t>Solution Options have confirmed capability to deliver in a Minor Release </a:t>
            </a:r>
          </a:p>
          <a:p>
            <a:pPr lvl="1"/>
            <a:r>
              <a:rPr lang="en-GB" sz="1600" dirty="0"/>
              <a:t>Cost estimates for both options between £55k – £65k</a:t>
            </a:r>
          </a:p>
          <a:p>
            <a:pPr lvl="1"/>
            <a:r>
              <a:rPr lang="en-GB" sz="1600" dirty="0"/>
              <a:t>Delivery timescales estimated at 12-14 weeks</a:t>
            </a:r>
          </a:p>
          <a:p>
            <a:r>
              <a:rPr lang="en-GB" sz="1800" dirty="0"/>
              <a:t>In light of updated analysis relating to the original change driver, we are seeking a decision from Shipper Constituents as to whether you determine to;</a:t>
            </a:r>
          </a:p>
          <a:p>
            <a:pPr marL="514350" indent="-514350">
              <a:buFont typeface="+mj-lt"/>
              <a:buAutoNum type="arabicPeriod"/>
            </a:pPr>
            <a:r>
              <a:rPr lang="en-GB" sz="1800" dirty="0"/>
              <a:t>Confirm decision for change to be included as candidate for next available Minor Release (MiR11 – which is yet to be scoped)</a:t>
            </a:r>
            <a:endParaRPr lang="en-GB" sz="1600" dirty="0"/>
          </a:p>
          <a:p>
            <a:pPr marL="514350" indent="-514350">
              <a:buFont typeface="+mj-lt"/>
              <a:buAutoNum type="arabicPeriod"/>
            </a:pPr>
            <a:r>
              <a:rPr lang="en-GB" sz="1800" dirty="0"/>
              <a:t>Reject inclusion in next available Minor Release (MiR11) and request the change be withdrawn </a:t>
            </a:r>
          </a:p>
        </p:txBody>
      </p:sp>
    </p:spTree>
    <p:extLst>
      <p:ext uri="{BB962C8B-B14F-4D97-AF65-F5344CB8AC3E}">
        <p14:creationId xmlns:p14="http://schemas.microsoft.com/office/powerpoint/2010/main" val="1092652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8" y="86767"/>
            <a:ext cx="9028601" cy="327049"/>
          </a:xfrm>
        </p:spPr>
        <p:txBody>
          <a:bodyPr>
            <a:noAutofit/>
          </a:bodyPr>
          <a:lstStyle/>
          <a:p>
            <a:r>
              <a:rPr lang="en-US" sz="2000" dirty="0"/>
              <a:t>Retrospective Data Updates Options Paper for Consultation </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1251968528"/>
              </p:ext>
            </p:extLst>
          </p:nvPr>
        </p:nvGraphicFramePr>
        <p:xfrm>
          <a:off x="182143" y="413816"/>
          <a:ext cx="8961857" cy="4222602"/>
        </p:xfrm>
        <a:graphic>
          <a:graphicData uri="http://schemas.openxmlformats.org/drawingml/2006/table">
            <a:tbl>
              <a:tblPr firstRow="1" firstCol="1" bandRow="1">
                <a:tableStyleId>{5940675A-B579-460E-94D1-54222C63F5DA}</a:tableStyleId>
              </a:tblPr>
              <a:tblGrid>
                <a:gridCol w="1271024">
                  <a:extLst>
                    <a:ext uri="{9D8B030D-6E8A-4147-A177-3AD203B41FA5}">
                      <a16:colId xmlns:a16="http://schemas.microsoft.com/office/drawing/2014/main" val="20001"/>
                    </a:ext>
                  </a:extLst>
                </a:gridCol>
                <a:gridCol w="653808">
                  <a:extLst>
                    <a:ext uri="{9D8B030D-6E8A-4147-A177-3AD203B41FA5}">
                      <a16:colId xmlns:a16="http://schemas.microsoft.com/office/drawing/2014/main" val="3321704233"/>
                    </a:ext>
                  </a:extLst>
                </a:gridCol>
                <a:gridCol w="564167">
                  <a:extLst>
                    <a:ext uri="{9D8B030D-6E8A-4147-A177-3AD203B41FA5}">
                      <a16:colId xmlns:a16="http://schemas.microsoft.com/office/drawing/2014/main" val="20002"/>
                    </a:ext>
                  </a:extLst>
                </a:gridCol>
                <a:gridCol w="504149">
                  <a:extLst>
                    <a:ext uri="{9D8B030D-6E8A-4147-A177-3AD203B41FA5}">
                      <a16:colId xmlns:a16="http://schemas.microsoft.com/office/drawing/2014/main" val="20003"/>
                    </a:ext>
                  </a:extLst>
                </a:gridCol>
                <a:gridCol w="330098">
                  <a:extLst>
                    <a:ext uri="{9D8B030D-6E8A-4147-A177-3AD203B41FA5}">
                      <a16:colId xmlns:a16="http://schemas.microsoft.com/office/drawing/2014/main" val="20004"/>
                    </a:ext>
                  </a:extLst>
                </a:gridCol>
                <a:gridCol w="390116">
                  <a:extLst>
                    <a:ext uri="{9D8B030D-6E8A-4147-A177-3AD203B41FA5}">
                      <a16:colId xmlns:a16="http://schemas.microsoft.com/office/drawing/2014/main" val="20005"/>
                    </a:ext>
                  </a:extLst>
                </a:gridCol>
                <a:gridCol w="5248495">
                  <a:extLst>
                    <a:ext uri="{9D8B030D-6E8A-4147-A177-3AD203B41FA5}">
                      <a16:colId xmlns:a16="http://schemas.microsoft.com/office/drawing/2014/main" val="20010"/>
                    </a:ext>
                  </a:extLst>
                </a:gridCol>
              </a:tblGrid>
              <a:tr h="424384">
                <a:tc rowSpan="2">
                  <a:txBody>
                    <a:bodyPr/>
                    <a:lstStyle/>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7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700">
                          <a:effectLst/>
                        </a:rPr>
                        <a:t>Solution Summary Outcome and implementation date outcome</a:t>
                      </a:r>
                      <a:endParaRPr lang="en-GB" sz="9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7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17721">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600">
                          <a:effectLst/>
                          <a:latin typeface="+mn-lt"/>
                          <a:ea typeface="+mn-ea"/>
                          <a:cs typeface="+mn-cs"/>
                        </a:rPr>
                        <a:t>Organisation</a:t>
                      </a:r>
                      <a:r>
                        <a:rPr lang="en-GB" sz="600" baseline="0">
                          <a:effectLst/>
                          <a:latin typeface="+mn-lt"/>
                          <a:ea typeface="+mn-ea"/>
                          <a:cs typeface="+mn-cs"/>
                        </a:rPr>
                        <a:t> </a:t>
                      </a:r>
                      <a:endParaRPr lang="en-GB" sz="8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6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600" dirty="0">
                          <a:effectLst/>
                        </a:rPr>
                        <a:t>Defer</a:t>
                      </a:r>
                      <a:endParaRPr lang="en-GB" sz="800" dirty="0">
                        <a:effectLst/>
                      </a:endParaRPr>
                    </a:p>
                    <a:p>
                      <a:pPr>
                        <a:lnSpc>
                          <a:spcPct val="115000"/>
                        </a:lnSpc>
                        <a:spcAft>
                          <a:spcPts val="0"/>
                        </a:spcAft>
                      </a:pPr>
                      <a:r>
                        <a:rPr lang="en-GB" sz="6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600">
                          <a:effectLst/>
                        </a:rPr>
                        <a:t>Reject</a:t>
                      </a:r>
                      <a:endParaRPr lang="en-GB" sz="8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283747">
                <a:tc rowSpan="4">
                  <a:txBody>
                    <a:bodyPr/>
                    <a:lstStyle/>
                    <a:p>
                      <a:pPr marL="0" algn="l" defTabSz="914400" rtl="0" eaLnBrk="1" latinLnBrk="0" hangingPunct="1">
                        <a:lnSpc>
                          <a:spcPct val="115000"/>
                        </a:lnSpc>
                        <a:spcAft>
                          <a:spcPts val="0"/>
                        </a:spcAft>
                      </a:pPr>
                      <a:endParaRPr lang="en-US" sz="10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1000" b="1" kern="1200" dirty="0">
                          <a:solidFill>
                            <a:schemeClr val="tx1"/>
                          </a:solidFill>
                          <a:effectLst/>
                          <a:latin typeface="+mn-lt"/>
                          <a:ea typeface="+mn-ea"/>
                          <a:cs typeface="+mn-cs"/>
                        </a:rPr>
                        <a:t>Proposed delivery: </a:t>
                      </a:r>
                      <a:r>
                        <a:rPr lang="en-GB" sz="1000" b="0" kern="1200" dirty="0">
                          <a:solidFill>
                            <a:schemeClr val="tx1"/>
                          </a:solidFill>
                          <a:effectLst/>
                          <a:latin typeface="+mn-lt"/>
                          <a:ea typeface="+mn-ea"/>
                          <a:cs typeface="+mn-cs"/>
                        </a:rPr>
                        <a:t>TBC</a:t>
                      </a:r>
                    </a:p>
                    <a:p>
                      <a:pPr marL="0" algn="l"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Link to Change Pack ref: </a:t>
                      </a:r>
                      <a:r>
                        <a:rPr lang="en-GB" sz="1000" b="0" kern="1200" dirty="0">
                          <a:solidFill>
                            <a:schemeClr val="tx1"/>
                          </a:solidFill>
                          <a:effectLst/>
                          <a:latin typeface="+mn-lt"/>
                          <a:ea typeface="+mn-ea"/>
                          <a:cs typeface="+mn-cs"/>
                          <a:hlinkClick r:id="rId2"/>
                        </a:rPr>
                        <a:t>2844 - RT – PO</a:t>
                      </a:r>
                      <a:endParaRPr lang="en-GB" sz="10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Voting: </a:t>
                      </a:r>
                      <a:r>
                        <a:rPr lang="en-GB" sz="1000" b="0" kern="1200" dirty="0">
                          <a:solidFill>
                            <a:schemeClr val="tx1"/>
                          </a:solidFill>
                          <a:effectLst/>
                          <a:latin typeface="+mn-lt"/>
                          <a:ea typeface="+mn-ea"/>
                          <a:cs typeface="+mn-cs"/>
                        </a:rPr>
                        <a:t>N/A – For Information only</a:t>
                      </a: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Funding:</a:t>
                      </a:r>
                      <a:r>
                        <a:rPr lang="en-US" sz="1000" dirty="0"/>
                        <a:t> 100% </a:t>
                      </a:r>
                      <a:r>
                        <a:rPr lang="en-GB" sz="1000" b="0" kern="1200" dirty="0">
                          <a:solidFill>
                            <a:schemeClr val="tx1"/>
                          </a:solidFill>
                          <a:effectLst/>
                          <a:latin typeface="+mn-lt"/>
                          <a:ea typeface="+mn-ea"/>
                          <a:cs typeface="+mn-cs"/>
                        </a:rPr>
                        <a:t>Shipper</a:t>
                      </a: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1000" dirty="0"/>
                        <a:t>DSC Service Area 1: Manage Supply Point Registration</a:t>
                      </a:r>
                      <a:endParaRPr lang="en-GB" sz="1000" b="0" kern="1200" dirty="0">
                        <a:solidFill>
                          <a:schemeClr val="tx1"/>
                        </a:solidFill>
                        <a:effectLst/>
                        <a:latin typeface="+mn-lt"/>
                        <a:ea typeface="+mn-ea"/>
                        <a:cs typeface="+mn-cs"/>
                      </a:endParaRPr>
                    </a:p>
                  </a:txBody>
                  <a:tcPr marL="59044" marR="59044" marT="0" marB="0"/>
                </a:tc>
                <a:tc rowSpan="4">
                  <a:txBody>
                    <a:bodyPr/>
                    <a:lstStyle/>
                    <a:p>
                      <a:pPr algn="l">
                        <a:lnSpc>
                          <a:spcPct val="115000"/>
                        </a:lnSpc>
                        <a:spcAft>
                          <a:spcPts val="0"/>
                        </a:spcAft>
                      </a:pPr>
                      <a:r>
                        <a:rPr lang="en-GB" sz="1000" dirty="0">
                          <a:solidFill>
                            <a:schemeClr val="tx1"/>
                          </a:solidFill>
                          <a:effectLst/>
                          <a:latin typeface="+mn-lt"/>
                          <a:ea typeface="Calibri"/>
                          <a:cs typeface="Times New Roman"/>
                        </a:rPr>
                        <a:t>No preferred option</a:t>
                      </a:r>
                    </a:p>
                  </a:txBody>
                  <a:tcPr marL="59044" marR="59044" marT="0" marB="0" anchor="ctr"/>
                </a:tc>
                <a:tc>
                  <a:txBody>
                    <a:bodyPr/>
                    <a:lstStyle/>
                    <a:p>
                      <a:pPr algn="ctr" fontAlgn="ctr"/>
                      <a:r>
                        <a:rPr lang="en-GB" sz="800" b="0" i="0" u="none" strike="noStrike" dirty="0">
                          <a:solidFill>
                            <a:schemeClr val="tx1"/>
                          </a:solidFill>
                          <a:effectLst/>
                          <a:latin typeface="Arial" panose="020B0604020202020204" pitchFamily="34" charset="0"/>
                        </a:rPr>
                        <a:t>NGN</a:t>
                      </a:r>
                    </a:p>
                  </a:txBody>
                  <a:tcPr marL="6350" marR="6350" marT="6350" marB="0" anchor="ctr"/>
                </a:tc>
                <a:tc>
                  <a:txBody>
                    <a:bodyPr/>
                    <a:lstStyle/>
                    <a:p>
                      <a:pPr algn="ctr">
                        <a:lnSpc>
                          <a:spcPct val="115000"/>
                        </a:lnSpc>
                        <a:spcAft>
                          <a:spcPts val="0"/>
                        </a:spcAft>
                      </a:pPr>
                      <a:r>
                        <a:rPr lang="en-GB" sz="750" kern="1200" dirty="0">
                          <a:solidFill>
                            <a:schemeClr val="tx1"/>
                          </a:solidFill>
                          <a:effectLst/>
                          <a:latin typeface="Arial"/>
                          <a:ea typeface="Calibri"/>
                          <a:cs typeface="Arial"/>
                        </a:rPr>
                        <a:t>X</a:t>
                      </a:r>
                    </a:p>
                    <a:p>
                      <a:pPr algn="ctr">
                        <a:lnSpc>
                          <a:spcPct val="115000"/>
                        </a:lnSpc>
                        <a:spcAft>
                          <a:spcPts val="0"/>
                        </a:spcAft>
                      </a:pPr>
                      <a:r>
                        <a:rPr lang="en-GB" sz="750" kern="1200" dirty="0">
                          <a:solidFill>
                            <a:schemeClr val="tx1"/>
                          </a:solidFill>
                          <a:effectLst/>
                          <a:latin typeface="Arial"/>
                          <a:ea typeface="Calibri"/>
                          <a:cs typeface="Arial"/>
                        </a:rPr>
                        <a:t>Option B</a:t>
                      </a:r>
                    </a:p>
                  </a:txBody>
                  <a:tcPr marL="59044" marR="59044" marT="0" marB="0" anchor="ctr">
                    <a:noFill/>
                  </a:tcPr>
                </a:tc>
                <a:tc>
                  <a:txBody>
                    <a:bodyPr/>
                    <a:lstStyle/>
                    <a:p>
                      <a:pPr algn="ct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800" b="0" i="0" u="none" strike="noStrike" dirty="0">
                          <a:solidFill>
                            <a:schemeClr val="tx1"/>
                          </a:solidFill>
                          <a:effectLst/>
                          <a:latin typeface="Arial" panose="020B0604020202020204" pitchFamily="34" charset="0"/>
                        </a:rPr>
                        <a:t>We believe that solution option B is the most cost efficient solution and would deliver industry benefits much quicker than option A, without impacting ongoing CSS delivery.</a:t>
                      </a:r>
                    </a:p>
                  </a:txBody>
                  <a:tcPr marL="6350" marR="6350" marT="6350" marB="0" anchor="ctr"/>
                </a:tc>
                <a:extLst>
                  <a:ext uri="{0D108BD9-81ED-4DB2-BD59-A6C34878D82A}">
                    <a16:rowId xmlns:a16="http://schemas.microsoft.com/office/drawing/2014/main" val="10002"/>
                  </a:ext>
                </a:extLst>
              </a:tr>
              <a:tr h="771525">
                <a:tc vMerge="1">
                  <a:txBody>
                    <a:bodyPr/>
                    <a:lstStyle/>
                    <a:p>
                      <a:endParaRPr lang="en-GB"/>
                    </a:p>
                  </a:txBody>
                  <a:tcPr/>
                </a:tc>
                <a:tc vMerge="1">
                  <a:txBody>
                    <a:bodyPr/>
                    <a:lstStyle/>
                    <a:p>
                      <a:endParaRPr lang="en-GB"/>
                    </a:p>
                  </a:txBody>
                  <a:tcPr/>
                </a:tc>
                <a:tc>
                  <a:txBody>
                    <a:bodyPr/>
                    <a:lstStyle/>
                    <a:p>
                      <a:pPr algn="ctr" fontAlgn="ctr"/>
                      <a:r>
                        <a:rPr lang="en-GB" sz="800" b="0" i="0" u="none" strike="noStrike" dirty="0">
                          <a:solidFill>
                            <a:schemeClr val="tx1"/>
                          </a:solidFill>
                          <a:effectLst/>
                          <a:latin typeface="Arial" panose="020B0604020202020204" pitchFamily="34" charset="0"/>
                        </a:rPr>
                        <a:t>W&amp;W</a:t>
                      </a:r>
                    </a:p>
                  </a:txBody>
                  <a:tcPr marL="6350" marR="6350" marT="6350" marB="0" anchor="ctr"/>
                </a:tc>
                <a:tc>
                  <a:txBody>
                    <a:bodyPr/>
                    <a:lstStyle/>
                    <a:p>
                      <a:pPr algn="ctr">
                        <a:lnSpc>
                          <a:spcPct val="115000"/>
                        </a:lnSpc>
                        <a:spcAft>
                          <a:spcPts val="0"/>
                        </a:spcAft>
                      </a:pPr>
                      <a:r>
                        <a:rPr lang="en-GB" sz="750" kern="1200" dirty="0">
                          <a:solidFill>
                            <a:schemeClr val="tx1"/>
                          </a:solidFill>
                          <a:effectLst/>
                          <a:latin typeface="+mn-lt"/>
                          <a:ea typeface="Calibri"/>
                          <a:cs typeface="Arial"/>
                        </a:rPr>
                        <a:t>X</a:t>
                      </a:r>
                    </a:p>
                    <a:p>
                      <a:pPr algn="ctr">
                        <a:lnSpc>
                          <a:spcPct val="115000"/>
                        </a:lnSpc>
                        <a:spcAft>
                          <a:spcPts val="0"/>
                        </a:spcAft>
                      </a:pPr>
                      <a:r>
                        <a:rPr lang="en-GB" sz="750" kern="1200" dirty="0">
                          <a:solidFill>
                            <a:schemeClr val="tx1"/>
                          </a:solidFill>
                          <a:effectLst/>
                          <a:latin typeface="+mn-lt"/>
                          <a:ea typeface="Calibri"/>
                          <a:cs typeface="Arial"/>
                        </a:rPr>
                        <a:t>Option B</a:t>
                      </a:r>
                    </a:p>
                    <a:p>
                      <a:pPr algn="ctr">
                        <a:lnSpc>
                          <a:spcPct val="115000"/>
                        </a:lnSpc>
                        <a:spcAft>
                          <a:spcPts val="0"/>
                        </a:spcAft>
                      </a:pPr>
                      <a:endParaRPr lang="en-GB" sz="750" kern="1200" dirty="0">
                        <a:solidFill>
                          <a:schemeClr val="tx1"/>
                        </a:solidFill>
                        <a:effectLst/>
                        <a:latin typeface="Arial"/>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algn="l" fontAlgn="ctr"/>
                      <a:r>
                        <a:rPr lang="en-US" sz="800" b="0" i="0" u="none" strike="noStrike" dirty="0">
                          <a:solidFill>
                            <a:schemeClr val="tx1"/>
                          </a:solidFill>
                          <a:effectLst/>
                          <a:latin typeface="Arial" panose="020B0604020202020204" pitchFamily="34" charset="0"/>
                        </a:rPr>
                        <a:t>Option B is better than option A for the following reasons:</a:t>
                      </a:r>
                    </a:p>
                    <a:p>
                      <a:pPr algn="l" fontAlgn="ctr"/>
                      <a:r>
                        <a:rPr lang="en-US" sz="800" b="0" i="0" u="none" strike="noStrike" dirty="0">
                          <a:solidFill>
                            <a:schemeClr val="tx1"/>
                          </a:solidFill>
                          <a:effectLst/>
                          <a:latin typeface="Arial" panose="020B0604020202020204" pitchFamily="34" charset="0"/>
                        </a:rPr>
                        <a:t>1)  It delivers benefits much more quickly than option A because it does not require changes to central systems</a:t>
                      </a:r>
                    </a:p>
                    <a:p>
                      <a:pPr algn="l" fontAlgn="ctr"/>
                      <a:r>
                        <a:rPr lang="en-US" sz="800" b="0" i="0" u="none" strike="noStrike" dirty="0">
                          <a:solidFill>
                            <a:schemeClr val="tx1"/>
                          </a:solidFill>
                          <a:effectLst/>
                          <a:latin typeface="Arial" panose="020B0604020202020204" pitchFamily="34" charset="0"/>
                        </a:rPr>
                        <a:t>2)  It is much more cost effective</a:t>
                      </a:r>
                    </a:p>
                    <a:p>
                      <a:pPr algn="l" fontAlgn="ctr"/>
                      <a:r>
                        <a:rPr lang="en-US" sz="800" b="0" i="0" u="none" strike="noStrike" dirty="0">
                          <a:solidFill>
                            <a:schemeClr val="tx1"/>
                          </a:solidFill>
                          <a:effectLst/>
                          <a:latin typeface="Arial" panose="020B0604020202020204" pitchFamily="34" charset="0"/>
                        </a:rPr>
                        <a:t>We do not believe that the proof of concept demonstrated that option A was required for the following reasons:</a:t>
                      </a:r>
                    </a:p>
                    <a:p>
                      <a:pPr algn="l" fontAlgn="ctr"/>
                      <a:r>
                        <a:rPr lang="en-US" sz="800" b="0" i="0" u="none" strike="noStrike" dirty="0">
                          <a:solidFill>
                            <a:schemeClr val="tx1"/>
                          </a:solidFill>
                          <a:effectLst/>
                          <a:latin typeface="Arial" panose="020B0604020202020204" pitchFamily="34" charset="0"/>
                        </a:rPr>
                        <a:t>1)  metering detail mismatch was only 1%, </a:t>
                      </a:r>
                    </a:p>
                    <a:p>
                      <a:pPr algn="l" fontAlgn="ctr"/>
                      <a:r>
                        <a:rPr lang="en-US" sz="800" b="0" i="0" u="none" strike="noStrike" dirty="0">
                          <a:solidFill>
                            <a:schemeClr val="tx1"/>
                          </a:solidFill>
                          <a:effectLst/>
                          <a:latin typeface="Arial" panose="020B0604020202020204" pitchFamily="34" charset="0"/>
                        </a:rPr>
                        <a:t>2)  75% of data mis-matches were for non-billable items</a:t>
                      </a:r>
                    </a:p>
                    <a:p>
                      <a:pPr algn="l" fontAlgn="ctr"/>
                      <a:r>
                        <a:rPr lang="en-US" sz="800" b="0" i="0" u="none" strike="noStrike" dirty="0">
                          <a:solidFill>
                            <a:schemeClr val="tx1"/>
                          </a:solidFill>
                          <a:effectLst/>
                          <a:latin typeface="Arial" panose="020B0604020202020204" pitchFamily="34" charset="0"/>
                        </a:rPr>
                        <a:t>3)  most mismatches occurred while the MPRN was with the same Shipper rather than being inherited from a previous Shipper on change of Registered User.</a:t>
                      </a:r>
                    </a:p>
                    <a:p>
                      <a:pPr algn="l" fontAlgn="ctr"/>
                      <a:r>
                        <a:rPr lang="en-US" sz="800" b="0" i="0" u="none" strike="noStrike" dirty="0">
                          <a:solidFill>
                            <a:schemeClr val="tx1"/>
                          </a:solidFill>
                          <a:effectLst/>
                          <a:latin typeface="Arial" panose="020B0604020202020204" pitchFamily="34" charset="0"/>
                        </a:rPr>
                        <a:t>A further consideration is that option A would also exceed the available budget for this change meaning that further funding would be required to deliver it.</a:t>
                      </a:r>
                    </a:p>
                  </a:txBody>
                  <a:tcPr marL="6350" marR="6350" marT="6350" marB="0" anchor="ctr"/>
                </a:tc>
                <a:extLst>
                  <a:ext uri="{0D108BD9-81ED-4DB2-BD59-A6C34878D82A}">
                    <a16:rowId xmlns:a16="http://schemas.microsoft.com/office/drawing/2014/main" val="2821646503"/>
                  </a:ext>
                </a:extLst>
              </a:tr>
              <a:tr h="725003">
                <a:tc vMerge="1">
                  <a:txBody>
                    <a:bodyPr/>
                    <a:lstStyle/>
                    <a:p>
                      <a:endParaRPr lang="en-GB"/>
                    </a:p>
                  </a:txBody>
                  <a:tcPr/>
                </a:tc>
                <a:tc vMerge="1">
                  <a:txBody>
                    <a:bodyPr/>
                    <a:lstStyle/>
                    <a:p>
                      <a:endParaRPr lang="en-GB"/>
                    </a:p>
                  </a:txBody>
                  <a:tcPr/>
                </a:tc>
                <a:tc>
                  <a:txBody>
                    <a:bodyPr/>
                    <a:lstStyle/>
                    <a:p>
                      <a:pPr algn="ctr" fontAlgn="ctr"/>
                      <a:r>
                        <a:rPr lang="en-GB" sz="800" b="0" i="0" u="none" strike="noStrike" dirty="0">
                          <a:solidFill>
                            <a:schemeClr val="tx1"/>
                          </a:solidFill>
                          <a:effectLst/>
                          <a:latin typeface="Arial" panose="020B0604020202020204" pitchFamily="34" charset="0"/>
                        </a:rPr>
                        <a:t>Cadent</a:t>
                      </a:r>
                    </a:p>
                  </a:txBody>
                  <a:tcPr marL="6350" marR="6350" marT="6350" marB="0" anchor="ctr"/>
                </a:tc>
                <a:tc>
                  <a:txBody>
                    <a:bodyPr/>
                    <a:lstStyle/>
                    <a:p>
                      <a:pPr algn="ctr">
                        <a:lnSpc>
                          <a:spcPct val="115000"/>
                        </a:lnSpc>
                        <a:spcAft>
                          <a:spcPts val="0"/>
                        </a:spcAft>
                      </a:pPr>
                      <a:r>
                        <a:rPr lang="en-GB" sz="750" kern="1200" dirty="0">
                          <a:solidFill>
                            <a:schemeClr val="tx1"/>
                          </a:solidFill>
                          <a:effectLst/>
                          <a:latin typeface="+mn-lt"/>
                          <a:ea typeface="Calibri"/>
                          <a:cs typeface="Arial"/>
                        </a:rPr>
                        <a:t>X</a:t>
                      </a:r>
                    </a:p>
                    <a:p>
                      <a:pPr algn="ctr">
                        <a:lnSpc>
                          <a:spcPct val="115000"/>
                        </a:lnSpc>
                        <a:spcAft>
                          <a:spcPts val="0"/>
                        </a:spcAft>
                      </a:pPr>
                      <a:r>
                        <a:rPr lang="en-GB" sz="750" kern="1200" dirty="0">
                          <a:solidFill>
                            <a:schemeClr val="tx1"/>
                          </a:solidFill>
                          <a:effectLst/>
                          <a:latin typeface="+mn-lt"/>
                          <a:ea typeface="Calibri"/>
                          <a:cs typeface="Arial"/>
                        </a:rPr>
                        <a:t>Option B</a:t>
                      </a:r>
                    </a:p>
                    <a:p>
                      <a:pPr algn="ctr">
                        <a:lnSpc>
                          <a:spcPct val="115000"/>
                        </a:lnSpc>
                        <a:spcAft>
                          <a:spcPts val="0"/>
                        </a:spcAft>
                      </a:pPr>
                      <a:endParaRPr lang="en-GB" sz="750" kern="1200" dirty="0">
                        <a:solidFill>
                          <a:schemeClr val="tx1"/>
                        </a:solidFill>
                        <a:effectLst/>
                        <a:latin typeface="Arial"/>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algn="l" fontAlgn="ctr"/>
                      <a:r>
                        <a:rPr lang="en-US" sz="800" b="0" i="0" u="none" strike="noStrike" dirty="0">
                          <a:solidFill>
                            <a:schemeClr val="tx1"/>
                          </a:solidFill>
                          <a:effectLst/>
                          <a:latin typeface="Arial" panose="020B0604020202020204" pitchFamily="34" charset="0"/>
                        </a:rPr>
                        <a:t>Option B is our preferred solution.</a:t>
                      </a:r>
                    </a:p>
                    <a:p>
                      <a:pPr algn="l" fontAlgn="ctr"/>
                      <a:r>
                        <a:rPr lang="en-US" sz="800" b="0" i="0" u="none" strike="noStrike" dirty="0">
                          <a:solidFill>
                            <a:schemeClr val="tx1"/>
                          </a:solidFill>
                          <a:effectLst/>
                          <a:latin typeface="Arial" panose="020B0604020202020204" pitchFamily="34" charset="0"/>
                        </a:rPr>
                        <a:t>It is the more cost efficient solution, delivering benefits much more quickly than Option A. It would not require changes to Central Systems (therefore could be progressed outside of a formal ‘change’ window) so would not be impacted by or impact on the CSS delivery work Xoserve are required to carry out.</a:t>
                      </a:r>
                    </a:p>
                    <a:p>
                      <a:pPr algn="l" fontAlgn="ctr"/>
                      <a:r>
                        <a:rPr lang="en-US" sz="800" b="0" i="0" u="none" strike="noStrike" dirty="0">
                          <a:solidFill>
                            <a:schemeClr val="tx1"/>
                          </a:solidFill>
                          <a:effectLst/>
                          <a:latin typeface="Arial" panose="020B0604020202020204" pitchFamily="34" charset="0"/>
                        </a:rPr>
                        <a:t>The proof of concept which Xoserve started in 2019, in our view, did not demonstrate a compelling business case for the delivery of the more costly and potentially difficult option A </a:t>
                      </a:r>
                      <a:r>
                        <a:rPr lang="en-US" sz="800" b="0" i="0" u="none" strike="noStrike" dirty="0" err="1">
                          <a:solidFill>
                            <a:schemeClr val="tx1"/>
                          </a:solidFill>
                          <a:effectLst/>
                          <a:latin typeface="Arial" panose="020B0604020202020204" pitchFamily="34" charset="0"/>
                        </a:rPr>
                        <a:t>i.e</a:t>
                      </a:r>
                      <a:r>
                        <a:rPr lang="en-US" sz="800" b="0" i="0" u="none" strike="noStrike" dirty="0">
                          <a:solidFill>
                            <a:schemeClr val="tx1"/>
                          </a:solidFill>
                          <a:effectLst/>
                          <a:latin typeface="Arial" panose="020B0604020202020204" pitchFamily="34" charset="0"/>
                        </a:rPr>
                        <a:t> metering detail mismatch was only 1%, most identified mismatches (75%) were for non billable items, most mismatches occurred within the same Shippers ownership rather than being created by other Shippers. </a:t>
                      </a:r>
                    </a:p>
                    <a:p>
                      <a:pPr algn="l" fontAlgn="ctr"/>
                      <a:r>
                        <a:rPr lang="en-US" sz="800" b="0" i="0" u="none" strike="noStrike" dirty="0">
                          <a:solidFill>
                            <a:schemeClr val="tx1"/>
                          </a:solidFill>
                          <a:effectLst/>
                          <a:latin typeface="Arial" panose="020B0604020202020204" pitchFamily="34" charset="0"/>
                        </a:rPr>
                        <a:t>In addition Option A would also exceed the available budget so additional funds would be required from industry to progress this option.</a:t>
                      </a:r>
                    </a:p>
                  </a:txBody>
                  <a:tcPr marL="6350" marR="6350" marT="6350" marB="0" anchor="ctr"/>
                </a:tc>
                <a:extLst>
                  <a:ext uri="{0D108BD9-81ED-4DB2-BD59-A6C34878D82A}">
                    <a16:rowId xmlns:a16="http://schemas.microsoft.com/office/drawing/2014/main" val="292312331"/>
                  </a:ext>
                </a:extLst>
              </a:tr>
              <a:tr h="655020">
                <a:tc vMerge="1">
                  <a:txBody>
                    <a:bodyPr/>
                    <a:lstStyle/>
                    <a:p>
                      <a:endParaRPr lang="en-GB"/>
                    </a:p>
                  </a:txBody>
                  <a:tcPr/>
                </a:tc>
                <a:tc vMerge="1">
                  <a:txBody>
                    <a:bodyPr/>
                    <a:lstStyle/>
                    <a:p>
                      <a:endParaRPr lang="en-GB"/>
                    </a:p>
                  </a:txBody>
                  <a:tcPr/>
                </a:tc>
                <a:tc>
                  <a:txBody>
                    <a:bodyPr/>
                    <a:lstStyle/>
                    <a:p>
                      <a:pPr algn="ctr" fontAlgn="ctr"/>
                      <a:r>
                        <a:rPr lang="en-GB" sz="8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endParaRPr lang="en-GB" sz="800" kern="1200" dirty="0">
                        <a:solidFill>
                          <a:schemeClr val="tx1"/>
                        </a:solidFill>
                        <a:effectLst/>
                        <a:latin typeface="Arial"/>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Calibri"/>
                          <a:cs typeface="Arial"/>
                        </a:rPr>
                        <a:t>X</a:t>
                      </a:r>
                    </a:p>
                  </a:txBody>
                  <a:tcPr marL="59044" marR="59044" marT="0" marB="0" anchor="ctr"/>
                </a:tc>
                <a:tc>
                  <a:txBody>
                    <a:bodyPr/>
                    <a:lstStyle/>
                    <a:p>
                      <a:pPr algn="l" fontAlgn="ctr"/>
                      <a:r>
                        <a:rPr lang="en-US" sz="800" b="0" i="0" u="none" strike="noStrike" dirty="0">
                          <a:solidFill>
                            <a:schemeClr val="tx1"/>
                          </a:solidFill>
                          <a:effectLst/>
                          <a:latin typeface="Arial" panose="020B0604020202020204" pitchFamily="34" charset="0"/>
                        </a:rPr>
                        <a:t>We request more information is provided on each of the options before it's possible for parties to properly impact assess them both. In particular, more detail on how the costings of both options been arrived at is needed. Also, there is not much operational detail within the change pack. Is the assumption that both options will be 100% shipper funded? In addition to a more detailed solution option document, given the importance of this and complex nature of the two options, a dedicated workshop by Xoserve for interested parties would be helpful to explain more about what each option entails/ offer the opportunity to ask questions ahead of parties making their decision on a preferred option.</a:t>
                      </a:r>
                    </a:p>
                  </a:txBody>
                  <a:tcPr marL="6350" marR="6350" marT="6350" marB="0" anchor="ctr"/>
                </a:tc>
                <a:extLst>
                  <a:ext uri="{0D108BD9-81ED-4DB2-BD59-A6C34878D82A}">
                    <a16:rowId xmlns:a16="http://schemas.microsoft.com/office/drawing/2014/main" val="1163223583"/>
                  </a:ext>
                </a:extLst>
              </a:tr>
            </a:tbl>
          </a:graphicData>
        </a:graphic>
      </p:graphicFrame>
      <p:sp>
        <p:nvSpPr>
          <p:cNvPr id="4" name="TextBox 3">
            <a:extLst>
              <a:ext uri="{FF2B5EF4-FFF2-40B4-BE49-F238E27FC236}">
                <a16:creationId xmlns:a16="http://schemas.microsoft.com/office/drawing/2014/main" id="{5D8D3D32-3E85-4CA4-AD9C-44E616A75F02}"/>
              </a:ext>
            </a:extLst>
          </p:cNvPr>
          <p:cNvSpPr txBox="1"/>
          <p:nvPr/>
        </p:nvSpPr>
        <p:spPr>
          <a:xfrm>
            <a:off x="373478" y="4729684"/>
            <a:ext cx="8961857" cy="307777"/>
          </a:xfrm>
          <a:prstGeom prst="rect">
            <a:avLst/>
          </a:prstGeom>
          <a:noFill/>
        </p:spPr>
        <p:txBody>
          <a:bodyPr wrap="square" rtlCol="0">
            <a:spAutoFit/>
          </a:bodyPr>
          <a:lstStyle/>
          <a:p>
            <a:r>
              <a:rPr lang="en-GB" sz="1400" dirty="0"/>
              <a:t>Consultation closes on 7</a:t>
            </a:r>
            <a:r>
              <a:rPr lang="en-GB" sz="1400" baseline="30000" dirty="0"/>
              <a:t>th</a:t>
            </a:r>
            <a:r>
              <a:rPr lang="en-GB" sz="1400" dirty="0"/>
              <a:t> July and will be presented to </a:t>
            </a:r>
            <a:r>
              <a:rPr lang="en-GB" sz="1400" dirty="0" err="1"/>
              <a:t>CoMC</a:t>
            </a:r>
            <a:r>
              <a:rPr lang="en-GB" sz="1400" dirty="0"/>
              <a:t> for approval</a:t>
            </a:r>
          </a:p>
        </p:txBody>
      </p:sp>
    </p:spTree>
    <p:extLst>
      <p:ext uri="{BB962C8B-B14F-4D97-AF65-F5344CB8AC3E}">
        <p14:creationId xmlns:p14="http://schemas.microsoft.com/office/powerpoint/2010/main" val="4022033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494B-84BB-4F57-B903-63ED6A1F741D}"/>
              </a:ext>
            </a:extLst>
          </p:cNvPr>
          <p:cNvSpPr>
            <a:spLocks noGrp="1"/>
          </p:cNvSpPr>
          <p:nvPr>
            <p:ph type="title"/>
          </p:nvPr>
        </p:nvSpPr>
        <p:spPr>
          <a:xfrm>
            <a:off x="457200" y="120140"/>
            <a:ext cx="8229600" cy="720841"/>
          </a:xfrm>
        </p:spPr>
        <p:txBody>
          <a:bodyPr>
            <a:noAutofit/>
          </a:bodyPr>
          <a:lstStyle/>
          <a:p>
            <a:r>
              <a:rPr lang="en-US" sz="2000" dirty="0"/>
              <a:t>XRN5365 - Impact assessment on aligning Major Releases to the REC Release Schedule </a:t>
            </a:r>
            <a:endParaRPr lang="en-GB" sz="2000" dirty="0"/>
          </a:p>
        </p:txBody>
      </p:sp>
      <p:sp>
        <p:nvSpPr>
          <p:cNvPr id="3" name="Content Placeholder 2">
            <a:extLst>
              <a:ext uri="{FF2B5EF4-FFF2-40B4-BE49-F238E27FC236}">
                <a16:creationId xmlns:a16="http://schemas.microsoft.com/office/drawing/2014/main" id="{1B33B3E5-C943-44A4-B2AE-0BCC98FEE0E4}"/>
              </a:ext>
            </a:extLst>
          </p:cNvPr>
          <p:cNvSpPr>
            <a:spLocks noGrp="1"/>
          </p:cNvSpPr>
          <p:nvPr>
            <p:ph idx="1"/>
          </p:nvPr>
        </p:nvSpPr>
        <p:spPr/>
        <p:txBody>
          <a:bodyPr/>
          <a:lstStyle/>
          <a:p>
            <a:r>
              <a:rPr lang="en-GB" dirty="0"/>
              <a:t>Verbal Update to be presented by Simon Harris</a:t>
            </a:r>
          </a:p>
        </p:txBody>
      </p:sp>
    </p:spTree>
    <p:extLst>
      <p:ext uri="{BB962C8B-B14F-4D97-AF65-F5344CB8AC3E}">
        <p14:creationId xmlns:p14="http://schemas.microsoft.com/office/powerpoint/2010/main" val="392870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761058"/>
            <a:ext cx="8229600" cy="3970932"/>
          </a:xfrm>
        </p:spPr>
        <p:txBody>
          <a:bodyPr>
            <a:normAutofit/>
          </a:bodyPr>
          <a:lstStyle/>
          <a:p>
            <a:pPr lvl="1">
              <a:buFont typeface="Arial" panose="020B0604020202020204" pitchFamily="34" charset="0"/>
              <a:buChar char="•"/>
            </a:pPr>
            <a:r>
              <a:rPr lang="en-GB" dirty="0"/>
              <a:t>XRN5007 Correction in the reconciliation process when volume is zero</a:t>
            </a:r>
          </a:p>
          <a:p>
            <a:pPr lvl="1">
              <a:buFont typeface="Arial" panose="020B0604020202020204" pitchFamily="34" charset="0"/>
              <a:buChar char="•"/>
            </a:pPr>
            <a:r>
              <a:rPr lang="en-GB" dirty="0"/>
              <a:t>XRN5188 Interim Data Loads of MAP Id into UK Link </a:t>
            </a:r>
          </a:p>
          <a:p>
            <a:pPr lvl="1">
              <a:buFont typeface="Arial" panose="020B0604020202020204" pitchFamily="34" charset="0"/>
              <a:buChar char="•"/>
            </a:pPr>
            <a:r>
              <a:rPr lang="en-GB" dirty="0"/>
              <a:t>XRN5309 FSG: Automating the FSR ‘Standard Liability’ Process </a:t>
            </a:r>
          </a:p>
          <a:p>
            <a:pPr lvl="1">
              <a:buFont typeface="Arial" panose="020B0604020202020204" pitchFamily="34" charset="0"/>
              <a:buChar char="•"/>
            </a:pPr>
            <a:r>
              <a:rPr lang="en-GB" dirty="0"/>
              <a:t>XRN5040 UK Link Cloud Programme </a:t>
            </a:r>
          </a:p>
          <a:p>
            <a:pPr lvl="1">
              <a:buFont typeface="Arial" panose="020B0604020202020204" pitchFamily="34" charset="0"/>
              <a:buChar char="•"/>
            </a:pPr>
            <a:r>
              <a:rPr lang="en-GB" dirty="0"/>
              <a:t>XRN4922 CSSC Shipper BRD </a:t>
            </a:r>
          </a:p>
          <a:p>
            <a:pPr lvl="1">
              <a:buFont typeface="Arial" panose="020B0604020202020204" pitchFamily="34" charset="0"/>
              <a:buChar char="•"/>
            </a:pPr>
            <a:r>
              <a:rPr lang="en-GB" dirty="0"/>
              <a:t>Query APIs Technical Specification &amp; Secondary API Error Handling Strategy</a:t>
            </a:r>
          </a:p>
        </p:txBody>
      </p:sp>
    </p:spTree>
    <p:extLst>
      <p:ext uri="{BB962C8B-B14F-4D97-AF65-F5344CB8AC3E}">
        <p14:creationId xmlns:p14="http://schemas.microsoft.com/office/powerpoint/2010/main" val="1431544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58808" y="153247"/>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XRN5007 Correction in the reconciliation process when volume is zero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087003437"/>
              </p:ext>
            </p:extLst>
          </p:nvPr>
        </p:nvGraphicFramePr>
        <p:xfrm>
          <a:off x="158808" y="553357"/>
          <a:ext cx="8959613" cy="3592974"/>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17678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70014">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2839.1 -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Nov 21</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 DNO, IGT</a:t>
                      </a: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endParaRPr lang="en-US" sz="1100" b="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7678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869396">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r>
                        <a:rPr lang="en-GB" sz="1400" dirty="0"/>
                        <a:t>Scottish Power</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600" b="0" kern="1200" dirty="0">
                          <a:solidFill>
                            <a:schemeClr val="tx1"/>
                          </a:solidFill>
                          <a:effectLst/>
                          <a:latin typeface="+mn-lt"/>
                          <a:cs typeface="Arial"/>
                        </a:rPr>
                        <a:t>No Comments</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1987080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388412" y="111011"/>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XRN5188 Interim Data Loads of MAP Id into UK Link</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2035542318"/>
              </p:ext>
            </p:extLst>
          </p:nvPr>
        </p:nvGraphicFramePr>
        <p:xfrm>
          <a:off x="292383" y="600484"/>
          <a:ext cx="8559233" cy="3711215"/>
        </p:xfrm>
        <a:graphic>
          <a:graphicData uri="http://schemas.openxmlformats.org/drawingml/2006/table">
            <a:tbl>
              <a:tblPr firstRow="1" firstCol="1" bandRow="1">
                <a:tableStyleId>{5940675A-B579-460E-94D1-54222C63F5DA}</a:tableStyleId>
              </a:tblPr>
              <a:tblGrid>
                <a:gridCol w="137380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182599">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82191">
                <a:tc rowSpan="4">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2839.2 -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MiR10</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a:t>
                      </a:r>
                      <a:endParaRPr lang="en-GB" sz="1100" b="1" kern="1200" dirty="0">
                        <a:solidFill>
                          <a:schemeClr val="tx1"/>
                        </a:solidFill>
                        <a:effectLst/>
                        <a:latin typeface="+mn-lt"/>
                        <a:ea typeface="+mn-ea"/>
                        <a:cs typeface="+mn-cs"/>
                      </a:endParaRP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MTB</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82599">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481913">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r>
                        <a:rPr lang="en-GB" sz="1400" dirty="0"/>
                        <a:t>EDF</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400" b="0" kern="1200" dirty="0">
                          <a:solidFill>
                            <a:schemeClr val="tx1"/>
                          </a:solidFill>
                          <a:effectLst/>
                          <a:latin typeface="+mn-lt"/>
                          <a:cs typeface="Arial"/>
                        </a:rPr>
                        <a:t>No Comment</a:t>
                      </a:r>
                    </a:p>
                  </a:txBody>
                  <a:tcPr marL="6350" marR="6350" marT="6350" marB="0" anchor="ctr"/>
                </a:tc>
                <a:extLst>
                  <a:ext uri="{0D108BD9-81ED-4DB2-BD59-A6C34878D82A}">
                    <a16:rowId xmlns:a16="http://schemas.microsoft.com/office/drawing/2014/main" val="941584291"/>
                  </a:ext>
                </a:extLst>
              </a:tr>
              <a:tr h="1481913">
                <a:tc vMerge="1">
                  <a:txBody>
                    <a:bodyPr/>
                    <a:lstStyle/>
                    <a:p>
                      <a:endParaRPr lang="en-GB"/>
                    </a:p>
                  </a:txBody>
                  <a:tcPr/>
                </a:tc>
                <a:tc>
                  <a:txBody>
                    <a:bodyPr/>
                    <a:lstStyle/>
                    <a:p>
                      <a:r>
                        <a:rPr lang="en-GB" sz="1400" dirty="0"/>
                        <a:t>Scottish Power</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400" b="0" kern="1200" dirty="0">
                          <a:solidFill>
                            <a:schemeClr val="tx1"/>
                          </a:solidFill>
                          <a:effectLst/>
                          <a:latin typeface="+mn-lt"/>
                          <a:cs typeface="Arial"/>
                        </a:rPr>
                        <a:t>I have raised previously at DSG in relation to whether the Shippers are able to supply MAP data in absence of any MAPs not taking part.  Also I think the issue needs to be raised with the MAMs to ensure that they are supplying the MAP ID within their ONJOBs/ONUPDs as currently not all do, or are willing to do so. </a:t>
                      </a:r>
                    </a:p>
                  </a:txBody>
                  <a:tcPr marL="6350" marR="6350" marT="6350" marB="0" anchor="ctr"/>
                </a:tc>
                <a:extLst>
                  <a:ext uri="{0D108BD9-81ED-4DB2-BD59-A6C34878D82A}">
                    <a16:rowId xmlns:a16="http://schemas.microsoft.com/office/drawing/2014/main" val="2048320143"/>
                  </a:ext>
                </a:extLst>
              </a:tr>
            </a:tbl>
          </a:graphicData>
        </a:graphic>
      </p:graphicFrame>
    </p:spTree>
    <p:extLst>
      <p:ext uri="{BB962C8B-B14F-4D97-AF65-F5344CB8AC3E}">
        <p14:creationId xmlns:p14="http://schemas.microsoft.com/office/powerpoint/2010/main" val="2952540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388412" y="111011"/>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XRN5309 FSG: Automating the FSR ‘Standard Liability’ Process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4175509004"/>
              </p:ext>
            </p:extLst>
          </p:nvPr>
        </p:nvGraphicFramePr>
        <p:xfrm>
          <a:off x="158808" y="553357"/>
          <a:ext cx="8959613" cy="2612322"/>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1397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47856">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2839.4 -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MiR10</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DNO</a:t>
                      </a: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MTB</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1397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736522">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endParaRPr lang="en-GB" sz="1400" dirty="0"/>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600" b="0" kern="1200" dirty="0">
                          <a:solidFill>
                            <a:schemeClr val="tx1"/>
                          </a:solidFill>
                          <a:effectLst/>
                          <a:latin typeface="+mn-lt"/>
                          <a:cs typeface="Arial"/>
                        </a:rPr>
                        <a:t>No Reps received</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69720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 y="178306"/>
            <a:ext cx="8820472" cy="416011"/>
          </a:xfrm>
        </p:spPr>
        <p:txBody>
          <a:bodyPr>
            <a:noAutofit/>
          </a:bodyPr>
          <a:lstStyle/>
          <a:p>
            <a:r>
              <a:rPr lang="en-GB" sz="2000" dirty="0"/>
              <a:t>Budget v Committed Spend BP21/22</a:t>
            </a:r>
          </a:p>
        </p:txBody>
      </p:sp>
      <p:graphicFrame>
        <p:nvGraphicFramePr>
          <p:cNvPr id="12" name="Chart 11">
            <a:extLst>
              <a:ext uri="{FF2B5EF4-FFF2-40B4-BE49-F238E27FC236}">
                <a16:creationId xmlns:a16="http://schemas.microsoft.com/office/drawing/2014/main" id="{804A5824-B07A-426F-9181-9B52F0ADF967}"/>
              </a:ext>
            </a:extLst>
          </p:cNvPr>
          <p:cNvGraphicFramePr>
            <a:graphicFrameLocks/>
          </p:cNvGraphicFramePr>
          <p:nvPr>
            <p:extLst/>
          </p:nvPr>
        </p:nvGraphicFramePr>
        <p:xfrm>
          <a:off x="3779912" y="2814006"/>
          <a:ext cx="3096344" cy="1659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39AA28BD-B8C5-4E96-8C38-5F323401DD1D}"/>
              </a:ext>
            </a:extLst>
          </p:cNvPr>
          <p:cNvGraphicFramePr>
            <a:graphicFrameLocks/>
          </p:cNvGraphicFramePr>
          <p:nvPr>
            <p:extLst/>
          </p:nvPr>
        </p:nvGraphicFramePr>
        <p:xfrm>
          <a:off x="418633" y="2868211"/>
          <a:ext cx="3446702" cy="1958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8A08996C-2012-41AD-82D4-8A08226A9438}"/>
              </a:ext>
            </a:extLst>
          </p:cNvPr>
          <p:cNvGraphicFramePr>
            <a:graphicFrameLocks/>
          </p:cNvGraphicFramePr>
          <p:nvPr>
            <p:extLst/>
          </p:nvPr>
        </p:nvGraphicFramePr>
        <p:xfrm>
          <a:off x="6939" y="839965"/>
          <a:ext cx="2376264" cy="16561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6BB85AF2-F91E-476C-B37B-AF2BFEBDF1B0}"/>
              </a:ext>
            </a:extLst>
          </p:cNvPr>
          <p:cNvGraphicFramePr>
            <a:graphicFrameLocks/>
          </p:cNvGraphicFramePr>
          <p:nvPr>
            <p:extLst/>
          </p:nvPr>
        </p:nvGraphicFramePr>
        <p:xfrm>
          <a:off x="2125216" y="746254"/>
          <a:ext cx="2376264" cy="17597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C9CC8ED9-BED7-47A6-A5FA-9CE13416AB27}"/>
              </a:ext>
            </a:extLst>
          </p:cNvPr>
          <p:cNvGraphicFramePr>
            <a:graphicFrameLocks/>
          </p:cNvGraphicFramePr>
          <p:nvPr>
            <p:extLst/>
          </p:nvPr>
        </p:nvGraphicFramePr>
        <p:xfrm>
          <a:off x="4216733" y="796326"/>
          <a:ext cx="2376264" cy="16596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FCAE3CA3-0D3D-469F-BE5F-9A4E4E859B36}"/>
              </a:ext>
            </a:extLst>
          </p:cNvPr>
          <p:cNvGraphicFramePr>
            <a:graphicFrameLocks/>
          </p:cNvGraphicFramePr>
          <p:nvPr>
            <p:extLst/>
          </p:nvPr>
        </p:nvGraphicFramePr>
        <p:xfrm>
          <a:off x="6444208" y="746254"/>
          <a:ext cx="2376264" cy="1659632"/>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a:extLst>
              <a:ext uri="{FF2B5EF4-FFF2-40B4-BE49-F238E27FC236}">
                <a16:creationId xmlns:a16="http://schemas.microsoft.com/office/drawing/2014/main" id="{F9AA97A7-A322-4D15-A2FF-F8925A1646A8}"/>
              </a:ext>
            </a:extLst>
          </p:cNvPr>
          <p:cNvSpPr txBox="1"/>
          <p:nvPr/>
        </p:nvSpPr>
        <p:spPr>
          <a:xfrm>
            <a:off x="7020272" y="3135990"/>
            <a:ext cx="1944216" cy="861774"/>
          </a:xfrm>
          <a:prstGeom prst="rect">
            <a:avLst/>
          </a:prstGeom>
          <a:solidFill>
            <a:srgbClr val="00B050"/>
          </a:solidFill>
        </p:spPr>
        <p:txBody>
          <a:bodyPr wrap="square" rtlCol="0">
            <a:spAutoFit/>
          </a:bodyPr>
          <a:lstStyle/>
          <a:p>
            <a:pPr marL="171450" indent="-171450">
              <a:buFont typeface="Arial" panose="020B0604020202020204" pitchFamily="34" charset="0"/>
              <a:buChar char="•"/>
            </a:pPr>
            <a:r>
              <a:rPr lang="en-GB" sz="1000" b="1" dirty="0">
                <a:solidFill>
                  <a:schemeClr val="bg1"/>
                </a:solidFill>
              </a:rPr>
              <a:t>PAC funding adjusted in line with vote in June committee</a:t>
            </a:r>
          </a:p>
          <a:p>
            <a:pPr marL="171450" indent="-171450">
              <a:buFont typeface="Arial" panose="020B0604020202020204" pitchFamily="34" charset="0"/>
              <a:buChar char="•"/>
            </a:pPr>
            <a:endParaRPr lang="en-GB" sz="1000" b="1" dirty="0">
              <a:solidFill>
                <a:schemeClr val="bg1"/>
              </a:solidFill>
            </a:endParaRPr>
          </a:p>
          <a:p>
            <a:pPr marL="171450" indent="-171450">
              <a:buFont typeface="Arial" panose="020B0604020202020204" pitchFamily="34" charset="0"/>
              <a:buChar char="•"/>
            </a:pPr>
            <a:r>
              <a:rPr lang="en-GB" sz="1000" b="1" dirty="0">
                <a:solidFill>
                  <a:schemeClr val="bg1"/>
                </a:solidFill>
              </a:rPr>
              <a:t>Full finance tracker </a:t>
            </a:r>
            <a:r>
              <a:rPr lang="en-GB" sz="1000" b="1" dirty="0">
                <a:solidFill>
                  <a:schemeClr val="bg1"/>
                </a:solidFill>
                <a:hlinkClick r:id="rId8"/>
              </a:rPr>
              <a:t>link</a:t>
            </a:r>
            <a:endParaRPr lang="en-GB" sz="1000" b="1" dirty="0">
              <a:solidFill>
                <a:schemeClr val="bg1"/>
              </a:solidFill>
            </a:endParaRPr>
          </a:p>
        </p:txBody>
      </p:sp>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388412" y="111011"/>
            <a:ext cx="8883179" cy="400110"/>
          </a:xfrm>
          <a:prstGeom prst="rect">
            <a:avLst/>
          </a:prstGeom>
          <a:noFill/>
        </p:spPr>
        <p:txBody>
          <a:bodyPr wrap="square" lIns="91440" tIns="45720" rIns="91440" bIns="45720" rtlCol="0" anchor="t">
            <a:spAutoFit/>
          </a:bodyPr>
          <a:lstStyle/>
          <a:p>
            <a:r>
              <a:rPr lang="nl-NL" sz="2000" b="1">
                <a:solidFill>
                  <a:schemeClr val="accent1"/>
                </a:solidFill>
              </a:rPr>
              <a:t>5040 UK Link Cloud Programme </a:t>
            </a:r>
            <a:endParaRPr lang="en-US" sz="2000" b="1" dirty="0">
              <a:solidFill>
                <a:schemeClr val="accent1"/>
              </a:solidFill>
            </a:endParaRP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4159829488"/>
              </p:ext>
            </p:extLst>
          </p:nvPr>
        </p:nvGraphicFramePr>
        <p:xfrm>
          <a:off x="92193" y="432854"/>
          <a:ext cx="8959613" cy="4541935"/>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04115">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27224">
                <a:tc rowSpan="4">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2839.5 -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Adhoc tbc</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Shippers, DNO, IGT, NTS</a:t>
                      </a:r>
                    </a:p>
                    <a:p>
                      <a:pPr>
                        <a:lnSpc>
                          <a:spcPct val="115000"/>
                        </a:lnSpc>
                        <a:spcAft>
                          <a:spcPts val="0"/>
                        </a:spcAft>
                      </a:pPr>
                      <a:endParaRPr lang="en-US" sz="1100" b="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04115">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3005980">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r>
                        <a:rPr lang="en-GB" sz="1200" dirty="0"/>
                        <a:t>EDF</a:t>
                      </a:r>
                    </a:p>
                  </a:txBody>
                  <a:tcPr marL="6350" marR="6350" marT="6350" marB="0" anchor="ctr"/>
                </a:tc>
                <a:tc>
                  <a:txBody>
                    <a:bodyPr/>
                    <a:lstStyle/>
                    <a:p>
                      <a:pPr algn="ctr" fontAlgn="ctr"/>
                      <a:r>
                        <a:rPr lang="en-GB" sz="1200" kern="1200" dirty="0">
                          <a:solidFill>
                            <a:schemeClr val="tx1"/>
                          </a:solidFill>
                          <a:effectLst/>
                          <a:latin typeface="+mn-lt"/>
                          <a:ea typeface="+mn-ea"/>
                          <a:cs typeface="+mn-cs"/>
                        </a:rPr>
                        <a:t>X</a:t>
                      </a:r>
                    </a:p>
                    <a:p>
                      <a:pPr algn="ctr" fontAlgn="ctr"/>
                      <a:r>
                        <a:rPr lang="en-GB" sz="1200" kern="1200" dirty="0">
                          <a:solidFill>
                            <a:schemeClr val="tx1"/>
                          </a:solidFill>
                          <a:effectLst/>
                          <a:latin typeface="+mn-lt"/>
                          <a:ea typeface="+mn-ea"/>
                          <a:cs typeface="+mn-cs"/>
                        </a:rPr>
                        <a:t>With Questions</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000" b="0" kern="1200" dirty="0">
                          <a:solidFill>
                            <a:schemeClr val="tx1"/>
                          </a:solidFill>
                          <a:effectLst/>
                          <a:latin typeface="+mn-lt"/>
                          <a:cs typeface="Arial"/>
                        </a:rPr>
                        <a:t>Internet Browser Support, User Security, Password Policy, User Identity, Audit Data Retention</a:t>
                      </a:r>
                    </a:p>
                    <a:p>
                      <a:pPr algn="l" fontAlgn="ctr"/>
                      <a:endParaRPr lang="en-US" sz="1000" b="0" kern="1200" dirty="0">
                        <a:solidFill>
                          <a:schemeClr val="tx1"/>
                        </a:solidFill>
                        <a:effectLst/>
                        <a:latin typeface="+mn-lt"/>
                        <a:cs typeface="Arial"/>
                      </a:endParaRPr>
                    </a:p>
                    <a:p>
                      <a:pPr marL="171450" indent="-171450" algn="l" fontAlgn="ctr">
                        <a:buFont typeface="Arial" panose="020B0604020202020204" pitchFamily="34" charset="0"/>
                        <a:buChar char="•"/>
                      </a:pPr>
                      <a:r>
                        <a:rPr lang="en-US" sz="1000" b="0" kern="1200" dirty="0">
                          <a:solidFill>
                            <a:schemeClr val="tx1"/>
                          </a:solidFill>
                          <a:effectLst/>
                          <a:latin typeface="+mn-lt"/>
                          <a:cs typeface="Arial"/>
                        </a:rPr>
                        <a:t>Do all of these things form part of a single workstream or will be split out into phased releases?</a:t>
                      </a:r>
                    </a:p>
                    <a:p>
                      <a:pPr marL="171450" indent="-171450" algn="l" fontAlgn="ctr">
                        <a:buFont typeface="Arial" panose="020B0604020202020204" pitchFamily="34" charset="0"/>
                        <a:buChar char="•"/>
                      </a:pPr>
                      <a:r>
                        <a:rPr lang="en-US" sz="1000" b="0" kern="1200" dirty="0">
                          <a:solidFill>
                            <a:schemeClr val="tx1"/>
                          </a:solidFill>
                          <a:effectLst/>
                          <a:latin typeface="+mn-lt"/>
                          <a:cs typeface="Arial"/>
                        </a:rPr>
                        <a:t>What does the LSO change ref MFA mean exactly in a practical sense to LSOs – what will be the purpose of an LSO going forward, just to create and delete but not maintain accounts?</a:t>
                      </a:r>
                    </a:p>
                    <a:p>
                      <a:pPr marL="171450" indent="-171450" algn="l" fontAlgn="ctr">
                        <a:buFont typeface="Arial" panose="020B0604020202020204" pitchFamily="34" charset="0"/>
                        <a:buChar char="•"/>
                      </a:pPr>
                      <a:r>
                        <a:rPr lang="en-US" sz="1000" b="0" kern="1200" dirty="0">
                          <a:solidFill>
                            <a:schemeClr val="tx1"/>
                          </a:solidFill>
                          <a:effectLst/>
                          <a:latin typeface="+mn-lt"/>
                          <a:cs typeface="Arial"/>
                        </a:rPr>
                        <a:t>Could you please provide clarity on the single identity and what that means? The subsequent point in the document says multiple user accounts won’t be combined into single account yet?</a:t>
                      </a:r>
                    </a:p>
                    <a:p>
                      <a:pPr marL="171450" indent="-171450" algn="l" fontAlgn="ctr">
                        <a:buFont typeface="Arial" panose="020B0604020202020204" pitchFamily="34" charset="0"/>
                        <a:buChar char="•"/>
                      </a:pPr>
                      <a:r>
                        <a:rPr lang="en-US" sz="1000" b="0" kern="1200" dirty="0">
                          <a:solidFill>
                            <a:schemeClr val="tx1"/>
                          </a:solidFill>
                          <a:effectLst/>
                          <a:latin typeface="+mn-lt"/>
                          <a:cs typeface="Arial"/>
                        </a:rPr>
                        <a:t>What does this mean in terms of DES access – where multiple accounts are held by a single user today for different MPIDs – will this remain as is and will User IDs become a single user ID in an email address format?</a:t>
                      </a:r>
                    </a:p>
                    <a:p>
                      <a:pPr marL="171450" indent="-171450" algn="l" fontAlgn="ctr">
                        <a:buFont typeface="Arial" panose="020B0604020202020204" pitchFamily="34" charset="0"/>
                        <a:buChar char="•"/>
                      </a:pPr>
                      <a:r>
                        <a:rPr lang="en-US" sz="1000" b="0" kern="1200" dirty="0">
                          <a:solidFill>
                            <a:schemeClr val="tx1"/>
                          </a:solidFill>
                          <a:effectLst/>
                          <a:latin typeface="+mn-lt"/>
                          <a:cs typeface="Arial"/>
                        </a:rPr>
                        <a:t>How are you proposing to manage individual access to DES going forward, say where we have a user that we want to be able to access one of our MPIDs but not others?</a:t>
                      </a:r>
                    </a:p>
                    <a:p>
                      <a:pPr marL="171450" indent="-171450" algn="l" fontAlgn="ctr">
                        <a:buFont typeface="Arial" panose="020B0604020202020204" pitchFamily="34" charset="0"/>
                        <a:buChar char="•"/>
                      </a:pPr>
                      <a:r>
                        <a:rPr lang="en-US" sz="1000" b="0" kern="1200" dirty="0">
                          <a:solidFill>
                            <a:schemeClr val="tx1"/>
                          </a:solidFill>
                          <a:effectLst/>
                          <a:latin typeface="+mn-lt"/>
                          <a:cs typeface="Arial"/>
                        </a:rPr>
                        <a:t>Ref user pays charging for DES User IDs – where today each user ID attracts separate User Pays charges, if it’s a single login – will that reduce costs for us?</a:t>
                      </a:r>
                    </a:p>
                  </a:txBody>
                  <a:tcPr marL="6350" marR="6350" marT="6350" marB="0" anchor="ctr"/>
                </a:tc>
                <a:extLst>
                  <a:ext uri="{0D108BD9-81ED-4DB2-BD59-A6C34878D82A}">
                    <a16:rowId xmlns:a16="http://schemas.microsoft.com/office/drawing/2014/main" val="941584291"/>
                  </a:ext>
                </a:extLst>
              </a:tr>
              <a:tr h="652131">
                <a:tc vMerge="1">
                  <a:txBody>
                    <a:bodyPr/>
                    <a:lstStyle/>
                    <a:p>
                      <a:endParaRPr lang="en-GB"/>
                    </a:p>
                  </a:txBody>
                  <a:tcPr/>
                </a:tc>
                <a:tc>
                  <a:txBody>
                    <a:bodyPr/>
                    <a:lstStyle/>
                    <a:p>
                      <a:r>
                        <a:rPr lang="en-GB" sz="1400" dirty="0"/>
                        <a:t>Scottish Power</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000" b="0" kern="1200" dirty="0">
                          <a:solidFill>
                            <a:schemeClr val="tx1"/>
                          </a:solidFill>
                          <a:effectLst/>
                          <a:latin typeface="+mn-lt"/>
                          <a:cs typeface="Arial"/>
                        </a:rPr>
                        <a:t>No Comment</a:t>
                      </a:r>
                    </a:p>
                  </a:txBody>
                  <a:tcPr marL="6350" marR="6350" marT="6350" marB="0" anchor="ctr"/>
                </a:tc>
                <a:extLst>
                  <a:ext uri="{0D108BD9-81ED-4DB2-BD59-A6C34878D82A}">
                    <a16:rowId xmlns:a16="http://schemas.microsoft.com/office/drawing/2014/main" val="146974109"/>
                  </a:ext>
                </a:extLst>
              </a:tr>
            </a:tbl>
          </a:graphicData>
        </a:graphic>
      </p:graphicFrame>
    </p:spTree>
    <p:extLst>
      <p:ext uri="{BB962C8B-B14F-4D97-AF65-F5344CB8AC3E}">
        <p14:creationId xmlns:p14="http://schemas.microsoft.com/office/powerpoint/2010/main" val="3599114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388412" y="111011"/>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XRN4922 CSSC Shipper BRD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2919086453"/>
              </p:ext>
            </p:extLst>
          </p:nvPr>
        </p:nvGraphicFramePr>
        <p:xfrm>
          <a:off x="158808" y="553357"/>
          <a:ext cx="8959613" cy="4348844"/>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1397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47856">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2840.1 -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CSSC</a:t>
                      </a:r>
                      <a:endParaRPr lang="en-GB" sz="1100" b="1" kern="1200" dirty="0">
                        <a:solidFill>
                          <a:schemeClr val="tx1"/>
                        </a:solidFill>
                        <a:effectLst/>
                        <a:latin typeface="+mn-lt"/>
                        <a:ea typeface="+mn-ea"/>
                        <a:cs typeface="+mn-cs"/>
                      </a:endParaRP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a:t>
                      </a:r>
                      <a:endParaRPr lang="en-GB" sz="1100" b="1" kern="1200" dirty="0">
                        <a:solidFill>
                          <a:schemeClr val="tx1"/>
                        </a:solidFill>
                        <a:effectLst/>
                        <a:latin typeface="+mn-lt"/>
                        <a:ea typeface="+mn-ea"/>
                        <a:cs typeface="+mn-cs"/>
                      </a:endParaRP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CSSC</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1397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3473044">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endParaRPr lang="en-GB" sz="1400" dirty="0"/>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600" b="0" kern="1200" dirty="0">
                          <a:solidFill>
                            <a:schemeClr val="tx1"/>
                          </a:solidFill>
                          <a:effectLst/>
                          <a:latin typeface="+mn-lt"/>
                          <a:cs typeface="Arial"/>
                        </a:rPr>
                        <a:t>No Reps Received</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565139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84387" y="56633"/>
            <a:ext cx="8959613" cy="369332"/>
          </a:xfrm>
          <a:prstGeom prst="rect">
            <a:avLst/>
          </a:prstGeom>
          <a:noFill/>
        </p:spPr>
        <p:txBody>
          <a:bodyPr wrap="square" lIns="91440" tIns="45720" rIns="91440" bIns="45720" rtlCol="0" anchor="t">
            <a:spAutoFit/>
          </a:bodyPr>
          <a:lstStyle/>
          <a:p>
            <a:r>
              <a:rPr lang="en-US" b="1" dirty="0">
                <a:solidFill>
                  <a:schemeClr val="accent1"/>
                </a:solidFill>
              </a:rPr>
              <a:t>Query APIs Technical Specification &amp; Secondary API Error Handling Strategy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352191616"/>
              </p:ext>
            </p:extLst>
          </p:nvPr>
        </p:nvGraphicFramePr>
        <p:xfrm>
          <a:off x="158808" y="553357"/>
          <a:ext cx="8959613" cy="4348844"/>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1397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47856">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2840.2 -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CSSC</a:t>
                      </a:r>
                      <a:endParaRPr lang="en-GB" sz="1100" b="1" kern="1200" dirty="0">
                        <a:solidFill>
                          <a:schemeClr val="tx1"/>
                        </a:solidFill>
                        <a:effectLst/>
                        <a:latin typeface="+mn-lt"/>
                        <a:ea typeface="+mn-ea"/>
                        <a:cs typeface="+mn-cs"/>
                      </a:endParaRP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a:t>
                      </a:r>
                      <a:endParaRPr lang="en-GB" sz="1100" b="1" kern="1200" dirty="0">
                        <a:solidFill>
                          <a:schemeClr val="tx1"/>
                        </a:solidFill>
                        <a:effectLst/>
                        <a:latin typeface="+mn-lt"/>
                        <a:ea typeface="+mn-ea"/>
                        <a:cs typeface="+mn-cs"/>
                      </a:endParaRP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CSSC</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1397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3473044">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endParaRPr lang="en-GB" sz="1400" dirty="0"/>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600" b="0" kern="1200" dirty="0">
                          <a:solidFill>
                            <a:schemeClr val="tx1"/>
                          </a:solidFill>
                          <a:effectLst/>
                          <a:latin typeface="+mn-lt"/>
                          <a:cs typeface="Arial"/>
                        </a:rPr>
                        <a:t>No Reps Received</a:t>
                      </a:r>
                    </a:p>
                    <a:p>
                      <a:pPr algn="l" fontAlgn="ctr"/>
                      <a:endParaRPr lang="en-US" sz="1600" b="0" kern="1200" dirty="0">
                        <a:solidFill>
                          <a:schemeClr val="tx1"/>
                        </a:solidFill>
                        <a:effectLst/>
                        <a:latin typeface="+mn-lt"/>
                        <a:cs typeface="Arial"/>
                      </a:endParaRP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715574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dirty="0"/>
              <a:t>Standalone Change Documents for Approval (BER, CCR, EQR)</a:t>
            </a:r>
            <a:endParaRPr lang="en-GB" sz="1400" dirty="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662334" cy="3844014"/>
          </a:xfrm>
        </p:spPr>
        <p:txBody>
          <a:bodyPr>
            <a:normAutofit lnSpcReduction="10000"/>
          </a:bodyPr>
          <a:lstStyle/>
          <a:p>
            <a:r>
              <a:rPr lang="en-US" sz="1800" dirty="0"/>
              <a:t>BER Template </a:t>
            </a:r>
          </a:p>
          <a:p>
            <a:pPr lvl="1"/>
            <a:r>
              <a:rPr lang="en-US" sz="1400" dirty="0"/>
              <a:t>Voting Shipper, NTS, DNO &amp; IGT</a:t>
            </a:r>
          </a:p>
          <a:p>
            <a:pPr marL="57150" indent="0">
              <a:buNone/>
            </a:pPr>
            <a:endParaRPr lang="en-US" sz="1600" dirty="0"/>
          </a:p>
          <a:p>
            <a:r>
              <a:rPr lang="en-US" sz="1800" dirty="0"/>
              <a:t>CCR for XRN4876 Changes to PARR reporting </a:t>
            </a:r>
          </a:p>
          <a:p>
            <a:pPr lvl="1"/>
            <a:r>
              <a:rPr lang="en-US" sz="1400" dirty="0"/>
              <a:t>Voting Shipper, DNO, IGT, NTS</a:t>
            </a:r>
          </a:p>
          <a:p>
            <a:pPr marL="457200" lvl="1" indent="0">
              <a:buNone/>
            </a:pPr>
            <a:endParaRPr lang="en-US" sz="1400" dirty="0"/>
          </a:p>
          <a:p>
            <a:r>
              <a:rPr lang="en-US" sz="1800" dirty="0"/>
              <a:t>CCR for XRN5237 (Mod0736) - Maintenance of a User relationship table for the purpose of AQ amendments</a:t>
            </a:r>
          </a:p>
          <a:p>
            <a:pPr lvl="1"/>
            <a:r>
              <a:rPr lang="en-US" sz="1400" dirty="0"/>
              <a:t>Voting Shippers</a:t>
            </a:r>
          </a:p>
          <a:p>
            <a:pPr indent="-285750"/>
            <a:endParaRPr lang="en-US" sz="1600" dirty="0"/>
          </a:p>
          <a:p>
            <a:pPr indent="-285750"/>
            <a:r>
              <a:rPr lang="en-US" sz="1800" dirty="0"/>
              <a:t>BER for XRN5341 UNC745 - Mandatory Setting of Auction Bid Parameters &amp; MOD0728B Introduction of a Conditional Discount for Avoiding Inefficient Bypass of the NTS</a:t>
            </a:r>
          </a:p>
          <a:p>
            <a:pPr lvl="1"/>
            <a:r>
              <a:rPr lang="en-US" sz="1400" dirty="0"/>
              <a:t>Voting NTS</a:t>
            </a:r>
          </a:p>
          <a:p>
            <a:pPr marL="457200" lvl="1" indent="0">
              <a:buNone/>
            </a:pPr>
            <a:endParaRPr lang="en-US" sz="1400" dirty="0"/>
          </a:p>
          <a:p>
            <a:pPr marL="457200" lvl="1" indent="0">
              <a:buNone/>
            </a:pPr>
            <a:endParaRPr lang="en-US" sz="1400" dirty="0"/>
          </a:p>
        </p:txBody>
      </p:sp>
      <p:graphicFrame>
        <p:nvGraphicFramePr>
          <p:cNvPr id="3" name="Object 2">
            <a:extLst>
              <a:ext uri="{FF2B5EF4-FFF2-40B4-BE49-F238E27FC236}">
                <a16:creationId xmlns:a16="http://schemas.microsoft.com/office/drawing/2014/main" id="{65685063-CA62-483E-A477-011B6555D0B4}"/>
              </a:ext>
            </a:extLst>
          </p:cNvPr>
          <p:cNvGraphicFramePr>
            <a:graphicFrameLocks noChangeAspect="1"/>
          </p:cNvGraphicFramePr>
          <p:nvPr>
            <p:extLst>
              <p:ext uri="{D42A27DB-BD31-4B8C-83A1-F6EECF244321}">
                <p14:modId xmlns:p14="http://schemas.microsoft.com/office/powerpoint/2010/main" val="1138168009"/>
              </p:ext>
            </p:extLst>
          </p:nvPr>
        </p:nvGraphicFramePr>
        <p:xfrm>
          <a:off x="7978391" y="1097372"/>
          <a:ext cx="914400" cy="792163"/>
        </p:xfrm>
        <a:graphic>
          <a:graphicData uri="http://schemas.openxmlformats.org/presentationml/2006/ole">
            <mc:AlternateContent xmlns:mc="http://schemas.openxmlformats.org/markup-compatibility/2006">
              <mc:Choice xmlns:v="urn:schemas-microsoft-com:vml" Requires="v">
                <p:oleObj spid="_x0000_s4102" name="Document" showAsIcon="1" r:id="rId4" imgW="914400" imgH="792360" progId="Word.Document.12">
                  <p:embed/>
                </p:oleObj>
              </mc:Choice>
              <mc:Fallback>
                <p:oleObj name="Document" showAsIcon="1" r:id="rId4" imgW="914400" imgH="792360" progId="Word.Document.12">
                  <p:embed/>
                  <p:pic>
                    <p:nvPicPr>
                      <p:cNvPr id="3" name="Object 2">
                        <a:extLst>
                          <a:ext uri="{FF2B5EF4-FFF2-40B4-BE49-F238E27FC236}">
                            <a16:creationId xmlns:a16="http://schemas.microsoft.com/office/drawing/2014/main" id="{65685063-CA62-483E-A477-011B6555D0B4}"/>
                          </a:ext>
                        </a:extLst>
                      </p:cNvPr>
                      <p:cNvPicPr/>
                      <p:nvPr/>
                    </p:nvPicPr>
                    <p:blipFill>
                      <a:blip r:embed="rId5"/>
                      <a:stretch>
                        <a:fillRect/>
                      </a:stretch>
                    </p:blipFill>
                    <p:spPr>
                      <a:xfrm>
                        <a:off x="7978391" y="1097372"/>
                        <a:ext cx="914400" cy="7921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610D703-E653-49CB-8212-FBBECEF002C9}"/>
              </a:ext>
            </a:extLst>
          </p:cNvPr>
          <p:cNvGraphicFramePr>
            <a:graphicFrameLocks noChangeAspect="1"/>
          </p:cNvGraphicFramePr>
          <p:nvPr>
            <p:extLst>
              <p:ext uri="{D42A27DB-BD31-4B8C-83A1-F6EECF244321}">
                <p14:modId xmlns:p14="http://schemas.microsoft.com/office/powerpoint/2010/main" val="3831719802"/>
              </p:ext>
            </p:extLst>
          </p:nvPr>
        </p:nvGraphicFramePr>
        <p:xfrm>
          <a:off x="7978391" y="3771340"/>
          <a:ext cx="914400" cy="792163"/>
        </p:xfrm>
        <a:graphic>
          <a:graphicData uri="http://schemas.openxmlformats.org/presentationml/2006/ole">
            <mc:AlternateContent xmlns:mc="http://schemas.openxmlformats.org/markup-compatibility/2006">
              <mc:Choice xmlns:v="urn:schemas-microsoft-com:vml" Requires="v">
                <p:oleObj spid="_x0000_s4103" name="Document" showAsIcon="1" r:id="rId6" imgW="914400" imgH="792360" progId="Word.Document.12">
                  <p:embed/>
                </p:oleObj>
              </mc:Choice>
              <mc:Fallback>
                <p:oleObj name="Document" showAsIcon="1" r:id="rId6" imgW="914400" imgH="792360" progId="Word.Document.12">
                  <p:embed/>
                  <p:pic>
                    <p:nvPicPr>
                      <p:cNvPr id="6" name="Object 5">
                        <a:extLst>
                          <a:ext uri="{FF2B5EF4-FFF2-40B4-BE49-F238E27FC236}">
                            <a16:creationId xmlns:a16="http://schemas.microsoft.com/office/drawing/2014/main" id="{E610D703-E653-49CB-8212-FBBECEF002C9}"/>
                          </a:ext>
                        </a:extLst>
                      </p:cNvPr>
                      <p:cNvPicPr/>
                      <p:nvPr/>
                    </p:nvPicPr>
                    <p:blipFill>
                      <a:blip r:embed="rId7"/>
                      <a:stretch>
                        <a:fillRect/>
                      </a:stretch>
                    </p:blipFill>
                    <p:spPr>
                      <a:xfrm>
                        <a:off x="7978391" y="3771340"/>
                        <a:ext cx="914400" cy="7921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11D1CAE-4207-4A28-B88B-FDCEA9BF1EF7}"/>
              </a:ext>
            </a:extLst>
          </p:cNvPr>
          <p:cNvGraphicFramePr>
            <a:graphicFrameLocks noChangeAspect="1"/>
          </p:cNvGraphicFramePr>
          <p:nvPr>
            <p:extLst>
              <p:ext uri="{D42A27DB-BD31-4B8C-83A1-F6EECF244321}">
                <p14:modId xmlns:p14="http://schemas.microsoft.com/office/powerpoint/2010/main" val="1283470925"/>
              </p:ext>
            </p:extLst>
          </p:nvPr>
        </p:nvGraphicFramePr>
        <p:xfrm>
          <a:off x="7978391" y="2811542"/>
          <a:ext cx="914400" cy="792163"/>
        </p:xfrm>
        <a:graphic>
          <a:graphicData uri="http://schemas.openxmlformats.org/presentationml/2006/ole">
            <mc:AlternateContent xmlns:mc="http://schemas.openxmlformats.org/markup-compatibility/2006">
              <mc:Choice xmlns:v="urn:schemas-microsoft-com:vml" Requires="v">
                <p:oleObj spid="_x0000_s4104" name="Document" showAsIcon="1" r:id="rId8" imgW="914400" imgH="792360" progId="Word.Document.12">
                  <p:embed/>
                </p:oleObj>
              </mc:Choice>
              <mc:Fallback>
                <p:oleObj name="Document" showAsIcon="1" r:id="rId8" imgW="914400" imgH="792360" progId="Word.Document.12">
                  <p:embed/>
                  <p:pic>
                    <p:nvPicPr>
                      <p:cNvPr id="7" name="Object 6">
                        <a:extLst>
                          <a:ext uri="{FF2B5EF4-FFF2-40B4-BE49-F238E27FC236}">
                            <a16:creationId xmlns:a16="http://schemas.microsoft.com/office/drawing/2014/main" id="{811D1CAE-4207-4A28-B88B-FDCEA9BF1EF7}"/>
                          </a:ext>
                        </a:extLst>
                      </p:cNvPr>
                      <p:cNvPicPr/>
                      <p:nvPr/>
                    </p:nvPicPr>
                    <p:blipFill>
                      <a:blip r:embed="rId9"/>
                      <a:stretch>
                        <a:fillRect/>
                      </a:stretch>
                    </p:blipFill>
                    <p:spPr>
                      <a:xfrm>
                        <a:off x="7978391" y="2811542"/>
                        <a:ext cx="914400" cy="7921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9251CCA-5237-491B-B007-27FA8BF01ABC}"/>
              </a:ext>
            </a:extLst>
          </p:cNvPr>
          <p:cNvGraphicFramePr>
            <a:graphicFrameLocks noChangeAspect="1"/>
          </p:cNvGraphicFramePr>
          <p:nvPr>
            <p:extLst>
              <p:ext uri="{D42A27DB-BD31-4B8C-83A1-F6EECF244321}">
                <p14:modId xmlns:p14="http://schemas.microsoft.com/office/powerpoint/2010/main" val="324242699"/>
              </p:ext>
            </p:extLst>
          </p:nvPr>
        </p:nvGraphicFramePr>
        <p:xfrm>
          <a:off x="7978391" y="1954457"/>
          <a:ext cx="914400" cy="792163"/>
        </p:xfrm>
        <a:graphic>
          <a:graphicData uri="http://schemas.openxmlformats.org/presentationml/2006/ole">
            <mc:AlternateContent xmlns:mc="http://schemas.openxmlformats.org/markup-compatibility/2006">
              <mc:Choice xmlns:v="urn:schemas-microsoft-com:vml" Requires="v">
                <p:oleObj spid="_x0000_s4105" name="Document" showAsIcon="1" r:id="rId10" imgW="914400" imgH="792360" progId="Word.Document.12">
                  <p:embed/>
                </p:oleObj>
              </mc:Choice>
              <mc:Fallback>
                <p:oleObj name="Document" showAsIcon="1" r:id="rId10" imgW="914400" imgH="792360" progId="Word.Document.12">
                  <p:embed/>
                  <p:pic>
                    <p:nvPicPr>
                      <p:cNvPr id="8" name="Object 7">
                        <a:extLst>
                          <a:ext uri="{FF2B5EF4-FFF2-40B4-BE49-F238E27FC236}">
                            <a16:creationId xmlns:a16="http://schemas.microsoft.com/office/drawing/2014/main" id="{C9251CCA-5237-491B-B007-27FA8BF01ABC}"/>
                          </a:ext>
                        </a:extLst>
                      </p:cNvPr>
                      <p:cNvPicPr/>
                      <p:nvPr/>
                    </p:nvPicPr>
                    <p:blipFill>
                      <a:blip r:embed="rId11"/>
                      <a:stretch>
                        <a:fillRect/>
                      </a:stretch>
                    </p:blipFill>
                    <p:spPr>
                      <a:xfrm>
                        <a:off x="7978391" y="195445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04907" y="-83043"/>
            <a:ext cx="8229600" cy="637580"/>
          </a:xfrm>
        </p:spPr>
        <p:txBody>
          <a:bodyPr>
            <a:normAutofit/>
          </a:bodyPr>
          <a:lstStyle/>
          <a:p>
            <a:r>
              <a:rPr lang="en-GB" sz="2000" dirty="0">
                <a:latin typeface="Arial"/>
                <a:cs typeface="Arial"/>
              </a:rPr>
              <a:t>XRN5110 – Nov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28764" y="393132"/>
          <a:ext cx="8693205" cy="4500908"/>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304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647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l">
                        <a:buFont typeface="Arial" panose="020B0604020202020204" pitchFamily="34" charset="0"/>
                        <a:buNone/>
                      </a:pPr>
                      <a:r>
                        <a:rPr lang="en-US" sz="800" dirty="0">
                          <a:latin typeface="+mn-lt"/>
                        </a:rPr>
                        <a:t>November 20 Release completed</a:t>
                      </a:r>
                    </a:p>
                    <a:p>
                      <a:pPr marL="0" indent="0" algn="l">
                        <a:buFont typeface="Arial" panose="020B0604020202020204" pitchFamily="34" charset="0"/>
                        <a:buNone/>
                      </a:pPr>
                      <a:endParaRPr lang="en-US" sz="800" dirty="0">
                        <a:latin typeface="+mn-lt"/>
                      </a:endParaRPr>
                    </a:p>
                    <a:p>
                      <a:pPr marL="171450" indent="-171450" algn="l">
                        <a:buFont typeface="Arial" panose="020B0604020202020204" pitchFamily="34" charset="0"/>
                        <a:buChar char="•"/>
                      </a:pPr>
                      <a:r>
                        <a:rPr lang="en-US" sz="800" dirty="0">
                          <a:latin typeface="+mn-lt"/>
                        </a:rPr>
                        <a:t>Historical Cleanse completed successfully on the 4</a:t>
                      </a:r>
                      <a:r>
                        <a:rPr lang="en-US" sz="800" baseline="30000" dirty="0">
                          <a:latin typeface="+mn-lt"/>
                        </a:rPr>
                        <a:t>th</a:t>
                      </a:r>
                      <a:r>
                        <a:rPr lang="en-US" sz="800" dirty="0">
                          <a:latin typeface="+mn-lt"/>
                        </a:rPr>
                        <a:t> June 2021</a:t>
                      </a:r>
                    </a:p>
                    <a:p>
                      <a:pPr marL="171450" indent="-171450" algn="l">
                        <a:buFont typeface="Arial" panose="020B0604020202020204" pitchFamily="34" charset="0"/>
                        <a:buChar char="•"/>
                      </a:pPr>
                      <a:r>
                        <a:rPr lang="en-US" sz="800" dirty="0">
                          <a:latin typeface="+mn-lt"/>
                        </a:rPr>
                        <a:t>Final Shipper reports issued on the 8</a:t>
                      </a:r>
                      <a:r>
                        <a:rPr lang="en-US" sz="800" baseline="30000" dirty="0">
                          <a:latin typeface="+mn-lt"/>
                        </a:rPr>
                        <a:t>th</a:t>
                      </a:r>
                      <a:r>
                        <a:rPr lang="en-US" sz="800" dirty="0">
                          <a:latin typeface="+mn-lt"/>
                        </a:rPr>
                        <a:t> June 2021</a:t>
                      </a:r>
                    </a:p>
                    <a:p>
                      <a:pPr marL="171450" indent="-171450" algn="l">
                        <a:buFont typeface="Arial" panose="020B0604020202020204" pitchFamily="34" charset="0"/>
                        <a:buChar char="•"/>
                      </a:pPr>
                      <a:r>
                        <a:rPr lang="en-US" sz="800" dirty="0">
                          <a:latin typeface="+mn-lt"/>
                        </a:rPr>
                        <a:t>All Shipper reports will be saved for 3 months until 24</a:t>
                      </a:r>
                      <a:r>
                        <a:rPr lang="en-US" sz="800" baseline="30000" dirty="0">
                          <a:latin typeface="+mn-lt"/>
                        </a:rPr>
                        <a:t>th</a:t>
                      </a:r>
                      <a:r>
                        <a:rPr lang="en-US" sz="800" dirty="0">
                          <a:latin typeface="+mn-lt"/>
                        </a:rPr>
                        <a:t> September 2021 in each shippers unique SharePoint folder </a:t>
                      </a:r>
                    </a:p>
                    <a:p>
                      <a:pPr marL="171450" indent="-171450" algn="l">
                        <a:buFont typeface="Arial" panose="020B0604020202020204" pitchFamily="34" charset="0"/>
                        <a:buChar char="•"/>
                      </a:pPr>
                      <a:r>
                        <a:rPr lang="en-US" sz="800" dirty="0">
                          <a:latin typeface="+mn-lt"/>
                        </a:rPr>
                        <a:t>CCR submitted to July ChMC for approval </a:t>
                      </a:r>
                    </a:p>
                    <a:p>
                      <a:pPr marL="0" indent="0" algn="l">
                        <a:buFont typeface="Arial" panose="020B0604020202020204" pitchFamily="34" charset="0"/>
                        <a:buNone/>
                      </a:pPr>
                      <a:endParaRPr lang="en-US" sz="800" dirty="0">
                        <a:latin typeface="+mn-lt"/>
                      </a:endParaRPr>
                    </a:p>
                    <a:p>
                      <a:pPr marL="0" indent="0" algn="l">
                        <a:buFont typeface="Arial" panose="020B0604020202020204" pitchFamily="34" charset="0"/>
                        <a:buNone/>
                      </a:pPr>
                      <a:r>
                        <a:rPr lang="en-US" sz="800" b="1" dirty="0">
                          <a:latin typeface="+mn-lt"/>
                        </a:rPr>
                        <a:t>Decision in July ChMC:</a:t>
                      </a:r>
                    </a:p>
                    <a:p>
                      <a:pPr marL="171450" indent="-171450" algn="l">
                        <a:buFont typeface="Arial" panose="020B0604020202020204" pitchFamily="34" charset="0"/>
                        <a:buChar char="•"/>
                      </a:pPr>
                      <a:r>
                        <a:rPr lang="en-US" sz="800" dirty="0">
                          <a:latin typeface="+mn-lt"/>
                        </a:rPr>
                        <a:t>Approval required of CCR</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444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None/>
                        <a:tabLst/>
                        <a:defRPr/>
                      </a:pPr>
                      <a:r>
                        <a:rPr kumimoji="0" lang="en-US" sz="800" b="0" i="0" u="none" strike="noStrike" kern="1200" cap="none" normalizeH="0" baseline="0" noProof="0" dirty="0">
                          <a:ln>
                            <a:noFill/>
                          </a:ln>
                          <a:solidFill>
                            <a:schemeClr val="tx1"/>
                          </a:solidFill>
                          <a:effectLst/>
                          <a:latin typeface="+mn-lt"/>
                          <a:ea typeface="Verdana" pitchFamily="34" charset="0"/>
                          <a:cs typeface="Arial" panose="020B0604020202020204" pitchFamily="34" charset="0"/>
                        </a:rPr>
                        <a:t>No open risks or issues to report</a:t>
                      </a:r>
                      <a:endParaRPr kumimoji="0" lang="en-GB" sz="800" b="0" i="0" u="none" strike="noStrike" kern="1200" cap="none" normalizeH="0" baseline="0" dirty="0">
                        <a:ln>
                          <a:noFill/>
                        </a:ln>
                        <a:solidFill>
                          <a:schemeClr val="tx1"/>
                        </a:solidFill>
                        <a:effectLst/>
                        <a:latin typeface="+mn-lt"/>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800" b="0" i="0" kern="1200" dirty="0">
                          <a:solidFill>
                            <a:schemeClr val="tx1"/>
                          </a:solidFill>
                          <a:effectLst/>
                          <a:latin typeface="+mn-lt"/>
                          <a:ea typeface="+mn-ea"/>
                          <a:cs typeface="+mn-cs"/>
                        </a:rPr>
                        <a:t>Forecast to complete delivery against approved BER</a:t>
                      </a:r>
                      <a:endParaRPr kumimoji="0" lang="en-US"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In Scope - XRN4897</a:t>
                      </a:r>
                      <a:r>
                        <a:rPr lang="en-US" sz="800" b="0" i="0" u="none" strike="noStrike" kern="1200" cap="none" normalizeH="0" baseline="0" dirty="0">
                          <a:ln>
                            <a:noFill/>
                          </a:ln>
                          <a:solidFill>
                            <a:schemeClr val="tx1"/>
                          </a:solidFill>
                          <a:effectLst/>
                          <a:latin typeface="+mn-lt"/>
                          <a:ea typeface="Verdana"/>
                          <a:cs typeface="Arial"/>
                        </a:rPr>
                        <a:t> - </a:t>
                      </a:r>
                      <a:r>
                        <a:rPr lang="en-GB" sz="800" b="0" kern="1200" dirty="0">
                          <a:solidFill>
                            <a:schemeClr val="tx1"/>
                          </a:solidFill>
                          <a:latin typeface="+mn-lt"/>
                          <a:ea typeface="+mn-ea"/>
                          <a:cs typeface="+mn-cs"/>
                        </a:rPr>
                        <a:t>Resolution of deleted Contact Details (contained within the S66 records) at a Change of Shipper event </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In Scope - </a:t>
                      </a:r>
                      <a:r>
                        <a:rPr lang="en-GB" sz="800" b="1" i="0" u="none" strike="noStrike" kern="1200" cap="none" normalizeH="0" baseline="0" dirty="0">
                          <a:ln>
                            <a:noFill/>
                          </a:ln>
                          <a:solidFill>
                            <a:schemeClr val="tx1"/>
                          </a:solidFill>
                          <a:effectLst/>
                          <a:latin typeface="+mn-lt"/>
                          <a:ea typeface="+mn-ea"/>
                          <a:cs typeface="+mn-cs"/>
                        </a:rPr>
                        <a:t>XRN4899</a:t>
                      </a:r>
                      <a:r>
                        <a:rPr lang="en-GB" sz="800" b="0" i="0" u="none" strike="noStrike" kern="1200" cap="none" normalizeH="0" baseline="0" dirty="0">
                          <a:ln>
                            <a:noFill/>
                          </a:ln>
                          <a:solidFill>
                            <a:schemeClr val="tx1"/>
                          </a:solidFill>
                          <a:effectLst/>
                          <a:latin typeface="+mn-lt"/>
                          <a:ea typeface="+mn-ea"/>
                          <a:cs typeface="+mn-cs"/>
                        </a:rPr>
                        <a:t> - </a:t>
                      </a:r>
                      <a:r>
                        <a:rPr lang="en-GB" sz="800" b="0" kern="1200" dirty="0">
                          <a:solidFill>
                            <a:schemeClr val="tx1"/>
                          </a:solidFill>
                          <a:latin typeface="+mn-lt"/>
                          <a:ea typeface="+mn-ea"/>
                          <a:cs typeface="+mn-cs"/>
                        </a:rPr>
                        <a:t>Treatment of Priority Service Register Data and Contact Details on Change of Supplier Event</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In Scope - XRN4801</a:t>
                      </a:r>
                      <a:r>
                        <a:rPr lang="en-US" sz="800" b="0" i="0" u="none" strike="noStrike" kern="1200" cap="none" normalizeH="0" baseline="0" dirty="0">
                          <a:ln>
                            <a:noFill/>
                          </a:ln>
                          <a:solidFill>
                            <a:schemeClr val="tx1"/>
                          </a:solidFill>
                          <a:effectLst/>
                          <a:latin typeface="+mn-lt"/>
                          <a:ea typeface="Verdana"/>
                          <a:cs typeface="Arial"/>
                        </a:rPr>
                        <a:t> - Additional Information in DES</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In Scope - XRN4871b</a:t>
                      </a:r>
                      <a:r>
                        <a:rPr lang="en-US" sz="800" b="0" i="0" u="none" strike="noStrike" kern="1200" cap="none" normalizeH="0" baseline="0" dirty="0">
                          <a:ln>
                            <a:noFill/>
                          </a:ln>
                          <a:solidFill>
                            <a:schemeClr val="tx1"/>
                          </a:solidFill>
                          <a:effectLst/>
                          <a:latin typeface="+mn-lt"/>
                          <a:ea typeface="Verdana"/>
                          <a:cs typeface="Arial"/>
                        </a:rPr>
                        <a:t> - </a:t>
                      </a:r>
                      <a:r>
                        <a:rPr lang="en-GB" sz="800" b="0" kern="1200" dirty="0">
                          <a:solidFill>
                            <a:schemeClr val="tx1"/>
                          </a:solidFill>
                          <a:latin typeface="+mn-lt"/>
                          <a:ea typeface="+mn-ea"/>
                          <a:cs typeface="+mn-cs"/>
                        </a:rPr>
                        <a:t>Rachet Regime Changes</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In Scope - XRN5014</a:t>
                      </a:r>
                      <a:r>
                        <a:rPr lang="en-US" sz="800" b="0" i="0" u="none" strike="noStrike" kern="1200" cap="none" normalizeH="0" baseline="0" dirty="0">
                          <a:ln>
                            <a:noFill/>
                          </a:ln>
                          <a:solidFill>
                            <a:schemeClr val="tx1"/>
                          </a:solidFill>
                          <a:effectLst/>
                          <a:latin typeface="+mn-lt"/>
                          <a:ea typeface="Verdana"/>
                          <a:cs typeface="Arial"/>
                        </a:rPr>
                        <a:t> - </a:t>
                      </a:r>
                      <a:r>
                        <a:rPr lang="en-GB" sz="800" b="0" kern="1200" dirty="0">
                          <a:solidFill>
                            <a:schemeClr val="tx1"/>
                          </a:solidFill>
                          <a:latin typeface="+mn-lt"/>
                          <a:ea typeface="+mn-ea"/>
                          <a:cs typeface="+mn-cs"/>
                        </a:rPr>
                        <a:t>Facilitating HyDeploy2 Live Pilot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i="0" u="none" strike="noStrike" kern="1200" cap="none" normalizeH="0" baseline="0" dirty="0">
                          <a:ln>
                            <a:noFill/>
                          </a:ln>
                          <a:solidFill>
                            <a:schemeClr val="tx1"/>
                          </a:solidFill>
                          <a:effectLst/>
                          <a:latin typeface="+mn-lt"/>
                          <a:ea typeface="+mn-ea"/>
                          <a:cs typeface="+mn-cs"/>
                        </a:rPr>
                        <a:t>Descoped - XRN4931 </a:t>
                      </a:r>
                      <a:r>
                        <a:rPr lang="en-GB" sz="800" b="0" kern="1200" dirty="0">
                          <a:solidFill>
                            <a:schemeClr val="tx1"/>
                          </a:solidFill>
                          <a:latin typeface="+mn-lt"/>
                          <a:ea typeface="+mn-ea"/>
                          <a:cs typeface="+mn-cs"/>
                        </a:rPr>
                        <a:t>Submission of a Space in Mandatory Data on Multiple SPA Files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Descoped -  XRN4941 </a:t>
                      </a:r>
                      <a:r>
                        <a:rPr lang="en-GB" sz="800" b="0" kern="1200" dirty="0">
                          <a:solidFill>
                            <a:schemeClr val="tx1"/>
                          </a:solidFill>
                          <a:latin typeface="+mn-lt"/>
                          <a:ea typeface="+mn-ea"/>
                          <a:cs typeface="+mn-cs"/>
                        </a:rPr>
                        <a:t>MOD 692 – Auto Updates to Read Frequency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Descoped - XRN4992 </a:t>
                      </a:r>
                      <a:r>
                        <a:rPr lang="en-GB" sz="800" b="0" kern="1200" dirty="0">
                          <a:solidFill>
                            <a:schemeClr val="tx1"/>
                          </a:solidFill>
                          <a:latin typeface="+mn-lt"/>
                          <a:ea typeface="+mn-ea"/>
                          <a:cs typeface="+mn-cs"/>
                        </a:rPr>
                        <a:t>Supplier of Last Resort Charge Types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Moved to CSSC - XRN4870c </a:t>
                      </a:r>
                      <a:r>
                        <a:rPr lang="en-GB" sz="800" b="0" kern="1200" dirty="0">
                          <a:solidFill>
                            <a:schemeClr val="tx1"/>
                          </a:solidFill>
                          <a:latin typeface="+mn-lt"/>
                          <a:ea typeface="+mn-ea"/>
                          <a:cs typeface="+mn-cs"/>
                        </a:rPr>
                        <a:t>MAP ID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E702CFD3-CDE6-4094-9CB2-399EB9C325AA}"/>
              </a:ext>
            </a:extLst>
          </p:cNvPr>
          <p:cNvSpPr txBox="1"/>
          <p:nvPr/>
        </p:nvSpPr>
        <p:spPr>
          <a:xfrm>
            <a:off x="128764" y="4982031"/>
            <a:ext cx="1471878" cy="200055"/>
          </a:xfrm>
          <a:prstGeom prst="rect">
            <a:avLst/>
          </a:prstGeom>
          <a:noFill/>
        </p:spPr>
        <p:txBody>
          <a:bodyPr wrap="none" rtlCol="0">
            <a:spAutoFit/>
          </a:bodyPr>
          <a:lstStyle/>
          <a:p>
            <a:r>
              <a:rPr lang="en-GB" sz="700" dirty="0"/>
              <a:t>Slide updated on 22</a:t>
            </a:r>
            <a:r>
              <a:rPr lang="en-GB" sz="700" baseline="30000" dirty="0"/>
              <a:t>st</a:t>
            </a:r>
            <a:r>
              <a:rPr lang="en-GB" sz="700" dirty="0"/>
              <a:t> June 2021</a:t>
            </a:r>
          </a:p>
        </p:txBody>
      </p:sp>
      <p:grpSp>
        <p:nvGrpSpPr>
          <p:cNvPr id="6" name="Group 5">
            <a:extLst>
              <a:ext uri="{FF2B5EF4-FFF2-40B4-BE49-F238E27FC236}">
                <a16:creationId xmlns:a16="http://schemas.microsoft.com/office/drawing/2014/main" id="{71E45AB9-ACD0-4007-B99C-CF071E509402}"/>
              </a:ext>
            </a:extLst>
          </p:cNvPr>
          <p:cNvGrpSpPr/>
          <p:nvPr/>
        </p:nvGrpSpPr>
        <p:grpSpPr>
          <a:xfrm>
            <a:off x="4463619" y="2721246"/>
            <a:ext cx="3823854" cy="338554"/>
            <a:chOff x="4089862" y="3363887"/>
            <a:chExt cx="3823854" cy="338554"/>
          </a:xfrm>
        </p:grpSpPr>
        <p:grpSp>
          <p:nvGrpSpPr>
            <p:cNvPr id="8" name="Group 7">
              <a:extLst>
                <a:ext uri="{FF2B5EF4-FFF2-40B4-BE49-F238E27FC236}">
                  <a16:creationId xmlns:a16="http://schemas.microsoft.com/office/drawing/2014/main" id="{024DE94C-A81F-4D61-83ED-A4B08706410B}"/>
                </a:ext>
              </a:extLst>
            </p:cNvPr>
            <p:cNvGrpSpPr/>
            <p:nvPr/>
          </p:nvGrpSpPr>
          <p:grpSpPr>
            <a:xfrm>
              <a:off x="4089862" y="3363887"/>
              <a:ext cx="741910" cy="215444"/>
              <a:chOff x="4089862" y="3477140"/>
              <a:chExt cx="741910" cy="215444"/>
            </a:xfrm>
          </p:grpSpPr>
          <p:sp>
            <p:nvSpPr>
              <p:cNvPr id="21" name="Oval 20">
                <a:extLst>
                  <a:ext uri="{FF2B5EF4-FFF2-40B4-BE49-F238E27FC236}">
                    <a16:creationId xmlns:a16="http://schemas.microsoft.com/office/drawing/2014/main" id="{968E62F9-5791-4190-806E-14A22C75BDFB}"/>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6A1E75F-3C0B-4561-BD33-21F8F41A5E95}"/>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9" name="Group 8">
              <a:extLst>
                <a:ext uri="{FF2B5EF4-FFF2-40B4-BE49-F238E27FC236}">
                  <a16:creationId xmlns:a16="http://schemas.microsoft.com/office/drawing/2014/main" id="{9BAD7CA3-96CB-461D-B965-6D17017B1270}"/>
                </a:ext>
              </a:extLst>
            </p:cNvPr>
            <p:cNvGrpSpPr/>
            <p:nvPr/>
          </p:nvGrpSpPr>
          <p:grpSpPr>
            <a:xfrm>
              <a:off x="4860866" y="3363887"/>
              <a:ext cx="741910" cy="215444"/>
              <a:chOff x="4089862" y="3477140"/>
              <a:chExt cx="741910" cy="215444"/>
            </a:xfrm>
          </p:grpSpPr>
          <p:sp>
            <p:nvSpPr>
              <p:cNvPr id="19" name="Oval 18">
                <a:extLst>
                  <a:ext uri="{FF2B5EF4-FFF2-40B4-BE49-F238E27FC236}">
                    <a16:creationId xmlns:a16="http://schemas.microsoft.com/office/drawing/2014/main" id="{E275C93B-715D-4499-BCA9-0F0F4BF16FB0}"/>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06A2D64-3C28-4AB3-B2A0-438A8FA14D91}"/>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0" name="Group 9">
              <a:extLst>
                <a:ext uri="{FF2B5EF4-FFF2-40B4-BE49-F238E27FC236}">
                  <a16:creationId xmlns:a16="http://schemas.microsoft.com/office/drawing/2014/main" id="{F0CE2B70-5F98-4ADF-89AC-1CFD0590806B}"/>
                </a:ext>
              </a:extLst>
            </p:cNvPr>
            <p:cNvGrpSpPr/>
            <p:nvPr/>
          </p:nvGrpSpPr>
          <p:grpSpPr>
            <a:xfrm>
              <a:off x="5602776" y="3363887"/>
              <a:ext cx="741910" cy="215444"/>
              <a:chOff x="4089862" y="3477140"/>
              <a:chExt cx="741910" cy="215444"/>
            </a:xfrm>
          </p:grpSpPr>
          <p:sp>
            <p:nvSpPr>
              <p:cNvPr id="17" name="Oval 16">
                <a:extLst>
                  <a:ext uri="{FF2B5EF4-FFF2-40B4-BE49-F238E27FC236}">
                    <a16:creationId xmlns:a16="http://schemas.microsoft.com/office/drawing/2014/main" id="{7B8B7FE5-7BF2-47CB-A283-BD81BBFA0FAC}"/>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DE01264-C3A7-4FB7-B00C-24610C91D61C}"/>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1" name="Group 10">
              <a:extLst>
                <a:ext uri="{FF2B5EF4-FFF2-40B4-BE49-F238E27FC236}">
                  <a16:creationId xmlns:a16="http://schemas.microsoft.com/office/drawing/2014/main" id="{D880BD34-0092-4A50-B92D-53874323DE95}"/>
                </a:ext>
              </a:extLst>
            </p:cNvPr>
            <p:cNvGrpSpPr/>
            <p:nvPr/>
          </p:nvGrpSpPr>
          <p:grpSpPr>
            <a:xfrm>
              <a:off x="6236620" y="3363887"/>
              <a:ext cx="741910" cy="215444"/>
              <a:chOff x="4089862" y="3477140"/>
              <a:chExt cx="741910" cy="215444"/>
            </a:xfrm>
          </p:grpSpPr>
          <p:sp>
            <p:nvSpPr>
              <p:cNvPr id="15" name="Oval 14">
                <a:extLst>
                  <a:ext uri="{FF2B5EF4-FFF2-40B4-BE49-F238E27FC236}">
                    <a16:creationId xmlns:a16="http://schemas.microsoft.com/office/drawing/2014/main" id="{F7800223-5F98-4705-A180-27444D70C9C8}"/>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20E92C2-EE68-4850-AB1C-91139FD16608}"/>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2" name="Group 11">
              <a:extLst>
                <a:ext uri="{FF2B5EF4-FFF2-40B4-BE49-F238E27FC236}">
                  <a16:creationId xmlns:a16="http://schemas.microsoft.com/office/drawing/2014/main" id="{3CCD01D0-FC9C-4357-B89A-AEE57B1A43B3}"/>
                </a:ext>
              </a:extLst>
            </p:cNvPr>
            <p:cNvGrpSpPr/>
            <p:nvPr/>
          </p:nvGrpSpPr>
          <p:grpSpPr>
            <a:xfrm>
              <a:off x="6978530" y="3363887"/>
              <a:ext cx="935186" cy="338554"/>
              <a:chOff x="4089862" y="3477140"/>
              <a:chExt cx="741910" cy="338554"/>
            </a:xfrm>
          </p:grpSpPr>
          <p:sp>
            <p:nvSpPr>
              <p:cNvPr id="13" name="Oval 12">
                <a:extLst>
                  <a:ext uri="{FF2B5EF4-FFF2-40B4-BE49-F238E27FC236}">
                    <a16:creationId xmlns:a16="http://schemas.microsoft.com/office/drawing/2014/main" id="{62D928BA-AAA9-48CB-87F4-D8521E6ACF27}"/>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920F6DF-FB03-41A3-8CA9-D571D155FE2A}"/>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grpSp>
      <p:pic>
        <p:nvPicPr>
          <p:cNvPr id="5" name="Picture 4">
            <a:extLst>
              <a:ext uri="{FF2B5EF4-FFF2-40B4-BE49-F238E27FC236}">
                <a16:creationId xmlns:a16="http://schemas.microsoft.com/office/drawing/2014/main" id="{6492B74A-2921-4C07-812E-1C1E2D929E07}"/>
              </a:ext>
            </a:extLst>
          </p:cNvPr>
          <p:cNvPicPr>
            <a:picLocks noChangeAspect="1"/>
          </p:cNvPicPr>
          <p:nvPr/>
        </p:nvPicPr>
        <p:blipFill>
          <a:blip r:embed="rId3"/>
          <a:stretch>
            <a:fillRect/>
          </a:stretch>
        </p:blipFill>
        <p:spPr>
          <a:xfrm>
            <a:off x="4142910" y="1399061"/>
            <a:ext cx="4572813" cy="1503392"/>
          </a:xfrm>
          <a:prstGeom prst="rect">
            <a:avLst/>
          </a:prstGeom>
        </p:spPr>
      </p:pic>
      <p:grpSp>
        <p:nvGrpSpPr>
          <p:cNvPr id="23" name="Group 22">
            <a:extLst>
              <a:ext uri="{FF2B5EF4-FFF2-40B4-BE49-F238E27FC236}">
                <a16:creationId xmlns:a16="http://schemas.microsoft.com/office/drawing/2014/main" id="{659371B7-F5F1-4B6F-B941-2AF465CEB7E3}"/>
              </a:ext>
            </a:extLst>
          </p:cNvPr>
          <p:cNvGrpSpPr/>
          <p:nvPr/>
        </p:nvGrpSpPr>
        <p:grpSpPr>
          <a:xfrm>
            <a:off x="4309575" y="2794731"/>
            <a:ext cx="3796838" cy="338554"/>
            <a:chOff x="4309575" y="3517379"/>
            <a:chExt cx="3796838" cy="338554"/>
          </a:xfrm>
        </p:grpSpPr>
        <p:grpSp>
          <p:nvGrpSpPr>
            <p:cNvPr id="24" name="Group 23">
              <a:extLst>
                <a:ext uri="{FF2B5EF4-FFF2-40B4-BE49-F238E27FC236}">
                  <a16:creationId xmlns:a16="http://schemas.microsoft.com/office/drawing/2014/main" id="{01762AE2-7DD5-4E71-95CB-C9ECAE7AFDF1}"/>
                </a:ext>
              </a:extLst>
            </p:cNvPr>
            <p:cNvGrpSpPr/>
            <p:nvPr/>
          </p:nvGrpSpPr>
          <p:grpSpPr>
            <a:xfrm>
              <a:off x="4309575" y="3517379"/>
              <a:ext cx="741910" cy="215444"/>
              <a:chOff x="4089862" y="3477140"/>
              <a:chExt cx="741910" cy="215444"/>
            </a:xfrm>
          </p:grpSpPr>
          <p:sp>
            <p:nvSpPr>
              <p:cNvPr id="37" name="Oval 36">
                <a:extLst>
                  <a:ext uri="{FF2B5EF4-FFF2-40B4-BE49-F238E27FC236}">
                    <a16:creationId xmlns:a16="http://schemas.microsoft.com/office/drawing/2014/main" id="{BDBDD0FB-03EC-4380-B48C-FCB68F005BC7}"/>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9E164882-F49D-4257-AE8A-35525117B3CB}"/>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25" name="Group 24">
              <a:extLst>
                <a:ext uri="{FF2B5EF4-FFF2-40B4-BE49-F238E27FC236}">
                  <a16:creationId xmlns:a16="http://schemas.microsoft.com/office/drawing/2014/main" id="{05559ECA-D253-40D6-AA71-30666075BADF}"/>
                </a:ext>
              </a:extLst>
            </p:cNvPr>
            <p:cNvGrpSpPr/>
            <p:nvPr/>
          </p:nvGrpSpPr>
          <p:grpSpPr>
            <a:xfrm>
              <a:off x="5080579" y="3517379"/>
              <a:ext cx="741910" cy="215444"/>
              <a:chOff x="4089862" y="3477140"/>
              <a:chExt cx="741910" cy="215444"/>
            </a:xfrm>
          </p:grpSpPr>
          <p:sp>
            <p:nvSpPr>
              <p:cNvPr id="35" name="Oval 34">
                <a:extLst>
                  <a:ext uri="{FF2B5EF4-FFF2-40B4-BE49-F238E27FC236}">
                    <a16:creationId xmlns:a16="http://schemas.microsoft.com/office/drawing/2014/main" id="{FF2C48B1-9F45-4DE6-A032-E2663BC5E206}"/>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BF16C5DE-9522-4C27-8409-30FFEAF134D2}"/>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26" name="Group 25">
              <a:extLst>
                <a:ext uri="{FF2B5EF4-FFF2-40B4-BE49-F238E27FC236}">
                  <a16:creationId xmlns:a16="http://schemas.microsoft.com/office/drawing/2014/main" id="{A7D41094-5AB3-4CD6-89CF-B1DB11DC1A19}"/>
                </a:ext>
              </a:extLst>
            </p:cNvPr>
            <p:cNvGrpSpPr/>
            <p:nvPr/>
          </p:nvGrpSpPr>
          <p:grpSpPr>
            <a:xfrm>
              <a:off x="5795473" y="3517379"/>
              <a:ext cx="741910" cy="215444"/>
              <a:chOff x="4089862" y="3477140"/>
              <a:chExt cx="741910" cy="215444"/>
            </a:xfrm>
          </p:grpSpPr>
          <p:sp>
            <p:nvSpPr>
              <p:cNvPr id="33" name="Oval 32">
                <a:extLst>
                  <a:ext uri="{FF2B5EF4-FFF2-40B4-BE49-F238E27FC236}">
                    <a16:creationId xmlns:a16="http://schemas.microsoft.com/office/drawing/2014/main" id="{3A343A5D-4450-44CB-807C-7683E2BA3D81}"/>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6D181538-B737-421F-991C-FE451B8A46A7}"/>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27" name="Group 26">
              <a:extLst>
                <a:ext uri="{FF2B5EF4-FFF2-40B4-BE49-F238E27FC236}">
                  <a16:creationId xmlns:a16="http://schemas.microsoft.com/office/drawing/2014/main" id="{30D7081A-9652-4A60-A6F2-DDACE067B050}"/>
                </a:ext>
              </a:extLst>
            </p:cNvPr>
            <p:cNvGrpSpPr/>
            <p:nvPr/>
          </p:nvGrpSpPr>
          <p:grpSpPr>
            <a:xfrm>
              <a:off x="6429317" y="3517379"/>
              <a:ext cx="741910" cy="215444"/>
              <a:chOff x="4089862" y="3477140"/>
              <a:chExt cx="741910" cy="215444"/>
            </a:xfrm>
          </p:grpSpPr>
          <p:sp>
            <p:nvSpPr>
              <p:cNvPr id="31" name="Oval 30">
                <a:extLst>
                  <a:ext uri="{FF2B5EF4-FFF2-40B4-BE49-F238E27FC236}">
                    <a16:creationId xmlns:a16="http://schemas.microsoft.com/office/drawing/2014/main" id="{D90A0C59-2192-49CB-A4A1-52189C4B86A0}"/>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C27A05D9-5C68-48D1-B194-46FA0B97B304}"/>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28" name="Group 27">
              <a:extLst>
                <a:ext uri="{FF2B5EF4-FFF2-40B4-BE49-F238E27FC236}">
                  <a16:creationId xmlns:a16="http://schemas.microsoft.com/office/drawing/2014/main" id="{1A1B0CFD-8172-402D-9E12-96975DD6C87E}"/>
                </a:ext>
              </a:extLst>
            </p:cNvPr>
            <p:cNvGrpSpPr/>
            <p:nvPr/>
          </p:nvGrpSpPr>
          <p:grpSpPr>
            <a:xfrm>
              <a:off x="7171227" y="3517379"/>
              <a:ext cx="935186" cy="338554"/>
              <a:chOff x="4089862" y="3477140"/>
              <a:chExt cx="741910" cy="338554"/>
            </a:xfrm>
          </p:grpSpPr>
          <p:sp>
            <p:nvSpPr>
              <p:cNvPr id="29" name="Oval 28">
                <a:extLst>
                  <a:ext uri="{FF2B5EF4-FFF2-40B4-BE49-F238E27FC236}">
                    <a16:creationId xmlns:a16="http://schemas.microsoft.com/office/drawing/2014/main" id="{113CC388-4D08-4E76-A378-13570AB90CA0}"/>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B7D481B9-02C7-4907-9708-0B5B00ADFEF9}"/>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grpSp>
    </p:spTree>
    <p:extLst>
      <p:ext uri="{BB962C8B-B14F-4D97-AF65-F5344CB8AC3E}">
        <p14:creationId xmlns:p14="http://schemas.microsoft.com/office/powerpoint/2010/main" val="416191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C136D-869B-4348-85BD-7B8B7BE9D82A}"/>
              </a:ext>
            </a:extLst>
          </p:cNvPr>
          <p:cNvSpPr>
            <a:spLocks noGrp="1"/>
          </p:cNvSpPr>
          <p:nvPr>
            <p:ph idx="1"/>
          </p:nvPr>
        </p:nvSpPr>
        <p:spPr>
          <a:xfrm>
            <a:off x="457200" y="516971"/>
            <a:ext cx="8229600" cy="3672408"/>
          </a:xfrm>
        </p:spPr>
        <p:txBody>
          <a:bodyPr/>
          <a:lstStyle/>
          <a:p>
            <a:r>
              <a:rPr lang="en-GB" dirty="0"/>
              <a:t>CCR for XRN5110 November 2020</a:t>
            </a:r>
          </a:p>
          <a:p>
            <a:pPr lvl="1"/>
            <a:r>
              <a:rPr lang="en-GB" sz="2000" dirty="0"/>
              <a:t>Voting Shipper &amp; DNO</a:t>
            </a:r>
          </a:p>
        </p:txBody>
      </p:sp>
      <p:graphicFrame>
        <p:nvGraphicFramePr>
          <p:cNvPr id="5" name="Object 4">
            <a:extLst>
              <a:ext uri="{FF2B5EF4-FFF2-40B4-BE49-F238E27FC236}">
                <a16:creationId xmlns:a16="http://schemas.microsoft.com/office/drawing/2014/main" id="{8322B2FA-47F7-4FF1-A648-3079B5512998}"/>
              </a:ext>
            </a:extLst>
          </p:cNvPr>
          <p:cNvGraphicFramePr>
            <a:graphicFrameLocks noChangeAspect="1"/>
          </p:cNvGraphicFramePr>
          <p:nvPr>
            <p:extLst>
              <p:ext uri="{D42A27DB-BD31-4B8C-83A1-F6EECF244321}">
                <p14:modId xmlns:p14="http://schemas.microsoft.com/office/powerpoint/2010/main" val="1851465335"/>
              </p:ext>
            </p:extLst>
          </p:nvPr>
        </p:nvGraphicFramePr>
        <p:xfrm>
          <a:off x="7611627" y="748009"/>
          <a:ext cx="914400" cy="792163"/>
        </p:xfrm>
        <a:graphic>
          <a:graphicData uri="http://schemas.openxmlformats.org/presentationml/2006/ole">
            <mc:AlternateContent xmlns:mc="http://schemas.openxmlformats.org/markup-compatibility/2006">
              <mc:Choice xmlns:v="urn:schemas-microsoft-com:vml" Requires="v">
                <p:oleObj spid="_x0000_s5123" name="Document" showAsIcon="1" r:id="rId3" imgW="914400" imgH="792360" progId="Word.Document.12">
                  <p:embed/>
                </p:oleObj>
              </mc:Choice>
              <mc:Fallback>
                <p:oleObj name="Document" showAsIcon="1" r:id="rId3" imgW="914400" imgH="792360" progId="Word.Document.12">
                  <p:embed/>
                  <p:pic>
                    <p:nvPicPr>
                      <p:cNvPr id="5" name="Object 4">
                        <a:extLst>
                          <a:ext uri="{FF2B5EF4-FFF2-40B4-BE49-F238E27FC236}">
                            <a16:creationId xmlns:a16="http://schemas.microsoft.com/office/drawing/2014/main" id="{8322B2FA-47F7-4FF1-A648-3079B5512998}"/>
                          </a:ext>
                        </a:extLst>
                      </p:cNvPr>
                      <p:cNvPicPr/>
                      <p:nvPr/>
                    </p:nvPicPr>
                    <p:blipFill>
                      <a:blip r:embed="rId4"/>
                      <a:stretch>
                        <a:fillRect/>
                      </a:stretch>
                    </p:blipFill>
                    <p:spPr>
                      <a:xfrm>
                        <a:off x="7611627" y="74800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409388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39039" y="69405"/>
            <a:ext cx="8229600" cy="469317"/>
          </a:xfrm>
        </p:spPr>
        <p:txBody>
          <a:bodyPr>
            <a:normAutofit/>
          </a:bodyPr>
          <a:lstStyle/>
          <a:p>
            <a:r>
              <a:rPr lang="en-GB" sz="1800" dirty="0">
                <a:latin typeface="Arial"/>
                <a:cs typeface="Arial"/>
              </a:rPr>
              <a:t>XRN5253 June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95308" y="596910"/>
          <a:ext cx="8673331" cy="4376908"/>
        </p:xfrm>
        <a:graphic>
          <a:graphicData uri="http://schemas.openxmlformats.org/drawingml/2006/table">
            <a:tbl>
              <a:tblPr firstRow="1" bandRow="1"/>
              <a:tblGrid>
                <a:gridCol w="1543125">
                  <a:extLst>
                    <a:ext uri="{9D8B030D-6E8A-4147-A177-3AD203B41FA5}">
                      <a16:colId xmlns:a16="http://schemas.microsoft.com/office/drawing/2014/main" val="20000"/>
                    </a:ext>
                  </a:extLst>
                </a:gridCol>
                <a:gridCol w="2397722">
                  <a:extLst>
                    <a:ext uri="{9D8B030D-6E8A-4147-A177-3AD203B41FA5}">
                      <a16:colId xmlns:a16="http://schemas.microsoft.com/office/drawing/2014/main" val="20001"/>
                    </a:ext>
                  </a:extLst>
                </a:gridCol>
                <a:gridCol w="2346171">
                  <a:extLst>
                    <a:ext uri="{9D8B030D-6E8A-4147-A177-3AD203B41FA5}">
                      <a16:colId xmlns:a16="http://schemas.microsoft.com/office/drawing/2014/main" val="20002"/>
                    </a:ext>
                  </a:extLst>
                </a:gridCol>
                <a:gridCol w="2386313">
                  <a:extLst>
                    <a:ext uri="{9D8B030D-6E8A-4147-A177-3AD203B41FA5}">
                      <a16:colId xmlns:a16="http://schemas.microsoft.com/office/drawing/2014/main" val="20003"/>
                    </a:ext>
                  </a:extLst>
                </a:gridCol>
              </a:tblGrid>
              <a:tr h="242410">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45271">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452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RAG</a:t>
                      </a:r>
                      <a:r>
                        <a:rPr lang="en-GB" sz="1050" b="1" baseline="0" dirty="0">
                          <a:solidFill>
                            <a:schemeClr val="bg1"/>
                          </a:solidFill>
                          <a:latin typeface="+mn-lt"/>
                          <a:cs typeface="Arial"/>
                        </a:rPr>
                        <a:t> Status</a:t>
                      </a:r>
                      <a:endParaRPr lang="en-GB" sz="1050" b="1" dirty="0">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5271">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7094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mn-lt"/>
                          <a:ea typeface="+mn-ea"/>
                          <a:cs typeface="Arial"/>
                        </a:rPr>
                        <a:t>Schedule</a:t>
                      </a:r>
                    </a:p>
                    <a:p>
                      <a:pPr algn="ctr"/>
                      <a:endParaRPr lang="en-GB" sz="1050" b="1" baseline="0" dirty="0">
                        <a:solidFill>
                          <a:schemeClr val="bg1"/>
                        </a:solidFill>
                        <a:latin typeface="+mn-lt"/>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XRN5253 June 21 Project is on track</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All Testing phases successfully completed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Implementation Dress Rehearsal has successfully completed ahead of Go live</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Go Live is scheduled for Saturday 26</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June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First Post Implementation Support (PIS) period to commence from 28</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June and run until 9</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July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Further PIS periods scheduled between September and December to cover all 1</a:t>
                      </a:r>
                      <a:r>
                        <a:rPr lang="en-GB" sz="900" b="0" i="0" u="none" strike="noStrike" kern="1200" cap="none" normalizeH="0" baseline="30000" dirty="0">
                          <a:ln>
                            <a:noFill/>
                          </a:ln>
                          <a:solidFill>
                            <a:schemeClr val="tx1"/>
                          </a:solidFill>
                          <a:effectLst/>
                          <a:latin typeface="+mn-lt"/>
                          <a:ea typeface="+mn-ea"/>
                          <a:cs typeface="+mn-cs"/>
                        </a:rPr>
                        <a:t>st</a:t>
                      </a:r>
                      <a:r>
                        <a:rPr lang="en-GB" sz="900" b="0" i="0" u="none" strike="noStrike" kern="1200" cap="none" normalizeH="0" baseline="0" dirty="0">
                          <a:ln>
                            <a:noFill/>
                          </a:ln>
                          <a:solidFill>
                            <a:schemeClr val="tx1"/>
                          </a:solidFill>
                          <a:effectLst/>
                          <a:latin typeface="+mn-lt"/>
                          <a:ea typeface="+mn-ea"/>
                          <a:cs typeface="+mn-cs"/>
                        </a:rPr>
                        <a:t> Usage. </a:t>
                      </a:r>
                    </a:p>
                    <a:p>
                      <a:pPr marL="0" marR="0" lvl="0" indent="0" algn="l">
                        <a:lnSpc>
                          <a:spcPct val="100000"/>
                        </a:lnSpc>
                        <a:spcBef>
                          <a:spcPts val="0"/>
                        </a:spcBef>
                        <a:spcAft>
                          <a:spcPts val="0"/>
                        </a:spcAft>
                        <a:buClrTx/>
                        <a:buSzTx/>
                        <a:buFont typeface="Arial" panose="020B0604020202020204" pitchFamily="34" charset="0"/>
                        <a:buNone/>
                      </a:pPr>
                      <a:r>
                        <a:rPr lang="en-GB" sz="900" b="1" i="0" u="none" strike="noStrike" kern="1200" cap="none" normalizeH="0" baseline="0" dirty="0">
                          <a:ln>
                            <a:noFill/>
                          </a:ln>
                          <a:solidFill>
                            <a:schemeClr val="tx1"/>
                          </a:solidFill>
                          <a:effectLst/>
                          <a:latin typeface="+mn-lt"/>
                          <a:ea typeface="+mn-ea"/>
                          <a:cs typeface="+mn-cs"/>
                        </a:rPr>
                        <a:t>Decision In July ChMC</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None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900"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898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900" b="0" i="0" u="none" strike="noStrike" kern="1200" dirty="0">
                          <a:solidFill>
                            <a:schemeClr val="tx1"/>
                          </a:solidFill>
                          <a:effectLst/>
                          <a:latin typeface="+mn-lt"/>
                          <a:ea typeface="+mn-ea"/>
                          <a:cs typeface="+mn-cs"/>
                        </a:rPr>
                        <a:t>None Applicable</a:t>
                      </a:r>
                      <a:endParaRPr lang="en-US" sz="900" b="0" i="0" u="none" strike="noStrike" kern="1200" cap="none" normalizeH="0" baseline="0" noProof="0" dirty="0">
                        <a:ln>
                          <a:noFill/>
                        </a:ln>
                        <a:solidFill>
                          <a:schemeClr val="tx1"/>
                        </a:solidFill>
                        <a:effectLst/>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620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mn-lt"/>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lvl="0" indent="-171450">
                        <a:buFont typeface="Arial" panose="020B0604020202020204" pitchFamily="34" charset="0"/>
                        <a:buChar char="•"/>
                      </a:pPr>
                      <a:r>
                        <a:rPr lang="en-US" sz="900" b="0" i="0" u="none" strike="noStrike" kern="1200" cap="none" normalizeH="0" baseline="0" dirty="0">
                          <a:ln>
                            <a:noFill/>
                          </a:ln>
                          <a:solidFill>
                            <a:schemeClr val="tx1"/>
                          </a:solidFill>
                          <a:effectLst/>
                          <a:latin typeface="+mn-lt"/>
                          <a:ea typeface="Verdana"/>
                          <a:cs typeface="Arial"/>
                        </a:rPr>
                        <a:t>Forecast costs on track to complete within approved BER</a:t>
                      </a:r>
                      <a:endParaRPr kumimoji="0" lang="en-US" sz="900" b="0" i="0" u="none" strike="noStrike" kern="1200" cap="none" normalizeH="0" baseline="0" dirty="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08453">
                <a:tc>
                  <a:txBody>
                    <a:bodyPr/>
                    <a:lstStyle/>
                    <a:p>
                      <a:pPr algn="ctr"/>
                      <a:r>
                        <a:rPr lang="en-GB" sz="1050" b="1" baseline="0" dirty="0">
                          <a:solidFill>
                            <a:schemeClr val="bg1"/>
                          </a:solidFill>
                          <a:latin typeface="+mn-lt"/>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900" b="0" dirty="0">
                          <a:latin typeface="+mn-lt"/>
                        </a:rPr>
                        <a:t>In Scope (XRN5093) - </a:t>
                      </a:r>
                      <a:r>
                        <a:rPr lang="en-GB" sz="900" b="0" dirty="0">
                          <a:latin typeface="+mn-lt"/>
                        </a:rPr>
                        <a:t>MOD0711 – Update of AUG Table to reflect new EUC bands</a:t>
                      </a:r>
                      <a:endParaRPr lang="en-US" sz="900" b="0" dirty="0">
                        <a:latin typeface="+mn-lt"/>
                        <a:cs typeface="Arial"/>
                      </a:endParaRPr>
                    </a:p>
                    <a:p>
                      <a:pPr marL="0" indent="0">
                        <a:buNone/>
                      </a:pPr>
                      <a:r>
                        <a:rPr lang="en-US" sz="900" b="0" dirty="0">
                          <a:latin typeface="+mn-lt"/>
                        </a:rPr>
                        <a:t>Descoped (XRN4992) </a:t>
                      </a:r>
                      <a:r>
                        <a:rPr lang="en-US" sz="900" dirty="0">
                          <a:latin typeface="+mn-lt"/>
                        </a:rPr>
                        <a:t>- MOD0687 – Creation of new charge to recover last resort supply payments – </a:t>
                      </a:r>
                    </a:p>
                    <a:p>
                      <a:pPr marL="0" indent="0">
                        <a:buNone/>
                      </a:pPr>
                      <a:r>
                        <a:rPr lang="en-US" sz="900" dirty="0">
                          <a:latin typeface="+mn-lt"/>
                        </a:rPr>
                        <a:t>Descoped at Extraordinary ChMC on 26</a:t>
                      </a:r>
                      <a:r>
                        <a:rPr lang="en-US" sz="900" baseline="30000" dirty="0">
                          <a:latin typeface="+mn-lt"/>
                        </a:rPr>
                        <a:t>th</a:t>
                      </a:r>
                      <a:r>
                        <a:rPr lang="en-US" sz="900" dirty="0">
                          <a:latin typeface="+mn-lt"/>
                        </a:rPr>
                        <a:t> October 2020</a:t>
                      </a:r>
                    </a:p>
                    <a:p>
                      <a:pPr marL="0" indent="0">
                        <a:buNone/>
                      </a:pPr>
                      <a:r>
                        <a:rPr lang="en-US" sz="900" b="0" dirty="0">
                          <a:latin typeface="+mn-lt"/>
                        </a:rPr>
                        <a:t>Descoped (XRN4941)</a:t>
                      </a:r>
                      <a:r>
                        <a:rPr lang="en-US" sz="900" dirty="0">
                          <a:latin typeface="+mn-lt"/>
                        </a:rPr>
                        <a:t> - MOD0692 -  Auto updates to meter read frequency </a:t>
                      </a:r>
                    </a:p>
                    <a:p>
                      <a:pPr marL="0" indent="0">
                        <a:buNone/>
                      </a:pPr>
                      <a:r>
                        <a:rPr lang="en-US" sz="900" dirty="0">
                          <a:latin typeface="+mn-lt"/>
                        </a:rPr>
                        <a:t>Descoped at ChMC on 11</a:t>
                      </a:r>
                      <a:r>
                        <a:rPr lang="en-US" sz="900" baseline="30000" dirty="0">
                          <a:latin typeface="+mn-lt"/>
                        </a:rPr>
                        <a:t>th</a:t>
                      </a:r>
                      <a:r>
                        <a:rPr lang="en-US" sz="900" dirty="0">
                          <a:latin typeface="+mn-lt"/>
                        </a:rPr>
                        <a:t> November 2020</a:t>
                      </a: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471878" cy="200055"/>
          </a:xfrm>
          <a:prstGeom prst="rect">
            <a:avLst/>
          </a:prstGeom>
          <a:noFill/>
        </p:spPr>
        <p:txBody>
          <a:bodyPr wrap="none" rtlCol="0">
            <a:spAutoFit/>
          </a:bodyPr>
          <a:lstStyle/>
          <a:p>
            <a:r>
              <a:rPr lang="en-GB" sz="700" dirty="0"/>
              <a:t>Slide updated on 21</a:t>
            </a:r>
            <a:r>
              <a:rPr lang="en-GB" sz="700" baseline="30000" dirty="0"/>
              <a:t>st</a:t>
            </a:r>
            <a:r>
              <a:rPr lang="en-GB" sz="700" dirty="0"/>
              <a:t> June 2021</a:t>
            </a:r>
          </a:p>
        </p:txBody>
      </p:sp>
      <p:grpSp>
        <p:nvGrpSpPr>
          <p:cNvPr id="6" name="Group 5">
            <a:extLst>
              <a:ext uri="{FF2B5EF4-FFF2-40B4-BE49-F238E27FC236}">
                <a16:creationId xmlns:a16="http://schemas.microsoft.com/office/drawing/2014/main" id="{A7F6E6A8-F354-4B88-94C6-1A4FECD90295}"/>
              </a:ext>
            </a:extLst>
          </p:cNvPr>
          <p:cNvGrpSpPr/>
          <p:nvPr/>
        </p:nvGrpSpPr>
        <p:grpSpPr>
          <a:xfrm>
            <a:off x="4321521" y="3430003"/>
            <a:ext cx="3796838" cy="338554"/>
            <a:chOff x="4309575" y="3517379"/>
            <a:chExt cx="3796838" cy="338554"/>
          </a:xfrm>
        </p:grpSpPr>
        <p:grpSp>
          <p:nvGrpSpPr>
            <p:cNvPr id="9" name="Group 8">
              <a:extLst>
                <a:ext uri="{FF2B5EF4-FFF2-40B4-BE49-F238E27FC236}">
                  <a16:creationId xmlns:a16="http://schemas.microsoft.com/office/drawing/2014/main" id="{AA5C4EA1-1FF4-438B-8BD0-21607BB0C453}"/>
                </a:ext>
              </a:extLst>
            </p:cNvPr>
            <p:cNvGrpSpPr/>
            <p:nvPr/>
          </p:nvGrpSpPr>
          <p:grpSpPr>
            <a:xfrm>
              <a:off x="4309575" y="3517379"/>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080579" y="3517379"/>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5795473" y="3517379"/>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6429317" y="3517379"/>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7171227" y="3517379"/>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grpSp>
      <p:pic>
        <p:nvPicPr>
          <p:cNvPr id="3" name="Picture 2">
            <a:extLst>
              <a:ext uri="{FF2B5EF4-FFF2-40B4-BE49-F238E27FC236}">
                <a16:creationId xmlns:a16="http://schemas.microsoft.com/office/drawing/2014/main" id="{1094706D-3D81-414A-91DC-6D9FC8AD434F}"/>
              </a:ext>
            </a:extLst>
          </p:cNvPr>
          <p:cNvPicPr>
            <a:picLocks noChangeAspect="1"/>
          </p:cNvPicPr>
          <p:nvPr/>
        </p:nvPicPr>
        <p:blipFill>
          <a:blip r:embed="rId3"/>
          <a:stretch>
            <a:fillRect/>
          </a:stretch>
        </p:blipFill>
        <p:spPr>
          <a:xfrm>
            <a:off x="4321521" y="1632435"/>
            <a:ext cx="3569647" cy="1831423"/>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1DE979-6CB0-451A-B6DD-46778E5F5279}"/>
              </a:ext>
            </a:extLst>
          </p:cNvPr>
          <p:cNvPicPr>
            <a:picLocks noChangeAspect="1"/>
          </p:cNvPicPr>
          <p:nvPr/>
        </p:nvPicPr>
        <p:blipFill>
          <a:blip r:embed="rId3"/>
          <a:stretch>
            <a:fillRect/>
          </a:stretch>
        </p:blipFill>
        <p:spPr>
          <a:xfrm>
            <a:off x="4601447" y="1373350"/>
            <a:ext cx="3777241" cy="1543782"/>
          </a:xfrm>
          <a:prstGeom prst="rect">
            <a:avLst/>
          </a:prstGeom>
        </p:spPr>
      </p:pic>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54402" y="362542"/>
          <a:ext cx="8693205" cy="4401145"/>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330989">
                  <a:extLst>
                    <a:ext uri="{9D8B030D-6E8A-4147-A177-3AD203B41FA5}">
                      <a16:colId xmlns:a16="http://schemas.microsoft.com/office/drawing/2014/main" val="20002"/>
                    </a:ext>
                  </a:extLst>
                </a:gridCol>
                <a:gridCol w="2020558">
                  <a:extLst>
                    <a:ext uri="{9D8B030D-6E8A-4147-A177-3AD203B41FA5}">
                      <a16:colId xmlns:a16="http://schemas.microsoft.com/office/drawing/2014/main" val="2880710429"/>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46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304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4290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171450" indent="-171450" algn="l">
                        <a:buFont typeface="Arial" panose="020B0604020202020204" pitchFamily="34" charset="0"/>
                        <a:buChar char="•"/>
                      </a:pPr>
                      <a:r>
                        <a:rPr lang="en-US" sz="800" dirty="0"/>
                        <a:t>Detailed delivery plan has been baselined</a:t>
                      </a:r>
                    </a:p>
                    <a:p>
                      <a:pPr marL="171450" indent="-171450" algn="l">
                        <a:buFont typeface="Arial" panose="020B0604020202020204" pitchFamily="34" charset="0"/>
                        <a:buChar char="•"/>
                      </a:pPr>
                      <a:r>
                        <a:rPr lang="en-US" sz="800" dirty="0"/>
                        <a:t>Build in progress for XRN4941 and XRN5007</a:t>
                      </a:r>
                    </a:p>
                    <a:p>
                      <a:pPr marL="171450" indent="-171450" algn="l">
                        <a:buFont typeface="Arial" panose="020B0604020202020204" pitchFamily="34" charset="0"/>
                        <a:buChar char="•"/>
                      </a:pPr>
                      <a:r>
                        <a:rPr lang="en-US" sz="800" dirty="0"/>
                        <a:t>Build is completed and System Test has commenced for XRN5142, XRN5180 and XRN5072</a:t>
                      </a:r>
                    </a:p>
                    <a:p>
                      <a:pPr marL="171450" indent="-171450" algn="l">
                        <a:buFont typeface="Arial" panose="020B0604020202020204" pitchFamily="34" charset="0"/>
                        <a:buChar char="•"/>
                      </a:pPr>
                      <a:r>
                        <a:rPr lang="en-US" sz="800" dirty="0">
                          <a:solidFill>
                            <a:schemeClr val="tx1"/>
                          </a:solidFill>
                        </a:rPr>
                        <a:t>XRN4780C MAP ID is in the process of being scoped into the November 21 release for delivery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dirty="0"/>
                        <a:t>Implementation Approach provided  for information shared with July </a:t>
                      </a:r>
                      <a:r>
                        <a:rPr lang="en-US" sz="800" dirty="0" err="1"/>
                        <a:t>ChMC</a:t>
                      </a:r>
                      <a:r>
                        <a:rPr lang="en-US" sz="800" dirty="0"/>
                        <a:t> </a:t>
                      </a:r>
                    </a:p>
                    <a:p>
                      <a:pPr marL="171450" marR="0" lvl="0" indent="-171450" algn="l">
                        <a:lnSpc>
                          <a:spcPct val="100000"/>
                        </a:lnSpc>
                        <a:spcBef>
                          <a:spcPts val="0"/>
                        </a:spcBef>
                        <a:spcAft>
                          <a:spcPts val="0"/>
                        </a:spcAft>
                        <a:buClrTx/>
                        <a:buSzTx/>
                        <a:buFont typeface="Arial" panose="020B0604020202020204" pitchFamily="34" charset="0"/>
                        <a:buChar char="•"/>
                      </a:pPr>
                      <a:endParaRPr lang="en-US" sz="800" dirty="0"/>
                    </a:p>
                    <a:p>
                      <a:pPr marL="0" marR="0" lvl="0" indent="0" algn="l">
                        <a:lnSpc>
                          <a:spcPct val="100000"/>
                        </a:lnSpc>
                        <a:spcBef>
                          <a:spcPts val="0"/>
                        </a:spcBef>
                        <a:spcAft>
                          <a:spcPts val="0"/>
                        </a:spcAft>
                        <a:buClrTx/>
                        <a:buSzTx/>
                        <a:buFont typeface="Arial" panose="020B0604020202020204" pitchFamily="34" charset="0"/>
                        <a:buNone/>
                      </a:pPr>
                      <a:r>
                        <a:rPr lang="en-GB" sz="800" b="1" i="0" u="none" strike="noStrike" kern="1200" cap="none" normalizeH="0" baseline="0" dirty="0">
                          <a:ln>
                            <a:noFill/>
                          </a:ln>
                          <a:solidFill>
                            <a:schemeClr val="tx1"/>
                          </a:solidFill>
                          <a:effectLst/>
                          <a:latin typeface="+mn-lt"/>
                          <a:ea typeface="+mn-ea"/>
                          <a:cs typeface="+mn-cs"/>
                        </a:rPr>
                        <a:t>Decision In July ChMC</a:t>
                      </a:r>
                    </a:p>
                    <a:p>
                      <a:pPr marL="171450" indent="-171450" algn="l">
                        <a:buFont typeface="Arial" panose="020B0604020202020204" pitchFamily="34" charset="0"/>
                        <a:buChar char="•"/>
                      </a:pPr>
                      <a:r>
                        <a:rPr lang="en-US" sz="800" dirty="0"/>
                        <a:t>Approval of scope change in BER to include XRN4780C MAP ID</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444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171450" marR="0" lvl="0" indent="-171450" algn="l">
                        <a:lnSpc>
                          <a:spcPct val="100000"/>
                        </a:lnSpc>
                        <a:spcBef>
                          <a:spcPct val="0"/>
                        </a:spcBef>
                        <a:spcAft>
                          <a:spcPct val="0"/>
                        </a:spcAft>
                        <a:buFont typeface="Arial" panose="020B0604020202020204" pitchFamily="34" charset="0"/>
                        <a:buChar char="•"/>
                      </a:pPr>
                      <a:r>
                        <a:rPr lang="en-US" sz="900" b="0" i="0" u="none" strike="noStrike" kern="1200" cap="none" normalizeH="0" baseline="0" noProof="0" dirty="0">
                          <a:ln>
                            <a:noFill/>
                          </a:ln>
                          <a:solidFill>
                            <a:schemeClr val="tx1"/>
                          </a:solidFill>
                          <a:effectLst/>
                          <a:latin typeface="+mn-lt"/>
                        </a:rPr>
                        <a:t>​None applicable </a:t>
                      </a:r>
                      <a:endParaRPr lang="en-US" sz="900" b="0" i="0" u="none" strike="noStrike" kern="1200" cap="none" normalizeH="0" baseline="0" noProof="0" dirty="0">
                        <a:ln>
                          <a:noFill/>
                        </a:ln>
                        <a:solidFill>
                          <a:schemeClr val="tx1"/>
                        </a:solidFill>
                        <a:effectLst/>
                        <a:highlight>
                          <a:srgbClr val="FFFF00"/>
                        </a:highlight>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171450" indent="-171450">
                        <a:buFont typeface="Arial"/>
                        <a:buChar char="•"/>
                      </a:pPr>
                      <a:r>
                        <a:rPr lang="en-US" sz="900" b="0" i="0" kern="1200" dirty="0">
                          <a:solidFill>
                            <a:schemeClr val="tx1"/>
                          </a:solidFill>
                          <a:effectLst/>
                          <a:latin typeface="+mn-lt"/>
                          <a:ea typeface="+mn-ea"/>
                          <a:cs typeface="+mn-cs"/>
                        </a:rPr>
                        <a:t>Forecast to complete delivery against approved BER </a:t>
                      </a:r>
                      <a:endParaRPr kumimoji="0" lang="en-US" sz="9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800" b="1" i="0" u="none" strike="noStrike" kern="1200" dirty="0">
                          <a:solidFill>
                            <a:schemeClr val="tx1"/>
                          </a:solidFill>
                          <a:effectLst/>
                          <a:latin typeface="+mn-lt"/>
                          <a:ea typeface="+mn-ea"/>
                          <a:cs typeface="+mn-cs"/>
                        </a:rPr>
                        <a:t>In Scope – XRN4941 - </a:t>
                      </a:r>
                      <a:r>
                        <a:rPr lang="en-US" sz="800" b="0" i="0" u="none" strike="noStrike" kern="1200" dirty="0">
                          <a:solidFill>
                            <a:schemeClr val="tx1"/>
                          </a:solidFill>
                          <a:effectLst/>
                          <a:latin typeface="+mn-lt"/>
                          <a:ea typeface="+mn-ea"/>
                          <a:cs typeface="+mn-cs"/>
                        </a:rPr>
                        <a:t>MOD0692 - Auto updates to meter read frequency</a:t>
                      </a:r>
                    </a:p>
                    <a:p>
                      <a:pPr rtl="0" fontAlgn="base"/>
                      <a:r>
                        <a:rPr lang="en-US" sz="800" b="1" i="0" u="none" strike="noStrike" kern="1200" dirty="0">
                          <a:solidFill>
                            <a:schemeClr val="tx1"/>
                          </a:solidFill>
                          <a:effectLst/>
                          <a:latin typeface="+mn-lt"/>
                          <a:ea typeface="+mn-ea"/>
                          <a:cs typeface="+mn-cs"/>
                        </a:rPr>
                        <a:t>In Scope - XRN5007 - </a:t>
                      </a:r>
                      <a:r>
                        <a:rPr lang="en-US" sz="800" b="0" i="0" u="none" strike="noStrike" kern="1200" dirty="0">
                          <a:solidFill>
                            <a:schemeClr val="tx1"/>
                          </a:solidFill>
                          <a:effectLst/>
                          <a:latin typeface="+mn-lt"/>
                          <a:ea typeface="+mn-ea"/>
                          <a:cs typeface="+mn-cs"/>
                        </a:rPr>
                        <a:t>Enhancement to reconciliation process where prevailing volume is zero</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XRN5072 - </a:t>
                      </a:r>
                      <a:r>
                        <a:rPr lang="en-US" sz="800" b="0" i="0" u="none" strike="noStrike" kern="1200" dirty="0">
                          <a:solidFill>
                            <a:schemeClr val="tx1"/>
                          </a:solidFill>
                          <a:effectLst/>
                          <a:latin typeface="+mn-lt"/>
                          <a:ea typeface="+mn-ea"/>
                          <a:cs typeface="+mn-cs"/>
                        </a:rPr>
                        <a:t>Application and derivation of TTZ indicator and calculation of volume and energy – all classes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XRN5142 - </a:t>
                      </a:r>
                      <a:r>
                        <a:rPr lang="en-US" sz="800" b="0" i="0" u="none" strike="noStrike" kern="1200" dirty="0">
                          <a:solidFill>
                            <a:schemeClr val="tx1"/>
                          </a:solidFill>
                          <a:effectLst/>
                          <a:latin typeface="+mn-lt"/>
                          <a:ea typeface="+mn-ea"/>
                          <a:cs typeface="+mn-cs"/>
                        </a:rPr>
                        <a:t>New allowable values for DCC Service Flag in DXI File from DCC</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XRN5180 - </a:t>
                      </a:r>
                      <a:r>
                        <a:rPr lang="en-US" sz="800" b="0" i="0" u="none" strike="noStrike" kern="1200" dirty="0">
                          <a:solidFill>
                            <a:schemeClr val="tx1"/>
                          </a:solidFill>
                          <a:effectLst/>
                          <a:latin typeface="+mn-lt"/>
                          <a:ea typeface="+mn-ea"/>
                          <a:cs typeface="+mn-cs"/>
                        </a:rPr>
                        <a:t>Inner tolerance validation for replacement reads and read insertions</a:t>
                      </a:r>
                      <a:r>
                        <a:rPr lang="en-US" sz="8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800" b="1" i="0" u="none" strike="noStrike" kern="1200" dirty="0">
                          <a:solidFill>
                            <a:schemeClr val="tx1"/>
                          </a:solidFill>
                          <a:effectLst/>
                          <a:latin typeface="+mn-lt"/>
                          <a:ea typeface="+mn-ea"/>
                          <a:cs typeface="+mn-cs"/>
                        </a:rPr>
                        <a:t>Descoped - XRN5091 - </a:t>
                      </a:r>
                      <a:r>
                        <a:rPr lang="en-US" sz="800" b="0" i="0" u="none" strike="noStrike" kern="1200" dirty="0">
                          <a:solidFill>
                            <a:schemeClr val="tx1"/>
                          </a:solidFill>
                          <a:effectLst/>
                          <a:latin typeface="+mn-lt"/>
                          <a:ea typeface="+mn-ea"/>
                          <a:cs typeface="+mn-cs"/>
                        </a:rPr>
                        <a:t>Deferral of creation of Class change reads at transfer of ownership</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XRN5186 </a:t>
                      </a:r>
                      <a:r>
                        <a:rPr lang="en-US" sz="800" b="0" i="0" u="none" strike="noStrike" kern="1200" dirty="0">
                          <a:solidFill>
                            <a:schemeClr val="tx1"/>
                          </a:solidFill>
                          <a:effectLst/>
                          <a:latin typeface="+mn-lt"/>
                          <a:ea typeface="+mn-ea"/>
                          <a:cs typeface="+mn-cs"/>
                        </a:rPr>
                        <a:t>MOD0701 – Aligning capacity booking under the UNC and arrangements set out in relevant NExAs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XRN5187 </a:t>
                      </a:r>
                      <a:r>
                        <a:rPr lang="en-US" sz="800" b="0" i="0" u="none" strike="noStrike" kern="1200" dirty="0">
                          <a:solidFill>
                            <a:schemeClr val="tx1"/>
                          </a:solidFill>
                          <a:effectLst/>
                          <a:latin typeface="+mn-lt"/>
                          <a:ea typeface="+mn-ea"/>
                          <a:cs typeface="+mn-cs"/>
                        </a:rPr>
                        <a:t>MOD0696 – Addressing inequalities between capacity booking under the UNC and arrangements set out in the relevant NExAs</a:t>
                      </a:r>
                      <a:endParaRPr lang="en-GB"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04907" y="-65951"/>
            <a:ext cx="8229600" cy="637580"/>
          </a:xfrm>
        </p:spPr>
        <p:txBody>
          <a:bodyPr>
            <a:normAutofit/>
          </a:bodyPr>
          <a:lstStyle/>
          <a:p>
            <a:r>
              <a:rPr lang="en-GB" sz="1600" dirty="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18364" cy="200055"/>
          </a:xfrm>
          <a:prstGeom prst="rect">
            <a:avLst/>
          </a:prstGeom>
          <a:noFill/>
        </p:spPr>
        <p:txBody>
          <a:bodyPr wrap="none" rtlCol="0">
            <a:spAutoFit/>
          </a:bodyPr>
          <a:lstStyle/>
          <a:p>
            <a:r>
              <a:rPr lang="en-GB" sz="700" dirty="0"/>
              <a:t>Slide updated on 22</a:t>
            </a:r>
            <a:r>
              <a:rPr lang="en-GB" sz="700" baseline="30000" dirty="0"/>
              <a:t>nd</a:t>
            </a:r>
            <a:r>
              <a:rPr lang="en-GB" sz="700" dirty="0"/>
              <a:t> June 2021</a:t>
            </a:r>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517158" y="2776899"/>
            <a:ext cx="3796838" cy="200055"/>
            <a:chOff x="4309575" y="3517379"/>
            <a:chExt cx="379683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dirty="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dirty="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dirty="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27" y="3517379"/>
              <a:ext cx="935186"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dirty="0"/>
                  <a:t>Not Baselined</a:t>
                </a:r>
              </a:p>
            </p:txBody>
          </p:sp>
        </p:grpSp>
      </p:grpSp>
    </p:spTree>
    <p:extLst>
      <p:ext uri="{BB962C8B-B14F-4D97-AF65-F5344CB8AC3E}">
        <p14:creationId xmlns:p14="http://schemas.microsoft.com/office/powerpoint/2010/main" val="4119845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205E-9E39-4A5F-8F39-AF05DBBD4FF3}"/>
              </a:ext>
            </a:extLst>
          </p:cNvPr>
          <p:cNvSpPr>
            <a:spLocks noGrp="1"/>
          </p:cNvSpPr>
          <p:nvPr>
            <p:ph type="ctrTitle"/>
          </p:nvPr>
        </p:nvSpPr>
        <p:spPr/>
        <p:txBody>
          <a:bodyPr/>
          <a:lstStyle/>
          <a:p>
            <a:r>
              <a:rPr lang="en-GB" dirty="0">
                <a:latin typeface="Arial"/>
                <a:cs typeface="Arial"/>
              </a:rPr>
              <a:t>XRN5289 – November 21</a:t>
            </a:r>
            <a:br>
              <a:rPr lang="en-GB" dirty="0"/>
            </a:br>
            <a:r>
              <a:rPr lang="en-GB" dirty="0">
                <a:latin typeface="Arial"/>
                <a:cs typeface="Arial"/>
              </a:rPr>
              <a:t>Implementation Approach v1</a:t>
            </a:r>
            <a:endParaRPr lang="en-GB" dirty="0"/>
          </a:p>
        </p:txBody>
      </p:sp>
    </p:spTree>
    <p:extLst>
      <p:ext uri="{BB962C8B-B14F-4D97-AF65-F5344CB8AC3E}">
        <p14:creationId xmlns:p14="http://schemas.microsoft.com/office/powerpoint/2010/main" val="2205470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High Level Implementation Timeline</a:t>
            </a:r>
          </a:p>
        </p:txBody>
      </p:sp>
      <p:sp>
        <p:nvSpPr>
          <p:cNvPr id="3" name="TextBox 2"/>
          <p:cNvSpPr txBox="1"/>
          <p:nvPr/>
        </p:nvSpPr>
        <p:spPr>
          <a:xfrm>
            <a:off x="360711" y="747715"/>
            <a:ext cx="828092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The implementation for the 5 changes consists of code transports for BW, and ISU, Control M, AMT systems, UK Link Oracle web centre (DN Portal) </a:t>
            </a:r>
          </a:p>
        </p:txBody>
      </p:sp>
      <p:pic>
        <p:nvPicPr>
          <p:cNvPr id="4" name="Picture 3">
            <a:extLst>
              <a:ext uri="{FF2B5EF4-FFF2-40B4-BE49-F238E27FC236}">
                <a16:creationId xmlns:a16="http://schemas.microsoft.com/office/drawing/2014/main" id="{FC234874-B7A1-4123-93EE-0B96F991BF04}"/>
              </a:ext>
            </a:extLst>
          </p:cNvPr>
          <p:cNvPicPr>
            <a:picLocks noChangeAspect="1"/>
          </p:cNvPicPr>
          <p:nvPr/>
        </p:nvPicPr>
        <p:blipFill>
          <a:blip r:embed="rId3"/>
          <a:stretch>
            <a:fillRect/>
          </a:stretch>
        </p:blipFill>
        <p:spPr>
          <a:xfrm>
            <a:off x="1602382" y="1258440"/>
            <a:ext cx="7029945" cy="1664536"/>
          </a:xfrm>
          <a:prstGeom prst="rect">
            <a:avLst/>
          </a:prstGeom>
        </p:spPr>
      </p:pic>
      <p:pic>
        <p:nvPicPr>
          <p:cNvPr id="6" name="Picture 5">
            <a:extLst>
              <a:ext uri="{FF2B5EF4-FFF2-40B4-BE49-F238E27FC236}">
                <a16:creationId xmlns:a16="http://schemas.microsoft.com/office/drawing/2014/main" id="{2025A049-EBB5-401A-8B6F-1480057D4E12}"/>
              </a:ext>
            </a:extLst>
          </p:cNvPr>
          <p:cNvPicPr>
            <a:picLocks noChangeAspect="1"/>
          </p:cNvPicPr>
          <p:nvPr/>
        </p:nvPicPr>
        <p:blipFill>
          <a:blip r:embed="rId4"/>
          <a:stretch>
            <a:fillRect/>
          </a:stretch>
        </p:blipFill>
        <p:spPr>
          <a:xfrm>
            <a:off x="1602382" y="3163531"/>
            <a:ext cx="6920508" cy="1781156"/>
          </a:xfrm>
          <a:prstGeom prst="rect">
            <a:avLst/>
          </a:prstGeom>
        </p:spPr>
      </p:pic>
      <p:sp>
        <p:nvSpPr>
          <p:cNvPr id="7" name="TextBox 6">
            <a:extLst>
              <a:ext uri="{FF2B5EF4-FFF2-40B4-BE49-F238E27FC236}">
                <a16:creationId xmlns:a16="http://schemas.microsoft.com/office/drawing/2014/main" id="{B3979499-E37F-4BA3-81E0-C5F7186FAE8F}"/>
              </a:ext>
            </a:extLst>
          </p:cNvPr>
          <p:cNvSpPr txBox="1"/>
          <p:nvPr/>
        </p:nvSpPr>
        <p:spPr>
          <a:xfrm>
            <a:off x="319130" y="1473046"/>
            <a:ext cx="132255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Go Live 5/11/21  XRN5142</a:t>
            </a:r>
          </a:p>
        </p:txBody>
      </p:sp>
      <p:sp>
        <p:nvSpPr>
          <p:cNvPr id="9" name="TextBox 8">
            <a:extLst>
              <a:ext uri="{FF2B5EF4-FFF2-40B4-BE49-F238E27FC236}">
                <a16:creationId xmlns:a16="http://schemas.microsoft.com/office/drawing/2014/main" id="{9E3FDB58-58E3-4FAC-884C-61BBCCE76C9B}"/>
              </a:ext>
            </a:extLst>
          </p:cNvPr>
          <p:cNvSpPr txBox="1"/>
          <p:nvPr/>
        </p:nvSpPr>
        <p:spPr>
          <a:xfrm>
            <a:off x="129512" y="3515728"/>
            <a:ext cx="151216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Go Live  6/11/21 Remaining Changes</a:t>
            </a:r>
          </a:p>
        </p:txBody>
      </p:sp>
      <p:sp>
        <p:nvSpPr>
          <p:cNvPr id="8" name="Rectangle 7">
            <a:extLst>
              <a:ext uri="{FF2B5EF4-FFF2-40B4-BE49-F238E27FC236}">
                <a16:creationId xmlns:a16="http://schemas.microsoft.com/office/drawing/2014/main" id="{8877DE45-833D-462E-9388-0CD34CE0C78F}"/>
              </a:ext>
            </a:extLst>
          </p:cNvPr>
          <p:cNvSpPr/>
          <p:nvPr/>
        </p:nvSpPr>
        <p:spPr>
          <a:xfrm>
            <a:off x="270983" y="2847721"/>
            <a:ext cx="8602033" cy="430887"/>
          </a:xfrm>
          <a:prstGeom prst="rect">
            <a:avLst/>
          </a:prstGeom>
        </p:spPr>
        <p:txBody>
          <a:bodyPr wrap="square">
            <a:spAutoFit/>
          </a:bodyPr>
          <a:lstStyle/>
          <a:p>
            <a:pPr lvl="0">
              <a:defRPr/>
            </a:pPr>
            <a:r>
              <a:rPr lang="en-GB" sz="1100" dirty="0">
                <a:solidFill>
                  <a:prstClr val="black"/>
                </a:solidFill>
              </a:rPr>
              <a:t>XRN5142 need to align to DCC implementation date, if not aligned DXI files that are sent from the DCC on the 5</a:t>
            </a:r>
            <a:r>
              <a:rPr lang="en-GB" sz="1100" baseline="30000" dirty="0">
                <a:solidFill>
                  <a:prstClr val="black"/>
                </a:solidFill>
              </a:rPr>
              <a:t>th</a:t>
            </a:r>
            <a:r>
              <a:rPr lang="en-GB" sz="1100" dirty="0">
                <a:solidFill>
                  <a:prstClr val="black"/>
                </a:solidFill>
              </a:rPr>
              <a:t> November will be rejected in the UKLink systems due to the mismatch in file formats being used across both systems</a:t>
            </a:r>
            <a:endParaRPr lang="en-GB" sz="1100" dirty="0">
              <a:solidFill>
                <a:prstClr val="black"/>
              </a:solidFill>
              <a:cs typeface="Arial"/>
            </a:endParaRPr>
          </a:p>
        </p:txBody>
      </p:sp>
    </p:spTree>
    <p:extLst>
      <p:ext uri="{BB962C8B-B14F-4D97-AF65-F5344CB8AC3E}">
        <p14:creationId xmlns:p14="http://schemas.microsoft.com/office/powerpoint/2010/main" val="217499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407F-E094-4BC2-8C38-46CCF0621B1A}"/>
              </a:ext>
            </a:extLst>
          </p:cNvPr>
          <p:cNvSpPr>
            <a:spLocks noGrp="1"/>
          </p:cNvSpPr>
          <p:nvPr>
            <p:ph type="title"/>
          </p:nvPr>
        </p:nvSpPr>
        <p:spPr/>
        <p:txBody>
          <a:bodyPr/>
          <a:lstStyle/>
          <a:p>
            <a:r>
              <a:rPr lang="en-GB"/>
              <a:t>File Transition</a:t>
            </a:r>
          </a:p>
        </p:txBody>
      </p:sp>
      <p:sp>
        <p:nvSpPr>
          <p:cNvPr id="3" name="Rectangle 2">
            <a:extLst>
              <a:ext uri="{FF2B5EF4-FFF2-40B4-BE49-F238E27FC236}">
                <a16:creationId xmlns:a16="http://schemas.microsoft.com/office/drawing/2014/main" id="{78C86983-31AD-4F3B-8B6E-6138689D48F7}"/>
              </a:ext>
            </a:extLst>
          </p:cNvPr>
          <p:cNvSpPr/>
          <p:nvPr/>
        </p:nvSpPr>
        <p:spPr>
          <a:xfrm>
            <a:off x="719572" y="915566"/>
            <a:ext cx="7704856" cy="369331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To incorporate the changes to files and associated processing the EFT channels will need to be closed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We will follow the standard processing times and ensure that there are none of the below files waiting for processing before we close the channels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Monitoring of all inbound files and confirmation of all response outbound files will be completed between 23:00:01 and 23:59:59 prior to any transports taking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Channels will be re-opened for 09:00:00 for the next standard job processing time</a:t>
            </a:r>
          </a:p>
        </p:txBody>
      </p:sp>
    </p:spTree>
    <p:extLst>
      <p:ext uri="{BB962C8B-B14F-4D97-AF65-F5344CB8AC3E}">
        <p14:creationId xmlns:p14="http://schemas.microsoft.com/office/powerpoint/2010/main" val="3846728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File Format Transition plan - Inbound</a:t>
            </a:r>
          </a:p>
        </p:txBody>
      </p:sp>
      <p:graphicFrame>
        <p:nvGraphicFramePr>
          <p:cNvPr id="5" name="Content Placeholder 3">
            <a:extLst>
              <a:ext uri="{FF2B5EF4-FFF2-40B4-BE49-F238E27FC236}">
                <a16:creationId xmlns:a16="http://schemas.microsoft.com/office/drawing/2014/main" id="{E4675819-31CE-4772-8FE4-4D4FAB93E1F5}"/>
              </a:ext>
            </a:extLst>
          </p:cNvPr>
          <p:cNvGraphicFramePr>
            <a:graphicFrameLocks/>
          </p:cNvGraphicFramePr>
          <p:nvPr>
            <p:extLst/>
          </p:nvPr>
        </p:nvGraphicFramePr>
        <p:xfrm>
          <a:off x="539552" y="1203598"/>
          <a:ext cx="8147248" cy="3011652"/>
        </p:xfrm>
        <a:graphic>
          <a:graphicData uri="http://schemas.openxmlformats.org/drawingml/2006/table">
            <a:tbl>
              <a:tblPr firstRow="1" bandRow="1">
                <a:tableStyleId>{5C22544A-7EE6-4342-B048-85BDC9FD1C3A}</a:tableStyleId>
              </a:tblPr>
              <a:tblGrid>
                <a:gridCol w="927657">
                  <a:extLst>
                    <a:ext uri="{9D8B030D-6E8A-4147-A177-3AD203B41FA5}">
                      <a16:colId xmlns:a16="http://schemas.microsoft.com/office/drawing/2014/main" val="20000"/>
                    </a:ext>
                  </a:extLst>
                </a:gridCol>
                <a:gridCol w="2744751">
                  <a:extLst>
                    <a:ext uri="{9D8B030D-6E8A-4147-A177-3AD203B41FA5}">
                      <a16:colId xmlns:a16="http://schemas.microsoft.com/office/drawing/2014/main" val="20001"/>
                    </a:ext>
                  </a:extLst>
                </a:gridCol>
                <a:gridCol w="2659859">
                  <a:extLst>
                    <a:ext uri="{9D8B030D-6E8A-4147-A177-3AD203B41FA5}">
                      <a16:colId xmlns:a16="http://schemas.microsoft.com/office/drawing/2014/main" val="20003"/>
                    </a:ext>
                  </a:extLst>
                </a:gridCol>
                <a:gridCol w="1814981">
                  <a:extLst>
                    <a:ext uri="{9D8B030D-6E8A-4147-A177-3AD203B41FA5}">
                      <a16:colId xmlns:a16="http://schemas.microsoft.com/office/drawing/2014/main" val="3795388193"/>
                    </a:ext>
                  </a:extLst>
                </a:gridCol>
              </a:tblGrid>
              <a:tr h="215537">
                <a:tc>
                  <a:txBody>
                    <a:bodyPr/>
                    <a:lstStyle/>
                    <a:p>
                      <a:pPr algn="ctr"/>
                      <a:r>
                        <a:rPr lang="en-GB" sz="1050" dirty="0"/>
                        <a:t>File Type</a:t>
                      </a:r>
                    </a:p>
                  </a:txBody>
                  <a:tcPr/>
                </a:tc>
                <a:tc>
                  <a:txBody>
                    <a:bodyPr/>
                    <a:lstStyle/>
                    <a:p>
                      <a:pPr algn="ctr"/>
                      <a:r>
                        <a:rPr lang="en-GB" sz="1050" dirty="0"/>
                        <a:t>Last</a:t>
                      </a:r>
                      <a:r>
                        <a:rPr lang="en-GB" sz="1050" baseline="0" dirty="0"/>
                        <a:t> inbound (Time = File Processing)</a:t>
                      </a:r>
                      <a:endParaRPr lang="en-GB" sz="10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First</a:t>
                      </a:r>
                      <a:r>
                        <a:rPr lang="en-GB" sz="1050" baseline="0" dirty="0"/>
                        <a:t> </a:t>
                      </a:r>
                      <a:r>
                        <a:rPr lang="en-GB" sz="1050" dirty="0"/>
                        <a:t>Inbound</a:t>
                      </a:r>
                      <a:r>
                        <a:rPr lang="en-GB" sz="1050" baseline="0" dirty="0"/>
                        <a:t> (Time = File Processing)</a:t>
                      </a:r>
                      <a:endParaRPr lang="en-GB" sz="10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Related Change</a:t>
                      </a:r>
                    </a:p>
                  </a:txBody>
                  <a:tcPr/>
                </a:tc>
                <a:extLst>
                  <a:ext uri="{0D108BD9-81ED-4DB2-BD59-A6C34878D82A}">
                    <a16:rowId xmlns:a16="http://schemas.microsoft.com/office/drawing/2014/main" val="10000"/>
                  </a:ext>
                </a:extLst>
              </a:tr>
              <a:tr h="32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DXI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baseline="0" dirty="0">
                          <a:solidFill>
                            <a:schemeClr val="dk1"/>
                          </a:solidFill>
                          <a:latin typeface="+mn-lt"/>
                          <a:ea typeface="+mn-ea"/>
                          <a:cs typeface="+mn-cs"/>
                        </a:rPr>
                        <a:t>04/11/21</a:t>
                      </a:r>
                      <a:r>
                        <a:rPr lang="en-GB" sz="1100" kern="1200" baseline="0" dirty="0">
                          <a:solidFill>
                            <a:schemeClr val="dk1"/>
                          </a:solidFill>
                          <a:latin typeface="+mn-lt"/>
                          <a:ea typeface="+mn-ea"/>
                          <a:cs typeface="+mn-cs"/>
                        </a:rPr>
                        <a:t> </a:t>
                      </a:r>
                      <a:r>
                        <a:rPr lang="en-GB" sz="1100" kern="1200" dirty="0">
                          <a:solidFill>
                            <a:schemeClr val="dk1"/>
                          </a:solidFill>
                          <a:latin typeface="+mn-lt"/>
                          <a:ea typeface="+mn-ea"/>
                          <a:cs typeface="+mn-cs"/>
                        </a:rPr>
                        <a:t>23:00:00</a:t>
                      </a:r>
                      <a:endParaRPr lang="en-GB" sz="1100"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baseline="0" dirty="0">
                          <a:solidFill>
                            <a:schemeClr val="dk1"/>
                          </a:solidFill>
                          <a:latin typeface="+mn-lt"/>
                          <a:ea typeface="+mn-ea"/>
                          <a:cs typeface="+mn-cs"/>
                        </a:rPr>
                        <a:t>05/11/2021</a:t>
                      </a:r>
                      <a:r>
                        <a:rPr lang="en-GB" sz="1100" b="0" kern="1200" baseline="0" dirty="0">
                          <a:solidFill>
                            <a:schemeClr val="dk1"/>
                          </a:solidFill>
                          <a:latin typeface="+mn-lt"/>
                          <a:ea typeface="+mn-ea"/>
                          <a:cs typeface="+mn-cs"/>
                        </a:rPr>
                        <a:t> BAU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dk1"/>
                          </a:solidFill>
                          <a:latin typeface="+mn-lt"/>
                          <a:ea typeface="+mn-ea"/>
                          <a:cs typeface="+mn-cs"/>
                        </a:rPr>
                        <a:t>XRN5142</a:t>
                      </a:r>
                    </a:p>
                  </a:txBody>
                  <a:tcPr/>
                </a:tc>
                <a:extLst>
                  <a:ext uri="{0D108BD9-81ED-4DB2-BD59-A6C34878D82A}">
                    <a16:rowId xmlns:a16="http://schemas.microsoft.com/office/drawing/2014/main" val="4156461612"/>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UMR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23:00:00</a:t>
                      </a:r>
                      <a:endParaRPr lang="en-GB" sz="1100"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BAU </a:t>
                      </a:r>
                    </a:p>
                  </a:txBody>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XRN5007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XRN5072</a:t>
                      </a:r>
                      <a:br>
                        <a:rPr lang="en-GB" sz="1100" kern="1200" dirty="0">
                          <a:solidFill>
                            <a:srgbClr val="000000"/>
                          </a:solidFill>
                          <a:latin typeface="+mn-lt"/>
                          <a:ea typeface="+mn-ea"/>
                          <a:cs typeface="+mn-cs"/>
                        </a:rPr>
                      </a:br>
                      <a:r>
                        <a:rPr lang="en-GB" sz="1100" kern="1200" dirty="0">
                          <a:solidFill>
                            <a:schemeClr val="dk1"/>
                          </a:solidFill>
                          <a:latin typeface="+mn-lt"/>
                          <a:ea typeface="+mn-ea"/>
                          <a:cs typeface="+mn-cs"/>
                        </a:rPr>
                        <a:t>XRN5180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baseline="0">
                        <a:solidFill>
                          <a:schemeClr val="dk1"/>
                        </a:solidFill>
                        <a:latin typeface="+mn-lt"/>
                        <a:ea typeface="+mn-ea"/>
                        <a:cs typeface="+mn-cs"/>
                      </a:endParaRPr>
                    </a:p>
                  </a:txBody>
                  <a:tcPr/>
                </a:tc>
                <a:extLst>
                  <a:ext uri="{0D108BD9-81ED-4DB2-BD59-A6C34878D82A}">
                    <a16:rowId xmlns:a16="http://schemas.microsoft.com/office/drawing/2014/main" val="1123494937"/>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UBR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186106618"/>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UDR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3809099679"/>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SFN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319404678"/>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DLC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3631793604"/>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SPC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XRN4941</a:t>
                      </a:r>
                    </a:p>
                  </a:txBody>
                  <a:tcPr/>
                </a:tc>
                <a:extLst>
                  <a:ext uri="{0D108BD9-81ED-4DB2-BD59-A6C34878D82A}">
                    <a16:rowId xmlns:a16="http://schemas.microsoft.com/office/drawing/2014/main" val="3827941028"/>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JOB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XRN4941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XRN5072</a:t>
                      </a:r>
                    </a:p>
                  </a:txBody>
                  <a:tcPr/>
                </a:tc>
                <a:extLst>
                  <a:ext uri="{0D108BD9-81ED-4DB2-BD59-A6C34878D82A}">
                    <a16:rowId xmlns:a16="http://schemas.microsoft.com/office/drawing/2014/main" val="1723096862"/>
                  </a:ext>
                </a:extLst>
              </a:tr>
              <a:tr h="311014">
                <a:tc>
                  <a:txBody>
                    <a:bodyPr/>
                    <a:lstStyle/>
                    <a:p>
                      <a:pPr marL="0" algn="ctr" defTabSz="914400" rtl="0" eaLnBrk="1" latinLnBrk="0" hangingPunct="1"/>
                      <a:r>
                        <a:rPr lang="en-GB" sz="1100" kern="1200" dirty="0">
                          <a:solidFill>
                            <a:schemeClr val="dk1"/>
                          </a:solidFill>
                          <a:latin typeface="+mn-lt"/>
                          <a:ea typeface="+mn-ea"/>
                          <a:cs typeface="+mn-cs"/>
                        </a:rPr>
                        <a:t>UPD</a:t>
                      </a:r>
                      <a:endParaRPr lang="en-GB" sz="1100" i="1" kern="1200" dirty="0">
                        <a:solidFill>
                          <a:srgbClr val="FF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23:00:00</a:t>
                      </a:r>
                      <a:endParaRPr lang="en-GB" sz="1100"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2977050730"/>
                  </a:ext>
                </a:extLst>
              </a:tr>
              <a:tr h="311014">
                <a:tc>
                  <a:txBody>
                    <a:bodyPr/>
                    <a:lstStyle/>
                    <a:p>
                      <a:pPr marL="0" algn="ctr" defTabSz="914400" rtl="0" eaLnBrk="1" latinLnBrk="0" hangingPunct="1"/>
                      <a:r>
                        <a:rPr lang="en-GB" sz="1100" b="0" i="0" kern="1200" dirty="0">
                          <a:solidFill>
                            <a:schemeClr val="tx1"/>
                          </a:solidFill>
                          <a:latin typeface="+mn-lt"/>
                          <a:ea typeface="+mn-ea"/>
                          <a:cs typeface="+mn-cs"/>
                        </a:rPr>
                        <a:t>AQI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BAU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XRN5072</a:t>
                      </a:r>
                    </a:p>
                  </a:txBody>
                  <a:tcPr/>
                </a:tc>
                <a:extLst>
                  <a:ext uri="{0D108BD9-81ED-4DB2-BD59-A6C34878D82A}">
                    <a16:rowId xmlns:a16="http://schemas.microsoft.com/office/drawing/2014/main" val="1904650643"/>
                  </a:ext>
                </a:extLst>
              </a:tr>
            </a:tbl>
          </a:graphicData>
        </a:graphic>
      </p:graphicFrame>
      <p:sp>
        <p:nvSpPr>
          <p:cNvPr id="4" name="TextBox 3">
            <a:extLst>
              <a:ext uri="{FF2B5EF4-FFF2-40B4-BE49-F238E27FC236}">
                <a16:creationId xmlns:a16="http://schemas.microsoft.com/office/drawing/2014/main" id="{8286759D-1D17-4BD8-87E8-9B6DCDA3B69D}"/>
              </a:ext>
            </a:extLst>
          </p:cNvPr>
          <p:cNvSpPr txBox="1"/>
          <p:nvPr/>
        </p:nvSpPr>
        <p:spPr>
          <a:xfrm>
            <a:off x="457201" y="4572000"/>
            <a:ext cx="7995236" cy="307777"/>
          </a:xfrm>
          <a:prstGeom prst="rect">
            <a:avLst/>
          </a:prstGeom>
          <a:noFill/>
        </p:spPr>
        <p:txBody>
          <a:bodyPr wrap="square" rtlCol="0">
            <a:spAutoFit/>
          </a:bodyPr>
          <a:lstStyle/>
          <a:p>
            <a:r>
              <a:rPr lang="en-GB" sz="1400" dirty="0"/>
              <a:t>All timelines with the exception of DXI will be 5</a:t>
            </a:r>
            <a:r>
              <a:rPr lang="en-GB" sz="1400" baseline="30000" dirty="0"/>
              <a:t>th</a:t>
            </a:r>
            <a:r>
              <a:rPr lang="en-GB" sz="1400" dirty="0"/>
              <a:t> – 6</a:t>
            </a:r>
            <a:r>
              <a:rPr lang="en-GB" sz="1400" baseline="30000" dirty="0"/>
              <a:t>th</a:t>
            </a:r>
            <a:r>
              <a:rPr lang="en-GB" sz="1400" dirty="0"/>
              <a:t> November </a:t>
            </a:r>
          </a:p>
        </p:txBody>
      </p:sp>
    </p:spTree>
    <p:extLst>
      <p:ext uri="{BB962C8B-B14F-4D97-AF65-F5344CB8AC3E}">
        <p14:creationId xmlns:p14="http://schemas.microsoft.com/office/powerpoint/2010/main" val="1163066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File Format Transition plan - Outbound</a:t>
            </a:r>
          </a:p>
        </p:txBody>
      </p:sp>
      <p:graphicFrame>
        <p:nvGraphicFramePr>
          <p:cNvPr id="5" name="Content Placeholder 3">
            <a:extLst>
              <a:ext uri="{FF2B5EF4-FFF2-40B4-BE49-F238E27FC236}">
                <a16:creationId xmlns:a16="http://schemas.microsoft.com/office/drawing/2014/main" id="{E4675819-31CE-4772-8FE4-4D4FAB93E1F5}"/>
              </a:ext>
            </a:extLst>
          </p:cNvPr>
          <p:cNvGraphicFramePr>
            <a:graphicFrameLocks/>
          </p:cNvGraphicFramePr>
          <p:nvPr>
            <p:extLst/>
          </p:nvPr>
        </p:nvGraphicFramePr>
        <p:xfrm>
          <a:off x="323528" y="881661"/>
          <a:ext cx="4073624" cy="3105974"/>
        </p:xfrm>
        <a:graphic>
          <a:graphicData uri="http://schemas.openxmlformats.org/drawingml/2006/table">
            <a:tbl>
              <a:tblPr firstRow="1" bandRow="1">
                <a:tableStyleId>{5C22544A-7EE6-4342-B048-85BDC9FD1C3A}</a:tableStyleId>
              </a:tblPr>
              <a:tblGrid>
                <a:gridCol w="586408">
                  <a:extLst>
                    <a:ext uri="{9D8B030D-6E8A-4147-A177-3AD203B41FA5}">
                      <a16:colId xmlns:a16="http://schemas.microsoft.com/office/drawing/2014/main" val="20000"/>
                    </a:ext>
                  </a:extLst>
                </a:gridCol>
                <a:gridCol w="1141784">
                  <a:extLst>
                    <a:ext uri="{9D8B030D-6E8A-4147-A177-3AD203B41FA5}">
                      <a16:colId xmlns:a16="http://schemas.microsoft.com/office/drawing/2014/main" val="20001"/>
                    </a:ext>
                  </a:extLst>
                </a:gridCol>
                <a:gridCol w="1152128">
                  <a:extLst>
                    <a:ext uri="{9D8B030D-6E8A-4147-A177-3AD203B41FA5}">
                      <a16:colId xmlns:a16="http://schemas.microsoft.com/office/drawing/2014/main" val="20003"/>
                    </a:ext>
                  </a:extLst>
                </a:gridCol>
                <a:gridCol w="1193304">
                  <a:extLst>
                    <a:ext uri="{9D8B030D-6E8A-4147-A177-3AD203B41FA5}">
                      <a16:colId xmlns:a16="http://schemas.microsoft.com/office/drawing/2014/main" val="3795388193"/>
                    </a:ext>
                  </a:extLst>
                </a:gridCol>
              </a:tblGrid>
              <a:tr h="215537">
                <a:tc>
                  <a:txBody>
                    <a:bodyPr/>
                    <a:lstStyle/>
                    <a:p>
                      <a:pPr algn="ctr"/>
                      <a:r>
                        <a:rPr lang="en-GB" sz="1050"/>
                        <a:t>File Type</a:t>
                      </a:r>
                    </a:p>
                  </a:txBody>
                  <a:tcPr/>
                </a:tc>
                <a:tc>
                  <a:txBody>
                    <a:bodyPr/>
                    <a:lstStyle/>
                    <a:p>
                      <a:pPr algn="ctr"/>
                      <a:r>
                        <a:rPr lang="en-GB" sz="1050"/>
                        <a:t>Last</a:t>
                      </a:r>
                      <a:r>
                        <a:rPr lang="en-GB" sz="1050" baseline="0"/>
                        <a:t> outbound</a:t>
                      </a:r>
                      <a:endParaRPr lang="en-GB" sz="105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a:t>First</a:t>
                      </a:r>
                      <a:r>
                        <a:rPr lang="en-GB" sz="1050" baseline="0"/>
                        <a:t> out</a:t>
                      </a:r>
                      <a:r>
                        <a:rPr lang="en-GB" sz="1050"/>
                        <a:t>bound</a:t>
                      </a:r>
                      <a:r>
                        <a:rPr lang="en-GB" sz="1050" baseline="0"/>
                        <a:t> </a:t>
                      </a:r>
                      <a:endParaRPr lang="en-GB" sz="105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a:t>Related Change</a:t>
                      </a:r>
                    </a:p>
                  </a:txBody>
                  <a:tcPr/>
                </a:tc>
                <a:extLst>
                  <a:ext uri="{0D108BD9-81ED-4DB2-BD59-A6C34878D82A}">
                    <a16:rowId xmlns:a16="http://schemas.microsoft.com/office/drawing/2014/main" val="10000"/>
                  </a:ext>
                </a:extLst>
              </a:tr>
              <a:tr h="32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dk1"/>
                          </a:solidFill>
                          <a:latin typeface="+mn-lt"/>
                          <a:ea typeface="+mn-ea"/>
                          <a:cs typeface="+mn-cs"/>
                        </a:rPr>
                        <a:t>DXR*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kern="1200" baseline="0">
                          <a:solidFill>
                            <a:schemeClr val="dk1"/>
                          </a:solidFill>
                          <a:latin typeface="+mn-lt"/>
                          <a:ea typeface="+mn-ea"/>
                          <a:cs typeface="+mn-cs"/>
                        </a:rPr>
                        <a:t>04/11/21</a:t>
                      </a:r>
                      <a:r>
                        <a:rPr lang="en-GB" sz="1100" i="0" kern="1200" baseline="0">
                          <a:solidFill>
                            <a:schemeClr val="dk1"/>
                          </a:solidFill>
                          <a:latin typeface="+mn-lt"/>
                          <a:ea typeface="+mn-ea"/>
                          <a:cs typeface="+mn-cs"/>
                        </a:rPr>
                        <a:t> </a:t>
                      </a:r>
                      <a:r>
                        <a:rPr lang="en-GB" sz="1100" i="0" kern="1200">
                          <a:solidFill>
                            <a:schemeClr val="dk1"/>
                          </a:solidFill>
                          <a:latin typeface="+mn-lt"/>
                          <a:ea typeface="+mn-ea"/>
                          <a:cs typeface="+mn-cs"/>
                        </a:rPr>
                        <a:t>23:59:59</a:t>
                      </a:r>
                      <a:endParaRPr lang="en-GB" sz="1100" i="0" kern="1200" baseline="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kern="1200" baseline="0" dirty="0">
                          <a:solidFill>
                            <a:schemeClr val="dk1"/>
                          </a:solidFill>
                          <a:latin typeface="+mn-lt"/>
                          <a:ea typeface="+mn-ea"/>
                          <a:cs typeface="+mn-cs"/>
                        </a:rPr>
                        <a:t>05/11/2021</a:t>
                      </a:r>
                      <a:r>
                        <a:rPr lang="en-GB" sz="1100" b="0" i="0" kern="1200" baseline="0" dirty="0">
                          <a:solidFill>
                            <a:schemeClr val="dk1"/>
                          </a:solidFill>
                          <a:latin typeface="+mn-lt"/>
                          <a:ea typeface="+mn-ea"/>
                          <a:cs typeface="+mn-cs"/>
                        </a:rPr>
                        <a:t> BAU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kern="1200" baseline="0" dirty="0">
                          <a:solidFill>
                            <a:schemeClr val="dk1"/>
                          </a:solidFill>
                          <a:latin typeface="+mn-lt"/>
                          <a:ea typeface="+mn-ea"/>
                          <a:cs typeface="+mn-cs"/>
                        </a:rPr>
                        <a:t>XRN5142</a:t>
                      </a:r>
                    </a:p>
                  </a:txBody>
                  <a:tcPr anchor="ctr"/>
                </a:tc>
                <a:extLst>
                  <a:ext uri="{0D108BD9-81ED-4DB2-BD59-A6C34878D82A}">
                    <a16:rowId xmlns:a16="http://schemas.microsoft.com/office/drawing/2014/main" val="4156461612"/>
                  </a:ext>
                </a:extLst>
              </a:tr>
              <a:tr h="236408">
                <a:tc>
                  <a:txBody>
                    <a:bodyPr/>
                    <a:lstStyle/>
                    <a:p>
                      <a:pPr marL="0" algn="ctr" defTabSz="914400" rtl="0" eaLnBrk="1" latinLnBrk="0" hangingPunct="1"/>
                      <a:r>
                        <a:rPr lang="en-GB" sz="1100" i="0" kern="1200" dirty="0">
                          <a:solidFill>
                            <a:schemeClr val="dk1"/>
                          </a:solidFill>
                          <a:latin typeface="+mn-lt"/>
                          <a:ea typeface="+mn-ea"/>
                          <a:cs typeface="+mn-cs"/>
                        </a:rPr>
                        <a:t>CFR</a:t>
                      </a:r>
                      <a:endParaRPr lang="en-GB" sz="1100" i="0" kern="1200" dirty="0">
                        <a:solidFill>
                          <a:srgbClr val="FF0000"/>
                        </a:solidFill>
                        <a:latin typeface="+mn-lt"/>
                        <a:ea typeface="+mn-ea"/>
                        <a:cs typeface="+mn-cs"/>
                      </a:endParaRPr>
                    </a:p>
                  </a:txBody>
                  <a:tcPr/>
                </a:tc>
                <a:tc>
                  <a:txBody>
                    <a:bodyPr/>
                    <a:lstStyle/>
                    <a:p>
                      <a:pPr marL="0" algn="ctr" defTabSz="914400" rtl="0" eaLnBrk="1" latinLnBrk="0" hangingPunct="1"/>
                      <a:r>
                        <a:rPr lang="en-GB" sz="1100" i="0" kern="1200" dirty="0">
                          <a:solidFill>
                            <a:schemeClr val="dk1"/>
                          </a:solidFill>
                          <a:latin typeface="+mn-lt"/>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BAU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kern="1200" baseline="0">
                          <a:solidFill>
                            <a:schemeClr val="dk1"/>
                          </a:solidFill>
                          <a:latin typeface="+mn-lt"/>
                          <a:ea typeface="+mn-ea"/>
                          <a:cs typeface="+mn-cs"/>
                        </a:rPr>
                        <a:t>XRN4941</a:t>
                      </a:r>
                      <a:endParaRPr lang="en-GB" sz="1100" b="0" i="0" kern="1200" baseline="0">
                        <a:solidFill>
                          <a:srgbClr val="FF0000"/>
                        </a:solidFill>
                        <a:latin typeface="+mn-lt"/>
                        <a:ea typeface="+mn-ea"/>
                        <a:cs typeface="+mn-cs"/>
                      </a:endParaRPr>
                    </a:p>
                  </a:txBody>
                  <a:tcPr anchor="ctr"/>
                </a:tc>
                <a:extLst>
                  <a:ext uri="{0D108BD9-81ED-4DB2-BD59-A6C34878D82A}">
                    <a16:rowId xmlns:a16="http://schemas.microsoft.com/office/drawing/2014/main" val="10001"/>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tx1"/>
                          </a:solidFill>
                          <a:latin typeface="+mn-lt"/>
                          <a:ea typeface="+mn-ea"/>
                          <a:cs typeface="+mn-cs"/>
                        </a:rPr>
                        <a:t>URS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a:solidFill>
                            <a:schemeClr val="dk1"/>
                          </a:solidFill>
                          <a:latin typeface="+mn-lt"/>
                          <a:ea typeface="+mn-ea"/>
                          <a:cs typeface="+mn-cs"/>
                        </a:rPr>
                        <a:t>XRN5007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a:solidFill>
                            <a:schemeClr val="dk1"/>
                          </a:solidFill>
                          <a:latin typeface="+mn-lt"/>
                          <a:ea typeface="+mn-ea"/>
                          <a:cs typeface="+mn-cs"/>
                        </a:rPr>
                        <a:t>XRN5072</a:t>
                      </a:r>
                      <a:br>
                        <a:rPr lang="en-GB" sz="1100" i="0" kern="1200">
                          <a:solidFill>
                            <a:schemeClr val="dk1"/>
                          </a:solidFill>
                          <a:latin typeface="+mn-lt"/>
                          <a:ea typeface="+mn-ea"/>
                          <a:cs typeface="+mn-cs"/>
                        </a:rPr>
                      </a:br>
                      <a:r>
                        <a:rPr lang="en-GB" sz="1100" i="0" kern="1200">
                          <a:solidFill>
                            <a:schemeClr val="dk1"/>
                          </a:solidFill>
                          <a:latin typeface="+mn-lt"/>
                          <a:ea typeface="+mn-ea"/>
                          <a:cs typeface="+mn-cs"/>
                        </a:rPr>
                        <a:t>XRN5180</a:t>
                      </a:r>
                    </a:p>
                  </a:txBody>
                  <a:tcPr anchor="ctr"/>
                </a:tc>
                <a:extLst>
                  <a:ext uri="{0D108BD9-81ED-4DB2-BD59-A6C34878D82A}">
                    <a16:rowId xmlns:a16="http://schemas.microsoft.com/office/drawing/2014/main" val="1123494937"/>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latin typeface="+mn-lt"/>
                          <a:ea typeface="+mn-ea"/>
                          <a:cs typeface="+mn-cs"/>
                        </a:rPr>
                        <a:t>SFR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319404678"/>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latin typeface="+mn-lt"/>
                          <a:ea typeface="+mn-ea"/>
                          <a:cs typeface="+mn-cs"/>
                        </a:rPr>
                        <a:t>SCR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dk1"/>
                          </a:solidFill>
                          <a:latin typeface="+mn-lt"/>
                          <a:ea typeface="+mn-ea"/>
                          <a:cs typeface="+mn-cs"/>
                        </a:rPr>
                        <a:t>XRN4941</a:t>
                      </a:r>
                    </a:p>
                  </a:txBody>
                  <a:tcPr/>
                </a:tc>
                <a:extLst>
                  <a:ext uri="{0D108BD9-81ED-4DB2-BD59-A6C34878D82A}">
                    <a16:rowId xmlns:a16="http://schemas.microsoft.com/office/drawing/2014/main" val="3827941028"/>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latin typeface="+mn-lt"/>
                          <a:ea typeface="+mn-ea"/>
                          <a:cs typeface="+mn-cs"/>
                        </a:rPr>
                        <a:t>JRS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dk1"/>
                          </a:solidFill>
                          <a:latin typeface="+mn-lt"/>
                          <a:ea typeface="+mn-ea"/>
                          <a:cs typeface="+mn-cs"/>
                        </a:rPr>
                        <a:t>XRN4941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dk1"/>
                          </a:solidFill>
                          <a:latin typeface="+mn-lt"/>
                          <a:ea typeface="+mn-ea"/>
                          <a:cs typeface="+mn-cs"/>
                        </a:rPr>
                        <a:t>XRN5072</a:t>
                      </a:r>
                    </a:p>
                  </a:txBody>
                  <a:tcPr anchor="ctr"/>
                </a:tc>
                <a:extLst>
                  <a:ext uri="{0D108BD9-81ED-4DB2-BD59-A6C34878D82A}">
                    <a16:rowId xmlns:a16="http://schemas.microsoft.com/office/drawing/2014/main" val="1723096862"/>
                  </a:ext>
                </a:extLst>
              </a:tr>
              <a:tr h="274146">
                <a:tc>
                  <a:txBody>
                    <a:bodyPr/>
                    <a:lstStyle/>
                    <a:p>
                      <a:pPr marL="0" algn="ctr" defTabSz="914400" rtl="0" eaLnBrk="1" latinLnBrk="0" hangingPunct="1"/>
                      <a:r>
                        <a:rPr lang="en-GB" sz="1100" i="0" kern="1200" dirty="0">
                          <a:solidFill>
                            <a:schemeClr val="tx1"/>
                          </a:solidFill>
                          <a:latin typeface="+mn-lt"/>
                          <a:ea typeface="+mn-ea"/>
                          <a:cs typeface="+mn-cs"/>
                        </a:rPr>
                        <a:t>URS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2977050730"/>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TRF*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a:t>
                      </a:r>
                    </a:p>
                  </a:txBody>
                  <a:tcPr/>
                </a:tc>
                <a:extLst>
                  <a:ext uri="{0D108BD9-81ED-4DB2-BD59-A6C34878D82A}">
                    <a16:rowId xmlns:a16="http://schemas.microsoft.com/office/drawing/2014/main" val="849514766"/>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MRI*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BAU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dirty="0">
                          <a:solidFill>
                            <a:schemeClr val="tx1"/>
                          </a:solidFill>
                          <a:latin typeface="+mn-lt"/>
                          <a:ea typeface="+mn-ea"/>
                          <a:cs typeface="+mn-cs"/>
                        </a:rPr>
                        <a:t>XRN5142</a:t>
                      </a:r>
                    </a:p>
                  </a:txBody>
                  <a:tcPr/>
                </a:tc>
                <a:extLst>
                  <a:ext uri="{0D108BD9-81ED-4DB2-BD59-A6C34878D82A}">
                    <a16:rowId xmlns:a16="http://schemas.microsoft.com/office/drawing/2014/main" val="231258081"/>
                  </a:ext>
                </a:extLst>
              </a:tr>
            </a:tbl>
          </a:graphicData>
        </a:graphic>
      </p:graphicFrame>
      <p:graphicFrame>
        <p:nvGraphicFramePr>
          <p:cNvPr id="6" name="Content Placeholder 3">
            <a:extLst>
              <a:ext uri="{FF2B5EF4-FFF2-40B4-BE49-F238E27FC236}">
                <a16:creationId xmlns:a16="http://schemas.microsoft.com/office/drawing/2014/main" id="{A77D7BA9-6CA3-434F-A434-F206BEAA9AB3}"/>
              </a:ext>
            </a:extLst>
          </p:cNvPr>
          <p:cNvGraphicFramePr>
            <a:graphicFrameLocks/>
          </p:cNvGraphicFramePr>
          <p:nvPr>
            <p:extLst/>
          </p:nvPr>
        </p:nvGraphicFramePr>
        <p:xfrm>
          <a:off x="4572000" y="881661"/>
          <a:ext cx="4433664" cy="3015298"/>
        </p:xfrm>
        <a:graphic>
          <a:graphicData uri="http://schemas.openxmlformats.org/drawingml/2006/table">
            <a:tbl>
              <a:tblPr firstRow="1" bandRow="1">
                <a:tableStyleId>{5C22544A-7EE6-4342-B048-85BDC9FD1C3A}</a:tableStyleId>
              </a:tblPr>
              <a:tblGrid>
                <a:gridCol w="607039">
                  <a:extLst>
                    <a:ext uri="{9D8B030D-6E8A-4147-A177-3AD203B41FA5}">
                      <a16:colId xmlns:a16="http://schemas.microsoft.com/office/drawing/2014/main" val="20000"/>
                    </a:ext>
                  </a:extLst>
                </a:gridCol>
                <a:gridCol w="1265169">
                  <a:extLst>
                    <a:ext uri="{9D8B030D-6E8A-4147-A177-3AD203B41FA5}">
                      <a16:colId xmlns:a16="http://schemas.microsoft.com/office/drawing/2014/main" val="20001"/>
                    </a:ext>
                  </a:extLst>
                </a:gridCol>
                <a:gridCol w="1296144">
                  <a:extLst>
                    <a:ext uri="{9D8B030D-6E8A-4147-A177-3AD203B41FA5}">
                      <a16:colId xmlns:a16="http://schemas.microsoft.com/office/drawing/2014/main" val="20003"/>
                    </a:ext>
                  </a:extLst>
                </a:gridCol>
                <a:gridCol w="1265312">
                  <a:extLst>
                    <a:ext uri="{9D8B030D-6E8A-4147-A177-3AD203B41FA5}">
                      <a16:colId xmlns:a16="http://schemas.microsoft.com/office/drawing/2014/main" val="3795388193"/>
                    </a:ext>
                  </a:extLst>
                </a:gridCol>
              </a:tblGrid>
              <a:tr h="215537">
                <a:tc>
                  <a:txBody>
                    <a:bodyPr/>
                    <a:lstStyle/>
                    <a:p>
                      <a:pPr algn="ctr"/>
                      <a:r>
                        <a:rPr lang="en-GB" sz="1050"/>
                        <a:t>File Type</a:t>
                      </a:r>
                    </a:p>
                  </a:txBody>
                  <a:tcPr/>
                </a:tc>
                <a:tc>
                  <a:txBody>
                    <a:bodyPr/>
                    <a:lstStyle/>
                    <a:p>
                      <a:pPr algn="ctr"/>
                      <a:r>
                        <a:rPr lang="en-GB" sz="1050"/>
                        <a:t>Last</a:t>
                      </a:r>
                      <a:r>
                        <a:rPr lang="en-GB" sz="1050" baseline="0"/>
                        <a:t> outbound</a:t>
                      </a:r>
                      <a:endParaRPr lang="en-GB" sz="105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a:t>First</a:t>
                      </a:r>
                      <a:r>
                        <a:rPr lang="en-GB" sz="1050" baseline="0"/>
                        <a:t> out</a:t>
                      </a:r>
                      <a:r>
                        <a:rPr lang="en-GB" sz="1050"/>
                        <a:t>bound</a:t>
                      </a:r>
                      <a:r>
                        <a:rPr lang="en-GB" sz="1050" baseline="0"/>
                        <a:t> </a:t>
                      </a:r>
                      <a:endParaRPr lang="en-GB" sz="105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a:t>Related Change</a:t>
                      </a:r>
                    </a:p>
                  </a:txBody>
                  <a:tcPr/>
                </a:tc>
                <a:extLst>
                  <a:ext uri="{0D108BD9-81ED-4DB2-BD59-A6C34878D82A}">
                    <a16:rowId xmlns:a16="http://schemas.microsoft.com/office/drawing/2014/main" val="10000"/>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TRS*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a:t>
                      </a:r>
                    </a:p>
                  </a:txBody>
                  <a:tcPr/>
                </a:tc>
                <a:extLst>
                  <a:ext uri="{0D108BD9-81ED-4DB2-BD59-A6C34878D82A}">
                    <a16:rowId xmlns:a16="http://schemas.microsoft.com/office/drawing/2014/main" val="3147607677"/>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IDL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XRN4941</a:t>
                      </a:r>
                    </a:p>
                  </a:txBody>
                  <a:tcPr/>
                </a:tc>
                <a:extLst>
                  <a:ext uri="{0D108BD9-81ED-4DB2-BD59-A6C34878D82A}">
                    <a16:rowId xmlns:a16="http://schemas.microsoft.com/office/drawing/2014/main" val="3787016027"/>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CRS*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a:t>
                      </a:r>
                    </a:p>
                  </a:txBody>
                  <a:tcPr/>
                </a:tc>
                <a:extLst>
                  <a:ext uri="{0D108BD9-81ED-4DB2-BD59-A6C34878D82A}">
                    <a16:rowId xmlns:a16="http://schemas.microsoft.com/office/drawing/2014/main" val="3248907367"/>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SNR*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a:t>
                      </a:r>
                    </a:p>
                  </a:txBody>
                  <a:tcPr/>
                </a:tc>
                <a:extLst>
                  <a:ext uri="{0D108BD9-81ED-4DB2-BD59-A6C34878D82A}">
                    <a16:rowId xmlns:a16="http://schemas.microsoft.com/office/drawing/2014/main" val="4014307808"/>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NRF*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a:t>
                      </a:r>
                    </a:p>
                  </a:txBody>
                  <a:tcPr/>
                </a:tc>
                <a:extLst>
                  <a:ext uri="{0D108BD9-81ED-4DB2-BD59-A6C34878D82A}">
                    <a16:rowId xmlns:a16="http://schemas.microsoft.com/office/drawing/2014/main" val="3690707084"/>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NMR*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a:t>
                      </a:r>
                    </a:p>
                  </a:txBody>
                  <a:tcPr/>
                </a:tc>
                <a:extLst>
                  <a:ext uri="{0D108BD9-81ED-4DB2-BD59-A6C34878D82A}">
                    <a16:rowId xmlns:a16="http://schemas.microsoft.com/office/drawing/2014/main" val="1501643088"/>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PAC*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dirty="0">
                          <a:solidFill>
                            <a:schemeClr val="tx1"/>
                          </a:solidFill>
                          <a:latin typeface="+mn-lt"/>
                          <a:ea typeface="+mn-ea"/>
                          <a:cs typeface="+mn-cs"/>
                        </a:rPr>
                        <a:t>XRN5142</a:t>
                      </a:r>
                    </a:p>
                  </a:txBody>
                  <a:tcPr/>
                </a:tc>
                <a:extLst>
                  <a:ext uri="{0D108BD9-81ED-4DB2-BD59-A6C34878D82A}">
                    <a16:rowId xmlns:a16="http://schemas.microsoft.com/office/drawing/2014/main" val="2017008016"/>
                  </a:ext>
                </a:extLst>
              </a:tr>
              <a:tr h="311014">
                <a:tc>
                  <a:txBody>
                    <a:bodyPr/>
                    <a:lstStyle/>
                    <a:p>
                      <a:pPr marL="0" algn="ctr" defTabSz="914400" rtl="0" eaLnBrk="1" latinLnBrk="0" hangingPunct="1"/>
                      <a:r>
                        <a:rPr lang="en-GB" sz="1100" i="0" kern="1200">
                          <a:solidFill>
                            <a:schemeClr val="tx1"/>
                          </a:solidFill>
                          <a:latin typeface="+mn-lt"/>
                          <a:ea typeface="+mn-ea"/>
                          <a:cs typeface="+mn-cs"/>
                        </a:rPr>
                        <a:t>AQR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BAU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dirty="0">
                          <a:solidFill>
                            <a:schemeClr val="tx1"/>
                          </a:solidFill>
                          <a:latin typeface="+mn-lt"/>
                          <a:ea typeface="+mn-ea"/>
                          <a:cs typeface="+mn-cs"/>
                        </a:rPr>
                        <a:t>XRN5072</a:t>
                      </a:r>
                    </a:p>
                  </a:txBody>
                  <a:tcPr/>
                </a:tc>
                <a:extLst>
                  <a:ext uri="{0D108BD9-81ED-4DB2-BD59-A6C34878D82A}">
                    <a16:rowId xmlns:a16="http://schemas.microsoft.com/office/drawing/2014/main" val="159441367"/>
                  </a:ext>
                </a:extLst>
              </a:tr>
            </a:tbl>
          </a:graphicData>
        </a:graphic>
      </p:graphicFrame>
      <p:sp>
        <p:nvSpPr>
          <p:cNvPr id="3" name="TextBox 2">
            <a:extLst>
              <a:ext uri="{FF2B5EF4-FFF2-40B4-BE49-F238E27FC236}">
                <a16:creationId xmlns:a16="http://schemas.microsoft.com/office/drawing/2014/main" id="{E748C1E7-2799-471F-823B-4E536518C7C6}"/>
              </a:ext>
            </a:extLst>
          </p:cNvPr>
          <p:cNvSpPr txBox="1"/>
          <p:nvPr/>
        </p:nvSpPr>
        <p:spPr>
          <a:xfrm>
            <a:off x="457201" y="4572000"/>
            <a:ext cx="7995236" cy="307777"/>
          </a:xfrm>
          <a:prstGeom prst="rect">
            <a:avLst/>
          </a:prstGeom>
          <a:noFill/>
        </p:spPr>
        <p:txBody>
          <a:bodyPr wrap="square" rtlCol="0">
            <a:spAutoFit/>
          </a:bodyPr>
          <a:lstStyle/>
          <a:p>
            <a:r>
              <a:rPr lang="en-GB" sz="1400" dirty="0"/>
              <a:t>All timelines with the exception of those against XRN5142 will be 5</a:t>
            </a:r>
            <a:r>
              <a:rPr lang="en-GB" sz="1400" baseline="30000" dirty="0"/>
              <a:t>th</a:t>
            </a:r>
            <a:r>
              <a:rPr lang="en-GB" sz="1400" dirty="0"/>
              <a:t> – 6</a:t>
            </a:r>
            <a:r>
              <a:rPr lang="en-GB" sz="1400" baseline="30000" dirty="0"/>
              <a:t>th</a:t>
            </a:r>
            <a:r>
              <a:rPr lang="en-GB" sz="1400" dirty="0"/>
              <a:t> November </a:t>
            </a:r>
          </a:p>
        </p:txBody>
      </p:sp>
      <p:sp>
        <p:nvSpPr>
          <p:cNvPr id="4" name="TextBox 3">
            <a:extLst>
              <a:ext uri="{FF2B5EF4-FFF2-40B4-BE49-F238E27FC236}">
                <a16:creationId xmlns:a16="http://schemas.microsoft.com/office/drawing/2014/main" id="{CD03C4F4-AACF-470E-ACE2-6626427571CA}"/>
              </a:ext>
            </a:extLst>
          </p:cNvPr>
          <p:cNvSpPr txBox="1"/>
          <p:nvPr/>
        </p:nvSpPr>
        <p:spPr>
          <a:xfrm>
            <a:off x="497505" y="4048156"/>
            <a:ext cx="7954932" cy="276999"/>
          </a:xfrm>
          <a:prstGeom prst="rect">
            <a:avLst/>
          </a:prstGeom>
          <a:noFill/>
        </p:spPr>
        <p:txBody>
          <a:bodyPr wrap="square" rtlCol="0">
            <a:spAutoFit/>
          </a:bodyPr>
          <a:lstStyle/>
          <a:p>
            <a:r>
              <a:rPr lang="en-GB" sz="1200" dirty="0"/>
              <a:t>* The last outbound for these will be on the 4</a:t>
            </a:r>
            <a:r>
              <a:rPr lang="en-GB" sz="1200" baseline="30000" dirty="0"/>
              <a:t>th</a:t>
            </a:r>
            <a:r>
              <a:rPr lang="en-GB" sz="1200" dirty="0"/>
              <a:t> and the first outbound following the changes will be on the 5th</a:t>
            </a:r>
          </a:p>
        </p:txBody>
      </p:sp>
    </p:spTree>
    <p:extLst>
      <p:ext uri="{BB962C8B-B14F-4D97-AF65-F5344CB8AC3E}">
        <p14:creationId xmlns:p14="http://schemas.microsoft.com/office/powerpoint/2010/main" val="4122914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65D0-AED6-479F-AF1A-30153CCFEBA7}"/>
              </a:ext>
            </a:extLst>
          </p:cNvPr>
          <p:cNvSpPr>
            <a:spLocks noGrp="1"/>
          </p:cNvSpPr>
          <p:nvPr>
            <p:ph type="title"/>
          </p:nvPr>
        </p:nvSpPr>
        <p:spPr/>
        <p:txBody>
          <a:bodyPr/>
          <a:lstStyle/>
          <a:p>
            <a:r>
              <a:rPr lang="en-GB"/>
              <a:t>Deployment timeline</a:t>
            </a:r>
          </a:p>
        </p:txBody>
      </p:sp>
      <p:sp>
        <p:nvSpPr>
          <p:cNvPr id="3" name="TextBox 2">
            <a:extLst>
              <a:ext uri="{FF2B5EF4-FFF2-40B4-BE49-F238E27FC236}">
                <a16:creationId xmlns:a16="http://schemas.microsoft.com/office/drawing/2014/main" id="{1A18926B-9496-4BCA-AE0F-5D25B57DFBCA}"/>
              </a:ext>
            </a:extLst>
          </p:cNvPr>
          <p:cNvSpPr txBox="1"/>
          <p:nvPr/>
        </p:nvSpPr>
        <p:spPr>
          <a:xfrm>
            <a:off x="457200" y="761058"/>
            <a:ext cx="73551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Deployment window to be followed according to the below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FBD2200B-887A-44BF-AB21-D59DEEA9A68F}"/>
              </a:ext>
            </a:extLst>
          </p:cNvPr>
          <p:cNvGraphicFramePr>
            <a:graphicFrameLocks noGrp="1"/>
          </p:cNvGraphicFramePr>
          <p:nvPr/>
        </p:nvGraphicFramePr>
        <p:xfrm>
          <a:off x="719573" y="1336851"/>
          <a:ext cx="7704854" cy="3027140"/>
        </p:xfrm>
        <a:graphic>
          <a:graphicData uri="http://schemas.openxmlformats.org/drawingml/2006/table">
            <a:tbl>
              <a:tblPr firstRow="1" bandRow="1">
                <a:tableStyleId>{5C22544A-7EE6-4342-B048-85BDC9FD1C3A}</a:tableStyleId>
              </a:tblPr>
              <a:tblGrid>
                <a:gridCol w="475907">
                  <a:extLst>
                    <a:ext uri="{9D8B030D-6E8A-4147-A177-3AD203B41FA5}">
                      <a16:colId xmlns:a16="http://schemas.microsoft.com/office/drawing/2014/main" val="3258197954"/>
                    </a:ext>
                  </a:extLst>
                </a:gridCol>
                <a:gridCol w="1828349">
                  <a:extLst>
                    <a:ext uri="{9D8B030D-6E8A-4147-A177-3AD203B41FA5}">
                      <a16:colId xmlns:a16="http://schemas.microsoft.com/office/drawing/2014/main" val="151942525"/>
                    </a:ext>
                  </a:extLst>
                </a:gridCol>
                <a:gridCol w="1217962">
                  <a:extLst>
                    <a:ext uri="{9D8B030D-6E8A-4147-A177-3AD203B41FA5}">
                      <a16:colId xmlns:a16="http://schemas.microsoft.com/office/drawing/2014/main" val="1359844448"/>
                    </a:ext>
                  </a:extLst>
                </a:gridCol>
                <a:gridCol w="2310430">
                  <a:extLst>
                    <a:ext uri="{9D8B030D-6E8A-4147-A177-3AD203B41FA5}">
                      <a16:colId xmlns:a16="http://schemas.microsoft.com/office/drawing/2014/main" val="3888752320"/>
                    </a:ext>
                  </a:extLst>
                </a:gridCol>
                <a:gridCol w="1872206">
                  <a:extLst>
                    <a:ext uri="{9D8B030D-6E8A-4147-A177-3AD203B41FA5}">
                      <a16:colId xmlns:a16="http://schemas.microsoft.com/office/drawing/2014/main" val="874850894"/>
                    </a:ext>
                  </a:extLst>
                </a:gridCol>
              </a:tblGrid>
              <a:tr h="517970">
                <a:tc>
                  <a:txBody>
                    <a:bodyPr/>
                    <a:lstStyle/>
                    <a:p>
                      <a:pPr algn="ctr"/>
                      <a:r>
                        <a:rPr lang="en-GB" sz="1400" dirty="0" err="1"/>
                        <a:t>Sl</a:t>
                      </a:r>
                      <a:r>
                        <a:rPr lang="en-GB" sz="1400" dirty="0"/>
                        <a:t> No</a:t>
                      </a:r>
                    </a:p>
                  </a:txBody>
                  <a:tcPr/>
                </a:tc>
                <a:tc>
                  <a:txBody>
                    <a:bodyPr/>
                    <a:lstStyle/>
                    <a:p>
                      <a:pPr algn="ctr"/>
                      <a:r>
                        <a:rPr lang="en-GB" sz="1400" dirty="0"/>
                        <a:t>System</a:t>
                      </a:r>
                    </a:p>
                  </a:txBody>
                  <a:tcPr/>
                </a:tc>
                <a:tc>
                  <a:txBody>
                    <a:bodyPr/>
                    <a:lstStyle/>
                    <a:p>
                      <a:pPr algn="ctr"/>
                      <a:r>
                        <a:rPr lang="en-GB" sz="1400" dirty="0"/>
                        <a:t>Available window</a:t>
                      </a:r>
                    </a:p>
                  </a:txBody>
                  <a:tcPr/>
                </a:tc>
                <a:tc>
                  <a:txBody>
                    <a:bodyPr/>
                    <a:lstStyle/>
                    <a:p>
                      <a:pPr algn="ctr"/>
                      <a:r>
                        <a:rPr lang="en-GB" sz="1400" dirty="0"/>
                        <a:t>Code deployment Date /  time</a:t>
                      </a:r>
                    </a:p>
                  </a:txBody>
                  <a:tcPr/>
                </a:tc>
                <a:tc>
                  <a:txBody>
                    <a:bodyPr/>
                    <a:lstStyle/>
                    <a:p>
                      <a:pPr algn="ctr"/>
                      <a:r>
                        <a:rPr lang="en-GB" sz="1400" dirty="0"/>
                        <a:t>Changes</a:t>
                      </a:r>
                    </a:p>
                  </a:txBody>
                  <a:tcPr/>
                </a:tc>
                <a:extLst>
                  <a:ext uri="{0D108BD9-81ED-4DB2-BD59-A6C34878D82A}">
                    <a16:rowId xmlns:a16="http://schemas.microsoft.com/office/drawing/2014/main" val="1588627716"/>
                  </a:ext>
                </a:extLst>
              </a:tr>
              <a:tr h="517970">
                <a:tc>
                  <a:txBody>
                    <a:bodyPr/>
                    <a:lstStyle/>
                    <a:p>
                      <a:r>
                        <a:rPr lang="en-GB" sz="1400" dirty="0"/>
                        <a:t>01</a:t>
                      </a:r>
                    </a:p>
                  </a:txBody>
                  <a:tcPr/>
                </a:tc>
                <a:tc>
                  <a:txBody>
                    <a:bodyPr/>
                    <a:lstStyle/>
                    <a:p>
                      <a:r>
                        <a:rPr lang="en-GB" sz="1400" dirty="0"/>
                        <a:t>Control-M (configuration only)</a:t>
                      </a:r>
                    </a:p>
                  </a:txBody>
                  <a:tcPr/>
                </a:tc>
                <a:tc>
                  <a:txBody>
                    <a:bodyPr/>
                    <a:lstStyle/>
                    <a:p>
                      <a:r>
                        <a:rPr lang="en-GB" sz="1400" dirty="0">
                          <a:solidFill>
                            <a:schemeClr val="tx1"/>
                          </a:solidFill>
                        </a:rPr>
                        <a:t>12pm - 2pm</a:t>
                      </a:r>
                    </a:p>
                  </a:txBody>
                  <a:tcPr/>
                </a:tc>
                <a:tc>
                  <a:txBody>
                    <a:bodyPr/>
                    <a:lstStyle/>
                    <a:p>
                      <a:r>
                        <a:rPr lang="en-GB" sz="1400" dirty="0">
                          <a:solidFill>
                            <a:schemeClr val="tx1"/>
                          </a:solidFill>
                        </a:rPr>
                        <a:t>05-Nov-2021 / 12pm - 2pm</a:t>
                      </a:r>
                    </a:p>
                  </a:txBody>
                  <a:tcPr/>
                </a:tc>
                <a:tc>
                  <a:txBody>
                    <a:bodyPr/>
                    <a:lstStyle/>
                    <a:p>
                      <a:r>
                        <a:rPr lang="en-GB" sz="1400" dirty="0"/>
                        <a:t>XRN4941</a:t>
                      </a:r>
                    </a:p>
                  </a:txBody>
                  <a:tcPr/>
                </a:tc>
                <a:extLst>
                  <a:ext uri="{0D108BD9-81ED-4DB2-BD59-A6C34878D82A}">
                    <a16:rowId xmlns:a16="http://schemas.microsoft.com/office/drawing/2014/main" val="3698034352"/>
                  </a:ext>
                </a:extLst>
              </a:tr>
              <a:tr h="517970">
                <a:tc>
                  <a:txBody>
                    <a:bodyPr/>
                    <a:lstStyle/>
                    <a:p>
                      <a:r>
                        <a:rPr lang="en-GB" sz="1400" dirty="0"/>
                        <a:t>02</a:t>
                      </a:r>
                    </a:p>
                  </a:txBody>
                  <a:tcPr/>
                </a:tc>
                <a:tc>
                  <a:txBody>
                    <a:bodyPr/>
                    <a:lstStyle/>
                    <a:p>
                      <a:r>
                        <a:rPr lang="en-GB" sz="1400" dirty="0"/>
                        <a:t>IS-U</a:t>
                      </a:r>
                    </a:p>
                  </a:txBody>
                  <a:tcPr/>
                </a:tc>
                <a:tc>
                  <a:txBody>
                    <a:bodyPr/>
                    <a:lstStyle/>
                    <a:p>
                      <a:r>
                        <a:rPr lang="en-GB" sz="1400" dirty="0"/>
                        <a:t>5am - 7am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05-Nov-2021 / 5am - 7am</a:t>
                      </a:r>
                    </a:p>
                    <a:p>
                      <a:r>
                        <a:rPr lang="en-GB" sz="1400" dirty="0"/>
                        <a:t>06-Nov-2021 / 5am - 7am</a:t>
                      </a:r>
                    </a:p>
                  </a:txBody>
                  <a:tcPr/>
                </a:tc>
                <a:tc>
                  <a:txBody>
                    <a:bodyPr/>
                    <a:lstStyle/>
                    <a:p>
                      <a:r>
                        <a:rPr lang="en-GB" sz="1400" dirty="0"/>
                        <a:t>XRN5142</a:t>
                      </a:r>
                    </a:p>
                    <a:p>
                      <a:r>
                        <a:rPr lang="en-GB" sz="1400" dirty="0"/>
                        <a:t>Remaining changes</a:t>
                      </a:r>
                    </a:p>
                  </a:txBody>
                  <a:tcPr/>
                </a:tc>
                <a:extLst>
                  <a:ext uri="{0D108BD9-81ED-4DB2-BD59-A6C34878D82A}">
                    <a16:rowId xmlns:a16="http://schemas.microsoft.com/office/drawing/2014/main" val="2381602354"/>
                  </a:ext>
                </a:extLst>
              </a:tr>
              <a:tr h="370704">
                <a:tc>
                  <a:txBody>
                    <a:bodyPr/>
                    <a:lstStyle/>
                    <a:p>
                      <a:r>
                        <a:rPr lang="en-GB" sz="1400" dirty="0"/>
                        <a:t>03</a:t>
                      </a:r>
                    </a:p>
                  </a:txBody>
                  <a:tcPr/>
                </a:tc>
                <a:tc>
                  <a:txBody>
                    <a:bodyPr/>
                    <a:lstStyle/>
                    <a:p>
                      <a:r>
                        <a:rPr lang="en-GB" sz="1400" dirty="0"/>
                        <a:t>AMT</a:t>
                      </a:r>
                    </a:p>
                  </a:txBody>
                  <a:tcPr/>
                </a:tc>
                <a:tc>
                  <a:txBody>
                    <a:bodyPr/>
                    <a:lstStyle/>
                    <a:p>
                      <a:r>
                        <a:rPr lang="en-GB" sz="1400" dirty="0"/>
                        <a:t>5am - 7am</a:t>
                      </a:r>
                    </a:p>
                  </a:txBody>
                  <a:tcPr/>
                </a:tc>
                <a:tc>
                  <a:txBody>
                    <a:bodyPr/>
                    <a:lstStyle/>
                    <a:p>
                      <a:r>
                        <a:rPr lang="en-GB" sz="1400" dirty="0"/>
                        <a:t>05-Nov-2021 / 5am - 7am</a:t>
                      </a:r>
                    </a:p>
                  </a:txBody>
                  <a:tcPr/>
                </a:tc>
                <a:tc>
                  <a:txBody>
                    <a:bodyPr/>
                    <a:lstStyle/>
                    <a:p>
                      <a:r>
                        <a:rPr lang="en-GB" sz="1400" dirty="0"/>
                        <a:t>XRN5142</a:t>
                      </a:r>
                    </a:p>
                  </a:txBody>
                  <a:tcPr/>
                </a:tc>
                <a:extLst>
                  <a:ext uri="{0D108BD9-81ED-4DB2-BD59-A6C34878D82A}">
                    <a16:rowId xmlns:a16="http://schemas.microsoft.com/office/drawing/2014/main" val="1120027820"/>
                  </a:ext>
                </a:extLst>
              </a:tr>
              <a:tr h="370704">
                <a:tc>
                  <a:txBody>
                    <a:bodyPr/>
                    <a:lstStyle/>
                    <a:p>
                      <a:r>
                        <a:rPr lang="en-GB" sz="1400" dirty="0">
                          <a:solidFill>
                            <a:schemeClr val="tx1"/>
                          </a:solidFill>
                        </a:rPr>
                        <a:t>04</a:t>
                      </a:r>
                    </a:p>
                  </a:txBody>
                  <a:tcPr/>
                </a:tc>
                <a:tc>
                  <a:txBody>
                    <a:bodyPr/>
                    <a:lstStyle/>
                    <a:p>
                      <a:r>
                        <a:rPr lang="en-GB" sz="1400" dirty="0">
                          <a:solidFill>
                            <a:schemeClr val="tx1"/>
                          </a:solidFill>
                        </a:rPr>
                        <a:t>BW</a:t>
                      </a:r>
                    </a:p>
                  </a:txBody>
                  <a:tcPr/>
                </a:tc>
                <a:tc>
                  <a:txBody>
                    <a:bodyPr/>
                    <a:lstStyle/>
                    <a:p>
                      <a:r>
                        <a:rPr lang="en-GB" sz="1400" dirty="0">
                          <a:solidFill>
                            <a:schemeClr val="tx1"/>
                          </a:solidFill>
                        </a:rPr>
                        <a:t>5am - 7am</a:t>
                      </a:r>
                    </a:p>
                  </a:txBody>
                  <a:tcPr/>
                </a:tc>
                <a:tc>
                  <a:txBody>
                    <a:bodyPr/>
                    <a:lstStyle/>
                    <a:p>
                      <a:r>
                        <a:rPr lang="en-GB" sz="1400" dirty="0">
                          <a:solidFill>
                            <a:schemeClr val="tx1"/>
                          </a:solidFill>
                        </a:rPr>
                        <a:t>05-Nov-2021 / 5am - 7am</a:t>
                      </a:r>
                    </a:p>
                  </a:txBody>
                  <a:tcPr/>
                </a:tc>
                <a:tc>
                  <a:txBody>
                    <a:bodyPr/>
                    <a:lstStyle/>
                    <a:p>
                      <a:r>
                        <a:rPr lang="en-GB" sz="1400" dirty="0">
                          <a:solidFill>
                            <a:schemeClr val="tx1"/>
                          </a:solidFill>
                        </a:rPr>
                        <a:t>XRN5142</a:t>
                      </a:r>
                    </a:p>
                  </a:txBody>
                  <a:tcPr/>
                </a:tc>
                <a:extLst>
                  <a:ext uri="{0D108BD9-81ED-4DB2-BD59-A6C34878D82A}">
                    <a16:rowId xmlns:a16="http://schemas.microsoft.com/office/drawing/2014/main" val="2843072788"/>
                  </a:ext>
                </a:extLst>
              </a:tr>
              <a:tr h="731252">
                <a:tc>
                  <a:txBody>
                    <a:bodyPr/>
                    <a:lstStyle/>
                    <a:p>
                      <a:r>
                        <a:rPr lang="en-GB" sz="1400" dirty="0"/>
                        <a:t>05</a:t>
                      </a:r>
                    </a:p>
                  </a:txBody>
                  <a:tcPr/>
                </a:tc>
                <a:tc>
                  <a:txBody>
                    <a:bodyPr/>
                    <a:lstStyle/>
                    <a:p>
                      <a:r>
                        <a:rPr lang="en-GB" sz="1400" dirty="0">
                          <a:solidFill>
                            <a:schemeClr val="tx1"/>
                          </a:solidFill>
                        </a:rPr>
                        <a:t>UK Link Oracle Web Centre (DN Portal)</a:t>
                      </a:r>
                    </a:p>
                  </a:txBody>
                  <a:tcPr/>
                </a:tc>
                <a:tc>
                  <a:txBody>
                    <a:bodyPr/>
                    <a:lstStyle/>
                    <a:p>
                      <a:r>
                        <a:rPr lang="en-GB" sz="1400" dirty="0">
                          <a:solidFill>
                            <a:schemeClr val="tx1"/>
                          </a:solidFill>
                        </a:rPr>
                        <a:t>5am - 7am</a:t>
                      </a:r>
                    </a:p>
                  </a:txBody>
                  <a:tcPr/>
                </a:tc>
                <a:tc>
                  <a:txBody>
                    <a:bodyPr/>
                    <a:lstStyle/>
                    <a:p>
                      <a:r>
                        <a:rPr lang="en-GB" sz="1400" dirty="0">
                          <a:solidFill>
                            <a:schemeClr val="tx1"/>
                          </a:solidFill>
                        </a:rPr>
                        <a:t>06-Nov-2021 / 5am - 7am</a:t>
                      </a:r>
                    </a:p>
                  </a:txBody>
                  <a:tcPr/>
                </a:tc>
                <a:tc>
                  <a:txBody>
                    <a:bodyPr/>
                    <a:lstStyle/>
                    <a:p>
                      <a:r>
                        <a:rPr lang="en-GB" sz="1400" dirty="0"/>
                        <a:t>XRN5180</a:t>
                      </a:r>
                    </a:p>
                  </a:txBody>
                  <a:tcPr/>
                </a:tc>
                <a:extLst>
                  <a:ext uri="{0D108BD9-81ED-4DB2-BD59-A6C34878D82A}">
                    <a16:rowId xmlns:a16="http://schemas.microsoft.com/office/drawing/2014/main" val="2186943955"/>
                  </a:ext>
                </a:extLst>
              </a:tr>
            </a:tbl>
          </a:graphicData>
        </a:graphic>
      </p:graphicFrame>
    </p:spTree>
    <p:extLst>
      <p:ext uri="{BB962C8B-B14F-4D97-AF65-F5344CB8AC3E}">
        <p14:creationId xmlns:p14="http://schemas.microsoft.com/office/powerpoint/2010/main" val="25752812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902A-ECF2-402E-B607-7E271F65DE48}"/>
              </a:ext>
            </a:extLst>
          </p:cNvPr>
          <p:cNvSpPr>
            <a:spLocks noGrp="1"/>
          </p:cNvSpPr>
          <p:nvPr>
            <p:ph type="title"/>
          </p:nvPr>
        </p:nvSpPr>
        <p:spPr/>
        <p:txBody>
          <a:bodyPr/>
          <a:lstStyle/>
          <a:p>
            <a:r>
              <a:rPr lang="en-GB" dirty="0"/>
              <a:t>Contingency Date</a:t>
            </a:r>
          </a:p>
        </p:txBody>
      </p:sp>
      <p:sp>
        <p:nvSpPr>
          <p:cNvPr id="3" name="TextBox 2">
            <a:extLst>
              <a:ext uri="{FF2B5EF4-FFF2-40B4-BE49-F238E27FC236}">
                <a16:creationId xmlns:a16="http://schemas.microsoft.com/office/drawing/2014/main" id="{E22D6DDE-1D43-478C-9AA1-80133503ED8C}"/>
              </a:ext>
            </a:extLst>
          </p:cNvPr>
          <p:cNvSpPr txBox="1"/>
          <p:nvPr/>
        </p:nvSpPr>
        <p:spPr>
          <a:xfrm>
            <a:off x="593363" y="1217246"/>
            <a:ext cx="7812868" cy="120032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Should we need to use a contingency date the following weekend will be utilised 12th and 13th November 2021</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1">
            <a:extLst>
              <a:ext uri="{FF2B5EF4-FFF2-40B4-BE49-F238E27FC236}">
                <a16:creationId xmlns:a16="http://schemas.microsoft.com/office/drawing/2014/main" id="{F28FF414-2A46-4EFE-A79E-973BBC2FE005}"/>
              </a:ext>
            </a:extLst>
          </p:cNvPr>
          <p:cNvSpPr txBox="1">
            <a:spLocks/>
          </p:cNvSpPr>
          <p:nvPr/>
        </p:nvSpPr>
        <p:spPr>
          <a:xfrm>
            <a:off x="457200" y="2486515"/>
            <a:ext cx="8229600"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BER – Updated with XRN4780C</a:t>
            </a:r>
          </a:p>
        </p:txBody>
      </p:sp>
      <p:graphicFrame>
        <p:nvGraphicFramePr>
          <p:cNvPr id="5" name="Object 4">
            <a:extLst>
              <a:ext uri="{FF2B5EF4-FFF2-40B4-BE49-F238E27FC236}">
                <a16:creationId xmlns:a16="http://schemas.microsoft.com/office/drawing/2014/main" id="{872E291A-F1F3-4E2C-851B-5599EA04361C}"/>
              </a:ext>
            </a:extLst>
          </p:cNvPr>
          <p:cNvGraphicFramePr>
            <a:graphicFrameLocks noChangeAspect="1"/>
          </p:cNvGraphicFramePr>
          <p:nvPr>
            <p:extLst>
              <p:ext uri="{D42A27DB-BD31-4B8C-83A1-F6EECF244321}">
                <p14:modId xmlns:p14="http://schemas.microsoft.com/office/powerpoint/2010/main" val="2591526869"/>
              </p:ext>
            </p:extLst>
          </p:nvPr>
        </p:nvGraphicFramePr>
        <p:xfrm>
          <a:off x="4042597" y="3350869"/>
          <a:ext cx="914400" cy="792163"/>
        </p:xfrm>
        <a:graphic>
          <a:graphicData uri="http://schemas.openxmlformats.org/presentationml/2006/ole">
            <mc:AlternateContent xmlns:mc="http://schemas.openxmlformats.org/markup-compatibility/2006">
              <mc:Choice xmlns:v="urn:schemas-microsoft-com:vml" Requires="v">
                <p:oleObj spid="_x0000_s6147" name="Document" showAsIcon="1" r:id="rId3" imgW="914400" imgH="792360" progId="Word.Document.12">
                  <p:embed/>
                </p:oleObj>
              </mc:Choice>
              <mc:Fallback>
                <p:oleObj name="Document" showAsIcon="1" r:id="rId3" imgW="914400" imgH="792360" progId="Word.Document.12">
                  <p:embed/>
                  <p:pic>
                    <p:nvPicPr>
                      <p:cNvPr id="5" name="Object 4">
                        <a:extLst>
                          <a:ext uri="{FF2B5EF4-FFF2-40B4-BE49-F238E27FC236}">
                            <a16:creationId xmlns:a16="http://schemas.microsoft.com/office/drawing/2014/main" id="{872E291A-F1F3-4E2C-851B-5599EA04361C}"/>
                          </a:ext>
                        </a:extLst>
                      </p:cNvPr>
                      <p:cNvPicPr/>
                      <p:nvPr/>
                    </p:nvPicPr>
                    <p:blipFill>
                      <a:blip r:embed="rId4"/>
                      <a:stretch>
                        <a:fillRect/>
                      </a:stretch>
                    </p:blipFill>
                    <p:spPr>
                      <a:xfrm>
                        <a:off x="4042597" y="335086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151824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83730" y="-78443"/>
            <a:ext cx="8229600" cy="637580"/>
          </a:xfrm>
        </p:spPr>
        <p:txBody>
          <a:bodyPr>
            <a:normAutofit/>
          </a:bodyPr>
          <a:lstStyle/>
          <a:p>
            <a:r>
              <a:rPr lang="en-GB" sz="2000">
                <a:latin typeface="Arial"/>
                <a:cs typeface="Arial"/>
              </a:rPr>
              <a:t>XRN5371 - Minor Release Drop 10 -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8962" y="421418"/>
          <a:ext cx="8693205" cy="4373218"/>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020574">
                  <a:extLst>
                    <a:ext uri="{9D8B030D-6E8A-4147-A177-3AD203B41FA5}">
                      <a16:colId xmlns:a16="http://schemas.microsoft.com/office/drawing/2014/main" val="20001"/>
                    </a:ext>
                  </a:extLst>
                </a:gridCol>
                <a:gridCol w="236506">
                  <a:extLst>
                    <a:ext uri="{9D8B030D-6E8A-4147-A177-3AD203B41FA5}">
                      <a16:colId xmlns:a16="http://schemas.microsoft.com/office/drawing/2014/main" val="1287623157"/>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5281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GB"/>
                    </a:p>
                  </a:txBody>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5281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52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5281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2041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indent="0" algn="l">
                        <a:buNone/>
                      </a:pPr>
                      <a:endParaRPr lang="en-GB" sz="900"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800" dirty="0"/>
                        <a:t>All change packs have been issued </a:t>
                      </a:r>
                    </a:p>
                    <a:p>
                      <a:pPr marL="171450" lvl="0" indent="-171450" algn="l">
                        <a:buFont typeface="Arial"/>
                        <a:buChar char="•"/>
                      </a:pPr>
                      <a:r>
                        <a:rPr lang="en-GB" sz="800" dirty="0"/>
                        <a:t>Design sessions completed by 11</a:t>
                      </a:r>
                      <a:r>
                        <a:rPr lang="en-GB" sz="800" baseline="30000" dirty="0"/>
                        <a:t>th</a:t>
                      </a:r>
                      <a:r>
                        <a:rPr lang="en-GB" sz="800" dirty="0"/>
                        <a:t> June for all changes</a:t>
                      </a:r>
                    </a:p>
                    <a:p>
                      <a:pPr marL="171450" lvl="0" indent="-171450" algn="l">
                        <a:buFont typeface="Arial"/>
                        <a:buChar char="•"/>
                      </a:pPr>
                      <a:r>
                        <a:rPr lang="en-GB" sz="800" dirty="0"/>
                        <a:t>Build has completed for XRN5309 &amp; XRN5188 and testing due to commence </a:t>
                      </a:r>
                    </a:p>
                    <a:p>
                      <a:pPr marL="171450" lvl="0" indent="-171450" algn="l">
                        <a:buFont typeface="Arial"/>
                        <a:buChar char="•"/>
                      </a:pPr>
                      <a:r>
                        <a:rPr lang="en-GB" sz="800" dirty="0"/>
                        <a:t>Testing has started for XRN5309 and XRN5188</a:t>
                      </a:r>
                    </a:p>
                    <a:p>
                      <a:pPr marL="171450" lvl="0" indent="-171450" algn="l">
                        <a:buFont typeface="Arial"/>
                        <a:buChar char="•"/>
                      </a:pPr>
                      <a:r>
                        <a:rPr lang="en-GB" sz="800" dirty="0"/>
                        <a:t>Remining build for XRN5246 is on track to compete </a:t>
                      </a:r>
                    </a:p>
                    <a:p>
                      <a:pPr marL="0" lvl="0" indent="0" algn="l">
                        <a:buNone/>
                      </a:pPr>
                      <a:r>
                        <a:rPr lang="en-US" sz="800" b="1" i="0" u="none" strike="noStrike" noProof="0" dirty="0">
                          <a:latin typeface="Arial"/>
                        </a:rPr>
                        <a:t>Decision in July ChMC:</a:t>
                      </a:r>
                      <a:endParaRPr lang="en-US" sz="800" b="0" i="0" u="none" strike="noStrike" noProof="0" dirty="0">
                        <a:latin typeface="Arial"/>
                      </a:endParaRPr>
                    </a:p>
                    <a:p>
                      <a:pPr marL="285750" lvl="0" indent="-285750" algn="l">
                        <a:buFont typeface="Arial"/>
                        <a:buChar char="•"/>
                      </a:pPr>
                      <a:r>
                        <a:rPr lang="en-US" sz="800" b="0" i="0" u="none" strike="noStrike" noProof="0" dirty="0">
                          <a:latin typeface="Arial"/>
                        </a:rPr>
                        <a:t>None</a:t>
                      </a:r>
                      <a:endParaRPr lang="en-GB" sz="800" dirty="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indent="0" algn="l">
                        <a:buFont typeface="Arial" panose="020B0604020202020204" pitchFamily="34" charset="0"/>
                        <a:buNone/>
                      </a:pPr>
                      <a:endParaRPr lang="en-GB" sz="700" b="1" i="1"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648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a:lnSpc>
                          <a:spcPct val="100000"/>
                        </a:lnSpc>
                        <a:spcBef>
                          <a:spcPct val="0"/>
                        </a:spcBef>
                        <a:spcAft>
                          <a:spcPct val="0"/>
                        </a:spcAft>
                        <a:buFont typeface="Arial" panose="020B0604020202020204" pitchFamily="34" charset="0"/>
                        <a:buNone/>
                      </a:pPr>
                      <a:r>
                        <a:rPr lang="en-US" sz="900" b="0" i="0" u="none" strike="noStrike" kern="1200" cap="none" normalizeH="0" baseline="0" noProof="0" dirty="0">
                          <a:ln>
                            <a:noFill/>
                          </a:ln>
                          <a:solidFill>
                            <a:schemeClr val="tx1"/>
                          </a:solidFill>
                          <a:effectLst/>
                          <a:latin typeface="Arial"/>
                        </a:rPr>
                        <a:t>None applicable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428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kumimoji="0" lang="en-US" sz="900" kern="1200" dirty="0">
                          <a:solidFill>
                            <a:schemeClr val="tx1"/>
                          </a:solidFill>
                          <a:effectLst/>
                          <a:latin typeface="+mn-lt"/>
                          <a:ea typeface="+mn-ea"/>
                          <a:cs typeface="+mn-cs"/>
                        </a:rPr>
                        <a:t>On track to complete within approved spend</a:t>
                      </a:r>
                      <a:r>
                        <a:rPr lang="en-US" sz="900" kern="1200" dirty="0">
                          <a:solidFill>
                            <a:schemeClr val="tx1"/>
                          </a:solidFill>
                          <a:effectLst/>
                          <a:latin typeface="+mn-lt"/>
                          <a:ea typeface="+mn-ea"/>
                          <a:cs typeface="+mn-cs"/>
                        </a:rPr>
                        <a:t> </a:t>
                      </a:r>
                      <a:endParaRPr kumimoji="0" lang="en-US" sz="90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50091">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XRN5309 - </a:t>
                      </a:r>
                      <a:r>
                        <a:rPr lang="en-US" sz="900" b="0" i="0" u="none" strike="noStrike" kern="1200" cap="none" normalizeH="0" baseline="0" dirty="0">
                          <a:ln>
                            <a:noFill/>
                          </a:ln>
                          <a:solidFill>
                            <a:schemeClr val="tx1"/>
                          </a:solidFill>
                          <a:effectLst/>
                          <a:latin typeface="+mn-lt"/>
                          <a:ea typeface="Verdana"/>
                          <a:cs typeface="Arial"/>
                        </a:rPr>
                        <a:t>FSG Automation of FSR Process</a:t>
                      </a:r>
                      <a:endParaRPr lang="en-US" dirty="0"/>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XRN5188 - </a:t>
                      </a:r>
                      <a:r>
                        <a:rPr lang="en-US" sz="900" b="0" i="0" u="none" strike="noStrike" kern="1200" cap="none" normalizeH="0" baseline="0" dirty="0">
                          <a:ln>
                            <a:noFill/>
                          </a:ln>
                          <a:solidFill>
                            <a:schemeClr val="tx1"/>
                          </a:solidFill>
                          <a:effectLst/>
                          <a:latin typeface="+mn-lt"/>
                          <a:ea typeface="Verdana"/>
                          <a:cs typeface="Arial"/>
                        </a:rPr>
                        <a:t>MAP ID Data Upload to UK Link</a:t>
                      </a:r>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XRN5246 - </a:t>
                      </a:r>
                      <a:r>
                        <a:rPr lang="en-US" sz="900" b="0" i="0" u="none" strike="noStrike" kern="1200" cap="none" normalizeH="0" baseline="0" dirty="0">
                          <a:ln>
                            <a:noFill/>
                          </a:ln>
                          <a:solidFill>
                            <a:schemeClr val="tx1"/>
                          </a:solidFill>
                          <a:effectLst/>
                          <a:latin typeface="+mn-lt"/>
                          <a:ea typeface="Verdana"/>
                          <a:cs typeface="Arial"/>
                        </a:rPr>
                        <a:t>Confirmation File Performance improvements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A353AEC7-A186-4F55-88FB-6EEF87F130B6}"/>
              </a:ext>
            </a:extLst>
          </p:cNvPr>
          <p:cNvSpPr txBox="1"/>
          <p:nvPr/>
        </p:nvSpPr>
        <p:spPr>
          <a:xfrm>
            <a:off x="138962" y="4977711"/>
            <a:ext cx="1510350" cy="200055"/>
          </a:xfrm>
          <a:prstGeom prst="rect">
            <a:avLst/>
          </a:prstGeom>
          <a:noFill/>
        </p:spPr>
        <p:txBody>
          <a:bodyPr wrap="none" lIns="91440" tIns="45720" rIns="91440" bIns="45720" rtlCol="0" anchor="t">
            <a:spAutoFit/>
          </a:bodyPr>
          <a:lstStyle/>
          <a:p>
            <a:r>
              <a:rPr lang="en-GB" sz="700" dirty="0"/>
              <a:t>Slide Updated on 21st June 2021</a:t>
            </a:r>
            <a:endParaRPr lang="en-GB" sz="700" dirty="0">
              <a:cs typeface="Arial"/>
            </a:endParaRPr>
          </a:p>
        </p:txBody>
      </p:sp>
      <p:grpSp>
        <p:nvGrpSpPr>
          <p:cNvPr id="7" name="Group 6">
            <a:extLst>
              <a:ext uri="{FF2B5EF4-FFF2-40B4-BE49-F238E27FC236}">
                <a16:creationId xmlns:a16="http://schemas.microsoft.com/office/drawing/2014/main" id="{FBE72E1B-B13A-476D-AFF9-5A5D331FA784}"/>
              </a:ext>
            </a:extLst>
          </p:cNvPr>
          <p:cNvGrpSpPr/>
          <p:nvPr/>
        </p:nvGrpSpPr>
        <p:grpSpPr>
          <a:xfrm>
            <a:off x="4326395" y="3266689"/>
            <a:ext cx="3823854" cy="338554"/>
            <a:chOff x="4089862" y="3363887"/>
            <a:chExt cx="3823854" cy="338554"/>
          </a:xfrm>
        </p:grpSpPr>
        <p:grpSp>
          <p:nvGrpSpPr>
            <p:cNvPr id="9" name="Group 8">
              <a:extLst>
                <a:ext uri="{FF2B5EF4-FFF2-40B4-BE49-F238E27FC236}">
                  <a16:creationId xmlns:a16="http://schemas.microsoft.com/office/drawing/2014/main" id="{E70B10DF-7471-4A3C-8D79-BC70D9951622}"/>
                </a:ext>
              </a:extLst>
            </p:cNvPr>
            <p:cNvGrpSpPr/>
            <p:nvPr/>
          </p:nvGrpSpPr>
          <p:grpSpPr>
            <a:xfrm>
              <a:off x="4089862" y="3363887"/>
              <a:ext cx="741910" cy="215444"/>
              <a:chOff x="4089862" y="3477140"/>
              <a:chExt cx="741910" cy="215444"/>
            </a:xfrm>
          </p:grpSpPr>
          <p:sp>
            <p:nvSpPr>
              <p:cNvPr id="22" name="Oval 21">
                <a:extLst>
                  <a:ext uri="{FF2B5EF4-FFF2-40B4-BE49-F238E27FC236}">
                    <a16:creationId xmlns:a16="http://schemas.microsoft.com/office/drawing/2014/main" id="{C179A256-08F4-47AE-A1E7-D5236EDBDCBA}"/>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2225FC0-28B8-4B32-BD98-5987AA6CC43B}"/>
                  </a:ext>
                </a:extLst>
              </p:cNvPr>
              <p:cNvSpPr txBox="1"/>
              <p:nvPr/>
            </p:nvSpPr>
            <p:spPr>
              <a:xfrm>
                <a:off x="4116878" y="3477140"/>
                <a:ext cx="714894" cy="215444"/>
              </a:xfrm>
              <a:prstGeom prst="rect">
                <a:avLst/>
              </a:prstGeom>
              <a:noFill/>
            </p:spPr>
            <p:txBody>
              <a:bodyPr wrap="square" rtlCol="0">
                <a:spAutoFit/>
              </a:bodyPr>
              <a:lstStyle/>
              <a:p>
                <a:r>
                  <a:rPr lang="en-GB" sz="800"/>
                  <a:t>Complete</a:t>
                </a:r>
              </a:p>
            </p:txBody>
          </p:sp>
        </p:grpSp>
        <p:grpSp>
          <p:nvGrpSpPr>
            <p:cNvPr id="10" name="Group 9">
              <a:extLst>
                <a:ext uri="{FF2B5EF4-FFF2-40B4-BE49-F238E27FC236}">
                  <a16:creationId xmlns:a16="http://schemas.microsoft.com/office/drawing/2014/main" id="{095A5E90-0019-4E20-9DAF-03A0A03C2F69}"/>
                </a:ext>
              </a:extLst>
            </p:cNvPr>
            <p:cNvGrpSpPr/>
            <p:nvPr/>
          </p:nvGrpSpPr>
          <p:grpSpPr>
            <a:xfrm>
              <a:off x="4860866" y="3363887"/>
              <a:ext cx="741910" cy="215444"/>
              <a:chOff x="4089862" y="3477140"/>
              <a:chExt cx="741910" cy="215444"/>
            </a:xfrm>
          </p:grpSpPr>
          <p:sp>
            <p:nvSpPr>
              <p:cNvPr id="20" name="Oval 19">
                <a:extLst>
                  <a:ext uri="{FF2B5EF4-FFF2-40B4-BE49-F238E27FC236}">
                    <a16:creationId xmlns:a16="http://schemas.microsoft.com/office/drawing/2014/main" id="{FD6FEFF2-877F-4668-966A-417E01563E6F}"/>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767FB6C-18EE-4AF6-9530-0D3B48950488}"/>
                  </a:ext>
                </a:extLst>
              </p:cNvPr>
              <p:cNvSpPr txBox="1"/>
              <p:nvPr/>
            </p:nvSpPr>
            <p:spPr>
              <a:xfrm>
                <a:off x="4116878" y="3477140"/>
                <a:ext cx="714894" cy="215444"/>
              </a:xfrm>
              <a:prstGeom prst="rect">
                <a:avLst/>
              </a:prstGeom>
              <a:noFill/>
            </p:spPr>
            <p:txBody>
              <a:bodyPr wrap="square" rtlCol="0">
                <a:spAutoFit/>
              </a:bodyPr>
              <a:lstStyle/>
              <a:p>
                <a:r>
                  <a:rPr lang="en-GB" sz="800"/>
                  <a:t>On Track</a:t>
                </a:r>
              </a:p>
            </p:txBody>
          </p:sp>
        </p:grpSp>
        <p:grpSp>
          <p:nvGrpSpPr>
            <p:cNvPr id="11" name="Group 10">
              <a:extLst>
                <a:ext uri="{FF2B5EF4-FFF2-40B4-BE49-F238E27FC236}">
                  <a16:creationId xmlns:a16="http://schemas.microsoft.com/office/drawing/2014/main" id="{81612897-D579-4D19-9103-4185A825379B}"/>
                </a:ext>
              </a:extLst>
            </p:cNvPr>
            <p:cNvGrpSpPr/>
            <p:nvPr/>
          </p:nvGrpSpPr>
          <p:grpSpPr>
            <a:xfrm>
              <a:off x="5602776" y="3363887"/>
              <a:ext cx="741910" cy="215444"/>
              <a:chOff x="4089862" y="3477140"/>
              <a:chExt cx="741910" cy="215444"/>
            </a:xfrm>
          </p:grpSpPr>
          <p:sp>
            <p:nvSpPr>
              <p:cNvPr id="18" name="Oval 17">
                <a:extLst>
                  <a:ext uri="{FF2B5EF4-FFF2-40B4-BE49-F238E27FC236}">
                    <a16:creationId xmlns:a16="http://schemas.microsoft.com/office/drawing/2014/main" id="{E58DEAFC-95C8-463F-97AD-E5359A907AE9}"/>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B2584B3-7F16-4961-8C5B-D78E5A8B8788}"/>
                  </a:ext>
                </a:extLst>
              </p:cNvPr>
              <p:cNvSpPr txBox="1"/>
              <p:nvPr/>
            </p:nvSpPr>
            <p:spPr>
              <a:xfrm>
                <a:off x="4116878" y="3477140"/>
                <a:ext cx="714894" cy="215444"/>
              </a:xfrm>
              <a:prstGeom prst="rect">
                <a:avLst/>
              </a:prstGeom>
              <a:noFill/>
            </p:spPr>
            <p:txBody>
              <a:bodyPr wrap="square" rtlCol="0">
                <a:spAutoFit/>
              </a:bodyPr>
              <a:lstStyle/>
              <a:p>
                <a:r>
                  <a:rPr lang="en-GB" sz="800"/>
                  <a:t>At Risk</a:t>
                </a:r>
              </a:p>
            </p:txBody>
          </p:sp>
        </p:grpSp>
        <p:grpSp>
          <p:nvGrpSpPr>
            <p:cNvPr id="12" name="Group 11">
              <a:extLst>
                <a:ext uri="{FF2B5EF4-FFF2-40B4-BE49-F238E27FC236}">
                  <a16:creationId xmlns:a16="http://schemas.microsoft.com/office/drawing/2014/main" id="{8A4759F0-7EB5-4E14-8A81-7787EE0168F3}"/>
                </a:ext>
              </a:extLst>
            </p:cNvPr>
            <p:cNvGrpSpPr/>
            <p:nvPr/>
          </p:nvGrpSpPr>
          <p:grpSpPr>
            <a:xfrm>
              <a:off x="6236620" y="3363887"/>
              <a:ext cx="741910" cy="215444"/>
              <a:chOff x="4089862" y="3477140"/>
              <a:chExt cx="741910" cy="215444"/>
            </a:xfrm>
          </p:grpSpPr>
          <p:sp>
            <p:nvSpPr>
              <p:cNvPr id="16" name="Oval 15">
                <a:extLst>
                  <a:ext uri="{FF2B5EF4-FFF2-40B4-BE49-F238E27FC236}">
                    <a16:creationId xmlns:a16="http://schemas.microsoft.com/office/drawing/2014/main" id="{8546736C-F13F-405C-80AE-F5228B8B7669}"/>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49F4A86-7B39-44A4-801C-54DB7E1116DB}"/>
                  </a:ext>
                </a:extLst>
              </p:cNvPr>
              <p:cNvSpPr txBox="1"/>
              <p:nvPr/>
            </p:nvSpPr>
            <p:spPr>
              <a:xfrm>
                <a:off x="4116878" y="3477140"/>
                <a:ext cx="714894" cy="215444"/>
              </a:xfrm>
              <a:prstGeom prst="rect">
                <a:avLst/>
              </a:prstGeom>
              <a:noFill/>
            </p:spPr>
            <p:txBody>
              <a:bodyPr wrap="square" rtlCol="0">
                <a:spAutoFit/>
              </a:bodyPr>
              <a:lstStyle/>
              <a:p>
                <a:r>
                  <a:rPr lang="en-GB" sz="800"/>
                  <a:t>Overdue</a:t>
                </a:r>
              </a:p>
            </p:txBody>
          </p:sp>
        </p:grpSp>
        <p:grpSp>
          <p:nvGrpSpPr>
            <p:cNvPr id="13" name="Group 12">
              <a:extLst>
                <a:ext uri="{FF2B5EF4-FFF2-40B4-BE49-F238E27FC236}">
                  <a16:creationId xmlns:a16="http://schemas.microsoft.com/office/drawing/2014/main" id="{FFEB9E2A-B2F8-47E5-AC62-F9E0993BDD46}"/>
                </a:ext>
              </a:extLst>
            </p:cNvPr>
            <p:cNvGrpSpPr/>
            <p:nvPr/>
          </p:nvGrpSpPr>
          <p:grpSpPr>
            <a:xfrm>
              <a:off x="6978530" y="3363887"/>
              <a:ext cx="935186" cy="338554"/>
              <a:chOff x="4089862" y="3477140"/>
              <a:chExt cx="741910" cy="338554"/>
            </a:xfrm>
          </p:grpSpPr>
          <p:sp>
            <p:nvSpPr>
              <p:cNvPr id="14" name="Oval 13">
                <a:extLst>
                  <a:ext uri="{FF2B5EF4-FFF2-40B4-BE49-F238E27FC236}">
                    <a16:creationId xmlns:a16="http://schemas.microsoft.com/office/drawing/2014/main" id="{CB4663AC-B2E0-4B64-A960-604CB67CE2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AF4A9A-60AA-4C42-AECB-F86A2341D813}"/>
                  </a:ext>
                </a:extLst>
              </p:cNvPr>
              <p:cNvSpPr txBox="1"/>
              <p:nvPr/>
            </p:nvSpPr>
            <p:spPr>
              <a:xfrm>
                <a:off x="4116878" y="3477140"/>
                <a:ext cx="714894" cy="338554"/>
              </a:xfrm>
              <a:prstGeom prst="rect">
                <a:avLst/>
              </a:prstGeom>
              <a:noFill/>
            </p:spPr>
            <p:txBody>
              <a:bodyPr wrap="square" rtlCol="0">
                <a:spAutoFit/>
              </a:bodyPr>
              <a:lstStyle/>
              <a:p>
                <a:r>
                  <a:rPr lang="en-GB" sz="800"/>
                  <a:t>Not Baselined</a:t>
                </a:r>
              </a:p>
            </p:txBody>
          </p:sp>
        </p:grpSp>
      </p:grpSp>
      <p:pic>
        <p:nvPicPr>
          <p:cNvPr id="3" name="Picture 2">
            <a:extLst>
              <a:ext uri="{FF2B5EF4-FFF2-40B4-BE49-F238E27FC236}">
                <a16:creationId xmlns:a16="http://schemas.microsoft.com/office/drawing/2014/main" id="{4F7100E8-C727-4B3A-BBD1-5173CA6C7122}"/>
              </a:ext>
            </a:extLst>
          </p:cNvPr>
          <p:cNvPicPr>
            <a:picLocks noChangeAspect="1"/>
          </p:cNvPicPr>
          <p:nvPr/>
        </p:nvPicPr>
        <p:blipFill>
          <a:blip r:embed="rId3"/>
          <a:stretch>
            <a:fillRect/>
          </a:stretch>
        </p:blipFill>
        <p:spPr>
          <a:xfrm>
            <a:off x="3929772" y="1759464"/>
            <a:ext cx="4806966" cy="530465"/>
          </a:xfrm>
          <a:prstGeom prst="rect">
            <a:avLst/>
          </a:prstGeom>
        </p:spPr>
      </p:pic>
    </p:spTree>
    <p:extLst>
      <p:ext uri="{BB962C8B-B14F-4D97-AF65-F5344CB8AC3E}">
        <p14:creationId xmlns:p14="http://schemas.microsoft.com/office/powerpoint/2010/main" val="2442744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FBC9-A40A-4639-996A-7C9D2AAB9069}"/>
              </a:ext>
            </a:extLst>
          </p:cNvPr>
          <p:cNvSpPr>
            <a:spLocks noGrp="1"/>
          </p:cNvSpPr>
          <p:nvPr>
            <p:ph type="title"/>
          </p:nvPr>
        </p:nvSpPr>
        <p:spPr/>
        <p:txBody>
          <a:bodyPr/>
          <a:lstStyle/>
          <a:p>
            <a:r>
              <a:rPr lang="en-GB"/>
              <a:t>Gemini Horizon Plan</a:t>
            </a:r>
          </a:p>
        </p:txBody>
      </p:sp>
      <p:graphicFrame>
        <p:nvGraphicFramePr>
          <p:cNvPr id="3" name="Object 2">
            <a:extLst>
              <a:ext uri="{FF2B5EF4-FFF2-40B4-BE49-F238E27FC236}">
                <a16:creationId xmlns:a16="http://schemas.microsoft.com/office/drawing/2014/main" id="{44BA3FD1-9DBF-497E-951A-DFD5D44C5CBC}"/>
              </a:ext>
            </a:extLst>
          </p:cNvPr>
          <p:cNvGraphicFramePr>
            <a:graphicFrameLocks noChangeAspect="1"/>
          </p:cNvGraphicFramePr>
          <p:nvPr>
            <p:extLst>
              <p:ext uri="{D42A27DB-BD31-4B8C-83A1-F6EECF244321}">
                <p14:modId xmlns:p14="http://schemas.microsoft.com/office/powerpoint/2010/main" val="519905081"/>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7171" name="Acrobat Document" showAsIcon="1" r:id="rId3" imgW="914400" imgH="792360" progId="AcroExch.Document.DC">
                  <p:embed/>
                </p:oleObj>
              </mc:Choice>
              <mc:Fallback>
                <p:oleObj name="Acrobat Document" showAsIcon="1" r:id="rId3" imgW="914400" imgH="792360" progId="AcroExch.Document.DC">
                  <p:embed/>
                  <p:pic>
                    <p:nvPicPr>
                      <p:cNvPr id="3" name="Object 2">
                        <a:extLst>
                          <a:ext uri="{FF2B5EF4-FFF2-40B4-BE49-F238E27FC236}">
                            <a16:creationId xmlns:a16="http://schemas.microsoft.com/office/drawing/2014/main" id="{44BA3FD1-9DBF-497E-951A-DFD5D44C5CBC}"/>
                          </a:ext>
                        </a:extLst>
                      </p:cNvPr>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813218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a:xfrm>
            <a:off x="611560" y="2020490"/>
            <a:ext cx="7772400" cy="1102519"/>
          </a:xfrm>
        </p:spPr>
        <p:txBody>
          <a:bodyPr/>
          <a:lstStyle/>
          <a:p>
            <a:r>
              <a:rPr lang="en-US" dirty="0"/>
              <a:t>XRN5122 Gemini System Enhancements (GSE)</a:t>
            </a:r>
          </a:p>
        </p:txBody>
      </p:sp>
    </p:spTree>
    <p:extLst>
      <p:ext uri="{BB962C8B-B14F-4D97-AF65-F5344CB8AC3E}">
        <p14:creationId xmlns:p14="http://schemas.microsoft.com/office/powerpoint/2010/main" val="1924799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Gemini System Enhancements </a:t>
            </a:r>
          </a:p>
        </p:txBody>
      </p:sp>
      <p:sp>
        <p:nvSpPr>
          <p:cNvPr id="3" name="Content Placeholder 2"/>
          <p:cNvSpPr>
            <a:spLocks noGrp="1"/>
          </p:cNvSpPr>
          <p:nvPr>
            <p:ph idx="1"/>
          </p:nvPr>
        </p:nvSpPr>
        <p:spPr>
          <a:xfrm>
            <a:off x="457200" y="987574"/>
            <a:ext cx="8229600" cy="3607049"/>
          </a:xfrm>
        </p:spPr>
        <p:txBody>
          <a:bodyPr>
            <a:normAutofit fontScale="77500" lnSpcReduction="20000"/>
          </a:bodyPr>
          <a:lstStyle/>
          <a:p>
            <a:pPr marL="0" indent="0">
              <a:buNone/>
            </a:pPr>
            <a:r>
              <a:rPr lang="en-GB" b="1" u="sng" dirty="0"/>
              <a:t>Background</a:t>
            </a:r>
            <a:r>
              <a:rPr lang="en-GB" dirty="0"/>
              <a:t> </a:t>
            </a:r>
          </a:p>
          <a:p>
            <a:pPr marL="0" indent="0">
              <a:buNone/>
            </a:pPr>
            <a:endParaRPr lang="en-GB" dirty="0"/>
          </a:p>
          <a:p>
            <a:pPr marL="0" indent="0">
              <a:buNone/>
            </a:pPr>
            <a:r>
              <a:rPr lang="en-GB" dirty="0"/>
              <a:t>The Gemini IT system underpins the commercial gas transmission regime and accounts for all capacity and energy transactions.</a:t>
            </a:r>
          </a:p>
          <a:p>
            <a:endParaRPr lang="en-GB" dirty="0"/>
          </a:p>
          <a:p>
            <a:pPr marL="0" indent="0">
              <a:buNone/>
            </a:pPr>
            <a:r>
              <a:rPr lang="en-GB" dirty="0"/>
              <a:t>GSE is a project to adapt and improve Gemini delivering over 65 enhancements based on the needs of a changing industry.</a:t>
            </a:r>
          </a:p>
          <a:p>
            <a:endParaRPr lang="en-GB" dirty="0"/>
          </a:p>
          <a:p>
            <a:pPr marL="0" indent="0">
              <a:buNone/>
            </a:pPr>
            <a:r>
              <a:rPr lang="en-GB" dirty="0"/>
              <a:t>Full details have been communicated in Change Packs and communications via the .Box.UKLINK.Manual &lt;uklink@xoserve.com&gt;</a:t>
            </a:r>
          </a:p>
          <a:p>
            <a:pPr marL="285750" indent="-285750" fontAlgn="ctr"/>
            <a:endParaRPr lang="en-GB" dirty="0"/>
          </a:p>
          <a:p>
            <a:pPr lvl="1" fontAlgn="ctr"/>
            <a:endParaRPr lang="en-GB" dirty="0"/>
          </a:p>
          <a:p>
            <a:pPr marL="0" indent="0">
              <a:buNone/>
            </a:pPr>
            <a:endParaRPr lang="en-GB" sz="2800" dirty="0"/>
          </a:p>
        </p:txBody>
      </p:sp>
    </p:spTree>
    <p:extLst>
      <p:ext uri="{BB962C8B-B14F-4D97-AF65-F5344CB8AC3E}">
        <p14:creationId xmlns:p14="http://schemas.microsoft.com/office/powerpoint/2010/main" val="3629140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2B62-93D0-48D0-918B-62EDF0AD8C84}"/>
              </a:ext>
            </a:extLst>
          </p:cNvPr>
          <p:cNvSpPr>
            <a:spLocks noGrp="1"/>
          </p:cNvSpPr>
          <p:nvPr>
            <p:ph type="title"/>
          </p:nvPr>
        </p:nvSpPr>
        <p:spPr/>
        <p:txBody>
          <a:bodyPr/>
          <a:lstStyle/>
          <a:p>
            <a:r>
              <a:rPr lang="en-GB" dirty="0"/>
              <a:t>Gemini System Enhancements update </a:t>
            </a:r>
          </a:p>
        </p:txBody>
      </p:sp>
      <p:sp>
        <p:nvSpPr>
          <p:cNvPr id="3" name="Content Placeholder 2">
            <a:extLst>
              <a:ext uri="{FF2B5EF4-FFF2-40B4-BE49-F238E27FC236}">
                <a16:creationId xmlns:a16="http://schemas.microsoft.com/office/drawing/2014/main" id="{F3A10741-C36D-45CE-984E-88AFC80856C8}"/>
              </a:ext>
            </a:extLst>
          </p:cNvPr>
          <p:cNvSpPr>
            <a:spLocks noGrp="1"/>
          </p:cNvSpPr>
          <p:nvPr>
            <p:ph idx="1"/>
          </p:nvPr>
        </p:nvSpPr>
        <p:spPr/>
        <p:txBody>
          <a:bodyPr>
            <a:normAutofit fontScale="40000" lnSpcReduction="20000"/>
          </a:bodyPr>
          <a:lstStyle/>
          <a:p>
            <a:pPr marL="0" lvl="0" indent="0">
              <a:buNone/>
            </a:pPr>
            <a:r>
              <a:rPr lang="en-GB" sz="3200" b="1" u="sng" dirty="0"/>
              <a:t>The following changes will be delivered on 25</a:t>
            </a:r>
            <a:r>
              <a:rPr lang="en-GB" sz="3200" b="1" u="sng" baseline="30000" dirty="0"/>
              <a:t>th</a:t>
            </a:r>
            <a:r>
              <a:rPr lang="en-GB" sz="3200" b="1" u="sng" dirty="0"/>
              <a:t> July 2021 </a:t>
            </a:r>
          </a:p>
          <a:p>
            <a:pPr lvl="0"/>
            <a:endParaRPr lang="en-GB" sz="3200" dirty="0"/>
          </a:p>
          <a:p>
            <a:pPr marL="171450" lvl="0" indent="-171450"/>
            <a:r>
              <a:rPr lang="en-GB" sz="3200" dirty="0"/>
              <a:t>Changes to existing screens</a:t>
            </a:r>
          </a:p>
          <a:p>
            <a:pPr marL="171450" lvl="0" indent="-171450"/>
            <a:r>
              <a:rPr lang="en-GB" sz="3200" dirty="0"/>
              <a:t>Changes to the Meter Look up facility </a:t>
            </a:r>
          </a:p>
          <a:p>
            <a:pPr marL="171450" lvl="0" indent="-171450"/>
            <a:r>
              <a:rPr lang="en-GB" sz="3200" dirty="0"/>
              <a:t>Introduction of 2 new report screens</a:t>
            </a:r>
          </a:p>
          <a:p>
            <a:pPr marL="171450" lvl="0" indent="-171450"/>
            <a:r>
              <a:rPr lang="en-GB" sz="3200" dirty="0"/>
              <a:t>Introduction of a Dashboard facility</a:t>
            </a:r>
          </a:p>
          <a:p>
            <a:pPr marL="171450" lvl="0" indent="-171450"/>
            <a:r>
              <a:rPr lang="en-GB" sz="3200" dirty="0"/>
              <a:t>Introduction of 13 new APIs</a:t>
            </a:r>
          </a:p>
          <a:p>
            <a:pPr marL="171450" lvl="0" indent="-171450"/>
            <a:r>
              <a:rPr lang="en-GB" sz="3200" dirty="0"/>
              <a:t>Enhancement to one existing API – View Re-nomination detail</a:t>
            </a:r>
          </a:p>
          <a:p>
            <a:pPr lvl="0"/>
            <a:endParaRPr lang="en-GB" sz="3200" dirty="0"/>
          </a:p>
          <a:p>
            <a:pPr marL="0" indent="0">
              <a:buNone/>
            </a:pPr>
            <a:r>
              <a:rPr lang="en-GB" sz="3200" u="sng" dirty="0"/>
              <a:t>User Trials took place between 1</a:t>
            </a:r>
            <a:r>
              <a:rPr lang="en-GB" sz="3200" u="sng" baseline="30000" dirty="0"/>
              <a:t>st</a:t>
            </a:r>
            <a:r>
              <a:rPr lang="en-GB" sz="3200" u="sng" dirty="0"/>
              <a:t> June 2021 and 25th June 2021 </a:t>
            </a:r>
          </a:p>
          <a:p>
            <a:endParaRPr lang="en-GB" sz="3200" dirty="0"/>
          </a:p>
          <a:p>
            <a:pPr marL="171450" lvl="0" indent="-171450"/>
            <a:r>
              <a:rPr lang="en-GB" sz="3000" dirty="0"/>
              <a:t>During User Trials changes to the schemas of the 13 new APIs were identified.  The API Specification document has been updated to reflect these changes.  The updated document showing the changes has been published on the GSE web page.  </a:t>
            </a:r>
            <a:r>
              <a:rPr lang="en-GB" sz="3000" b="1" dirty="0"/>
              <a:t>A  Change Pack will be issued on 12</a:t>
            </a:r>
            <a:r>
              <a:rPr lang="en-GB" sz="3000" b="1" baseline="30000" dirty="0"/>
              <a:t>th</a:t>
            </a:r>
            <a:r>
              <a:rPr lang="en-GB" sz="3000" b="1" dirty="0"/>
              <a:t> July 2021 containing the updated document.</a:t>
            </a:r>
          </a:p>
          <a:p>
            <a:pPr marL="171450" indent="-171450"/>
            <a:endParaRPr lang="en-GB" sz="3000" dirty="0"/>
          </a:p>
          <a:p>
            <a:pPr marL="171450" indent="-171450"/>
            <a:r>
              <a:rPr lang="en-GB" sz="3000" dirty="0"/>
              <a:t>The difficult decision has been taken to delay the launch of APIs over the Internet until Q3 2021 in order to enable more robust security Protecting the data security monitoring and control of APIs.  of our customers is of upmost importance and to enable more robust security monitoring and control for the APIs to be in place.  Further updates will be provided once the timeline is confirmed</a:t>
            </a:r>
            <a:r>
              <a:rPr lang="en-GB" sz="2800" dirty="0"/>
              <a:t>.</a:t>
            </a:r>
          </a:p>
          <a:p>
            <a:endParaRPr lang="en-GB" dirty="0"/>
          </a:p>
        </p:txBody>
      </p:sp>
    </p:spTree>
    <p:extLst>
      <p:ext uri="{BB962C8B-B14F-4D97-AF65-F5344CB8AC3E}">
        <p14:creationId xmlns:p14="http://schemas.microsoft.com/office/powerpoint/2010/main" val="421753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6035245" y="4240716"/>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10" name="Chart 9">
            <a:extLst>
              <a:ext uri="{FF2B5EF4-FFF2-40B4-BE49-F238E27FC236}">
                <a16:creationId xmlns:a16="http://schemas.microsoft.com/office/drawing/2014/main" id="{EBB33185-1A26-4927-9BE7-51CC2DD6B684}"/>
              </a:ext>
            </a:extLst>
          </p:cNvPr>
          <p:cNvGraphicFramePr>
            <a:graphicFrameLocks/>
          </p:cNvGraphicFramePr>
          <p:nvPr>
            <p:extLst>
              <p:ext uri="{D42A27DB-BD31-4B8C-83A1-F6EECF244321}">
                <p14:modId xmlns:p14="http://schemas.microsoft.com/office/powerpoint/2010/main" val="1742575906"/>
              </p:ext>
            </p:extLst>
          </p:nvPr>
        </p:nvGraphicFramePr>
        <p:xfrm>
          <a:off x="365780" y="642525"/>
          <a:ext cx="5118647" cy="19292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5F8B6B86-99A7-4021-B7D2-D91686F0B9B7}"/>
              </a:ext>
            </a:extLst>
          </p:cNvPr>
          <p:cNvGraphicFramePr>
            <a:graphicFrameLocks/>
          </p:cNvGraphicFramePr>
          <p:nvPr>
            <p:extLst>
              <p:ext uri="{D42A27DB-BD31-4B8C-83A1-F6EECF244321}">
                <p14:modId xmlns:p14="http://schemas.microsoft.com/office/powerpoint/2010/main" val="356480964"/>
              </p:ext>
            </p:extLst>
          </p:nvPr>
        </p:nvGraphicFramePr>
        <p:xfrm>
          <a:off x="344245" y="2563496"/>
          <a:ext cx="5423509" cy="25384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F6AA795A-C587-4022-A089-5AAC31FD3C60}"/>
              </a:ext>
            </a:extLst>
          </p:cNvPr>
          <p:cNvGraphicFramePr>
            <a:graphicFrameLocks/>
          </p:cNvGraphicFramePr>
          <p:nvPr>
            <p:extLst>
              <p:ext uri="{D42A27DB-BD31-4B8C-83A1-F6EECF244321}">
                <p14:modId xmlns:p14="http://schemas.microsoft.com/office/powerpoint/2010/main" val="137949610"/>
              </p:ext>
            </p:extLst>
          </p:nvPr>
        </p:nvGraphicFramePr>
        <p:xfrm>
          <a:off x="5767754" y="760572"/>
          <a:ext cx="3148840" cy="31440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Object 4">
            <a:extLst>
              <a:ext uri="{FF2B5EF4-FFF2-40B4-BE49-F238E27FC236}">
                <a16:creationId xmlns:a16="http://schemas.microsoft.com/office/drawing/2014/main" id="{29DF3366-98E8-44AB-A6F1-E37A87B92C7C}"/>
              </a:ext>
            </a:extLst>
          </p:cNvPr>
          <p:cNvGraphicFramePr>
            <a:graphicFrameLocks noChangeAspect="1"/>
          </p:cNvGraphicFramePr>
          <p:nvPr>
            <p:extLst>
              <p:ext uri="{D42A27DB-BD31-4B8C-83A1-F6EECF244321}">
                <p14:modId xmlns:p14="http://schemas.microsoft.com/office/powerpoint/2010/main" val="1298118470"/>
              </p:ext>
            </p:extLst>
          </p:nvPr>
        </p:nvGraphicFramePr>
        <p:xfrm>
          <a:off x="8002194" y="3986846"/>
          <a:ext cx="914400" cy="792163"/>
        </p:xfrm>
        <a:graphic>
          <a:graphicData uri="http://schemas.openxmlformats.org/presentationml/2006/ole">
            <mc:AlternateContent xmlns:mc="http://schemas.openxmlformats.org/markup-compatibility/2006">
              <mc:Choice xmlns:v="urn:schemas-microsoft-com:vml" Requires="v">
                <p:oleObj spid="_x0000_s1027" name="Worksheet" showAsIcon="1" r:id="rId7" imgW="914400" imgH="792360" progId="Excel.Sheet.12">
                  <p:embed/>
                </p:oleObj>
              </mc:Choice>
              <mc:Fallback>
                <p:oleObj name="Worksheet" showAsIcon="1" r:id="rId7" imgW="914400" imgH="792360" progId="Excel.Sheet.12">
                  <p:embed/>
                  <p:pic>
                    <p:nvPicPr>
                      <p:cNvPr id="5" name="Object 4">
                        <a:extLst>
                          <a:ext uri="{FF2B5EF4-FFF2-40B4-BE49-F238E27FC236}">
                            <a16:creationId xmlns:a16="http://schemas.microsoft.com/office/drawing/2014/main" id="{29DF3366-98E8-44AB-A6F1-E37A87B92C7C}"/>
                          </a:ext>
                        </a:extLst>
                      </p:cNvPr>
                      <p:cNvPicPr/>
                      <p:nvPr/>
                    </p:nvPicPr>
                    <p:blipFill>
                      <a:blip r:embed="rId8"/>
                      <a:stretch>
                        <a:fillRect/>
                      </a:stretch>
                    </p:blipFill>
                    <p:spPr>
                      <a:xfrm>
                        <a:off x="8002194" y="398684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040125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7319-1222-4120-B616-760BFD33643A}"/>
              </a:ext>
            </a:extLst>
          </p:cNvPr>
          <p:cNvSpPr>
            <a:spLocks noGrp="1"/>
          </p:cNvSpPr>
          <p:nvPr>
            <p:ph type="title"/>
          </p:nvPr>
        </p:nvSpPr>
        <p:spPr/>
        <p:txBody>
          <a:bodyPr/>
          <a:lstStyle/>
          <a:p>
            <a:r>
              <a:rPr lang="en-GB" dirty="0"/>
              <a:t>Gemini System Enhancements (GSE)  </a:t>
            </a:r>
          </a:p>
        </p:txBody>
      </p:sp>
      <p:sp>
        <p:nvSpPr>
          <p:cNvPr id="3" name="Content Placeholder 2">
            <a:extLst>
              <a:ext uri="{FF2B5EF4-FFF2-40B4-BE49-F238E27FC236}">
                <a16:creationId xmlns:a16="http://schemas.microsoft.com/office/drawing/2014/main" id="{232588E5-4E4A-4964-86D9-B26B67ADD5F8}"/>
              </a:ext>
            </a:extLst>
          </p:cNvPr>
          <p:cNvSpPr>
            <a:spLocks noGrp="1"/>
          </p:cNvSpPr>
          <p:nvPr>
            <p:ph idx="1"/>
          </p:nvPr>
        </p:nvSpPr>
        <p:spPr/>
        <p:txBody>
          <a:bodyPr>
            <a:normAutofit fontScale="92500" lnSpcReduction="20000"/>
          </a:bodyPr>
          <a:lstStyle/>
          <a:p>
            <a:pPr marL="0" indent="0">
              <a:buNone/>
            </a:pPr>
            <a:r>
              <a:rPr lang="en-GB" b="1" u="sng" dirty="0"/>
              <a:t>Implementation date</a:t>
            </a:r>
            <a:endParaRPr lang="en-GB" dirty="0"/>
          </a:p>
          <a:p>
            <a:pPr marL="285750" indent="-285750" fontAlgn="ctr"/>
            <a:endParaRPr lang="en-GB" dirty="0"/>
          </a:p>
          <a:p>
            <a:pPr marL="285750" indent="-285750"/>
            <a:r>
              <a:rPr lang="en-GB" sz="2100" dirty="0"/>
              <a:t>The changes will be implemented during the Sunday maintenance window between 03:00am and 05:00am on Sunday 25th July 2021 with a contingency date of Sunday 1st August 2021. </a:t>
            </a:r>
          </a:p>
          <a:p>
            <a:pPr marL="285750" indent="-285750"/>
            <a:endParaRPr lang="en-GB" dirty="0"/>
          </a:p>
          <a:p>
            <a:pPr marL="285750" indent="-285750"/>
            <a:r>
              <a:rPr lang="en-GB" sz="1500" b="1" u="sng" dirty="0"/>
              <a:t>An extended outage of 1 hour until 06:00 am will </a:t>
            </a:r>
            <a:r>
              <a:rPr lang="en-GB" sz="1500" b="1" i="1" u="sng" dirty="0"/>
              <a:t>only</a:t>
            </a:r>
            <a:r>
              <a:rPr lang="en-GB" sz="1500" b="1" u="sng" dirty="0"/>
              <a:t> be required in the event of a rollback, this will be notified by ANS message.</a:t>
            </a:r>
            <a:endParaRPr lang="en-GB" sz="1500" dirty="0"/>
          </a:p>
          <a:p>
            <a:pPr marL="285750" indent="-285750"/>
            <a:endParaRPr lang="en-GB" sz="1500" dirty="0"/>
          </a:p>
          <a:p>
            <a:pPr lvl="1">
              <a:buFont typeface="Arial" panose="020B0604020202020204" pitchFamily="34" charset="0"/>
              <a:buChar char="•"/>
            </a:pPr>
            <a:r>
              <a:rPr lang="en-GB" sz="1300" dirty="0"/>
              <a:t>Should the implementation move to the contingency date of Sunday 1</a:t>
            </a:r>
            <a:r>
              <a:rPr lang="en-GB" sz="1300" baseline="30000" dirty="0"/>
              <a:t>st</a:t>
            </a:r>
            <a:r>
              <a:rPr lang="en-GB" sz="1300" dirty="0"/>
              <a:t> August 2021 it would be completed during the Sunday maintenance window between 03:00am and 05:00am. </a:t>
            </a:r>
          </a:p>
          <a:p>
            <a:pPr lvl="1">
              <a:buFont typeface="Arial" panose="020B0604020202020204" pitchFamily="34" charset="0"/>
              <a:buChar char="•"/>
            </a:pPr>
            <a:endParaRPr lang="en-GB" sz="1300" dirty="0"/>
          </a:p>
          <a:p>
            <a:pPr lvl="1">
              <a:buFont typeface="Arial" panose="020B0604020202020204" pitchFamily="34" charset="0"/>
              <a:buChar char="•"/>
            </a:pPr>
            <a:r>
              <a:rPr lang="en-GB" sz="1300" b="1" u="sng" dirty="0"/>
              <a:t>As with the planned date of 25</a:t>
            </a:r>
            <a:r>
              <a:rPr lang="en-GB" sz="1300" b="1" u="sng" baseline="30000" dirty="0"/>
              <a:t>th</a:t>
            </a:r>
            <a:r>
              <a:rPr lang="en-GB" sz="1300" b="1" u="sng" dirty="0"/>
              <a:t> July,  if the contingency date of 1</a:t>
            </a:r>
            <a:r>
              <a:rPr lang="en-GB" sz="1300" b="1" u="sng" baseline="30000" dirty="0"/>
              <a:t>st</a:t>
            </a:r>
            <a:r>
              <a:rPr lang="en-GB" sz="1300" b="1" u="sng" dirty="0"/>
              <a:t> August is used, an extended outage of 1 hour until 06:00 am will </a:t>
            </a:r>
            <a:r>
              <a:rPr lang="en-GB" sz="1300" b="1" i="1" u="sng" dirty="0"/>
              <a:t>only</a:t>
            </a:r>
            <a:r>
              <a:rPr lang="en-GB" sz="1300" b="1" u="sng" dirty="0"/>
              <a:t> be required in the event of a rollback, this will be notified by ANS message. </a:t>
            </a:r>
            <a:endParaRPr lang="en-GB" sz="1300" dirty="0"/>
          </a:p>
          <a:p>
            <a:endParaRPr lang="en-GB" dirty="0"/>
          </a:p>
        </p:txBody>
      </p:sp>
    </p:spTree>
    <p:extLst>
      <p:ext uri="{BB962C8B-B14F-4D97-AF65-F5344CB8AC3E}">
        <p14:creationId xmlns:p14="http://schemas.microsoft.com/office/powerpoint/2010/main" val="6110971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CE828-A7BC-4E8A-9668-CDA7005E883B}"/>
              </a:ext>
            </a:extLst>
          </p:cNvPr>
          <p:cNvSpPr>
            <a:spLocks noGrp="1"/>
          </p:cNvSpPr>
          <p:nvPr>
            <p:ph type="title"/>
          </p:nvPr>
        </p:nvSpPr>
        <p:spPr/>
        <p:txBody>
          <a:bodyPr/>
          <a:lstStyle/>
          <a:p>
            <a:r>
              <a:rPr lang="en-GB" dirty="0"/>
              <a:t>Further details </a:t>
            </a:r>
          </a:p>
        </p:txBody>
      </p:sp>
      <p:sp>
        <p:nvSpPr>
          <p:cNvPr id="3" name="Content Placeholder 2">
            <a:extLst>
              <a:ext uri="{FF2B5EF4-FFF2-40B4-BE49-F238E27FC236}">
                <a16:creationId xmlns:a16="http://schemas.microsoft.com/office/drawing/2014/main" id="{4A9D0939-F738-4E2D-9483-64D652F6076F}"/>
              </a:ext>
            </a:extLst>
          </p:cNvPr>
          <p:cNvSpPr>
            <a:spLocks noGrp="1"/>
          </p:cNvSpPr>
          <p:nvPr>
            <p:ph idx="1"/>
          </p:nvPr>
        </p:nvSpPr>
        <p:spPr/>
        <p:txBody>
          <a:bodyPr>
            <a:normAutofit fontScale="70000" lnSpcReduction="20000"/>
          </a:bodyPr>
          <a:lstStyle/>
          <a:p>
            <a:pPr marL="0" indent="0">
              <a:buNone/>
            </a:pPr>
            <a:r>
              <a:rPr lang="en-GB" dirty="0"/>
              <a:t>Further details relating to the changes are available on the GSE web page available at the link below.</a:t>
            </a:r>
          </a:p>
          <a:p>
            <a:pPr marL="0" indent="0">
              <a:buNone/>
            </a:pPr>
            <a:r>
              <a:rPr lang="en-GB" u="sng" dirty="0">
                <a:hlinkClick r:id="rId2"/>
              </a:rPr>
              <a:t>https://www.xoserve.com/systems/gemini/gemini-system-enhancements-gse/</a:t>
            </a:r>
            <a:endParaRPr lang="en-GB" u="sng" dirty="0"/>
          </a:p>
          <a:p>
            <a:endParaRPr lang="en-GB" u="sng" dirty="0"/>
          </a:p>
          <a:p>
            <a:pPr lvl="1"/>
            <a:r>
              <a:rPr lang="en-GB" u="sng" dirty="0"/>
              <a:t>On this webpage you will find</a:t>
            </a:r>
          </a:p>
          <a:p>
            <a:pPr lvl="1">
              <a:buFont typeface="Arial" panose="020B0604020202020204" pitchFamily="34" charset="0"/>
              <a:buChar char="•"/>
            </a:pPr>
            <a:r>
              <a:rPr lang="en-GB" dirty="0"/>
              <a:t>Video – explaining GSE</a:t>
            </a:r>
          </a:p>
          <a:p>
            <a:pPr lvl="1">
              <a:buFont typeface="Arial" panose="020B0604020202020204" pitchFamily="34" charset="0"/>
              <a:buChar char="•"/>
            </a:pPr>
            <a:r>
              <a:rPr lang="en-GB" dirty="0"/>
              <a:t>Useful Documents relating to GSE</a:t>
            </a:r>
          </a:p>
          <a:p>
            <a:pPr marL="285750" indent="-285750" fontAlgn="ctr"/>
            <a:endParaRPr lang="en-GB" dirty="0"/>
          </a:p>
          <a:p>
            <a:pPr lvl="1" fontAlgn="ctr"/>
            <a:endParaRPr lang="en-GB" dirty="0"/>
          </a:p>
          <a:p>
            <a:pPr marL="0" indent="0">
              <a:buNone/>
            </a:pPr>
            <a:r>
              <a:rPr lang="en-GB" dirty="0"/>
              <a:t> Any queries please email</a:t>
            </a:r>
          </a:p>
          <a:p>
            <a:pPr marL="0" indent="0">
              <a:buNone/>
            </a:pPr>
            <a:r>
              <a:rPr lang="en-GB" u="sng" dirty="0">
                <a:hlinkClick r:id="rId2"/>
              </a:rPr>
              <a:t>https://www.xoserve.com/systems/gemini/gemini-system-enhancements-gse/</a:t>
            </a:r>
            <a:endParaRPr lang="en-GB" dirty="0"/>
          </a:p>
          <a:p>
            <a:endParaRPr lang="en-GB" dirty="0"/>
          </a:p>
        </p:txBody>
      </p:sp>
    </p:spTree>
    <p:extLst>
      <p:ext uri="{BB962C8B-B14F-4D97-AF65-F5344CB8AC3E}">
        <p14:creationId xmlns:p14="http://schemas.microsoft.com/office/powerpoint/2010/main" val="1633103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a:bodyPr>
          <a:lstStyle/>
          <a:p>
            <a:endParaRPr lang="en-GB" dirty="0"/>
          </a:p>
          <a:p>
            <a:endParaRPr lang="en-GB" dirty="0"/>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469613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As per last month’s update, wider Switching Programme is reporting an Amber-Green status with the Amber portion being related to the planning activities around Transition. We expect this position to remain for at least another couple of months whilst the programme align and agree wider Transition approaches.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Ofgem are working through considerations of the Go-live date. This consideration is now moving outside of the initial thought of a Monday Go-live with other days in the week being assessed by Ofgem initially.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UEPT continues with no major impacts or defects. Preparation continues for E2E Testing, Transition, Business Change and Service Management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Live Rehearsal Cycle 1 continues to plan along with preparations for LR Cycle 2, which is more reflective of Transition. Artefact reviews continue with the Switching Programme, alongside internal workshops. Additionally, discussions are also ongoing with held switch processing approach and Go-live considerations (detailed above)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dirty="0">
                          <a:solidFill>
                            <a:schemeClr val="tx1"/>
                          </a:solidFill>
                          <a:effectLst/>
                          <a:latin typeface="+mn-lt"/>
                          <a:ea typeface="+mn-ea"/>
                          <a:cs typeface="+mn-cs"/>
                        </a:rPr>
                        <a:t> </a:t>
                      </a: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latin typeface="+mn-lt"/>
                          <a:ea typeface="+mn-ea"/>
                          <a:cs typeface="Arial"/>
                        </a:rPr>
                        <a:t>All testing activities are on track. </a:t>
                      </a:r>
                      <a:r>
                        <a:rPr lang="en-US" sz="900" b="0" kern="1200" dirty="0">
                          <a:solidFill>
                            <a:schemeClr val="tx1"/>
                          </a:solidFill>
                          <a:effectLst/>
                          <a:latin typeface="+mn-lt"/>
                          <a:ea typeface="+mn-ea"/>
                          <a:cs typeface="+mn-cs"/>
                        </a:rPr>
                        <a:t>UEPT continues with all the Parties Under Integration. There are no defects against the CSSC programme,  at the point of creation of this pack. We have sent confirmation that we are ready to commence “UEPT Tranche 2” for the milestone TE770. </a:t>
                      </a:r>
                      <a:endParaRPr lang="en-US" sz="900" b="0" kern="1200" baseline="0" dirty="0">
                        <a:solidFill>
                          <a:schemeClr val="tx1"/>
                        </a:solidFill>
                        <a:latin typeface="+mn-lt"/>
                        <a:ea typeface="+mn-ea"/>
                        <a:cs typeface="Arial"/>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Data Migration: </a:t>
                      </a:r>
                      <a:r>
                        <a:rPr lang="en-US" sz="900" b="0" kern="1200" dirty="0">
                          <a:solidFill>
                            <a:schemeClr val="tx1"/>
                          </a:solidFill>
                          <a:effectLst/>
                          <a:latin typeface="+mn-lt"/>
                          <a:ea typeface="+mn-ea"/>
                          <a:cs typeface="+mn-cs"/>
                        </a:rPr>
                        <a:t>Work continues to gather required data to complete the analysis reports for Cycle 5 (non-</a:t>
                      </a:r>
                      <a:r>
                        <a:rPr lang="en-US" sz="900" b="0" kern="1200" dirty="0" err="1">
                          <a:solidFill>
                            <a:schemeClr val="tx1"/>
                          </a:solidFill>
                          <a:effectLst/>
                          <a:latin typeface="+mn-lt"/>
                          <a:ea typeface="+mn-ea"/>
                          <a:cs typeface="+mn-cs"/>
                        </a:rPr>
                        <a:t>rel</a:t>
                      </a:r>
                      <a:r>
                        <a:rPr lang="en-US" sz="900" b="0" kern="1200" dirty="0">
                          <a:solidFill>
                            <a:schemeClr val="tx1"/>
                          </a:solidFill>
                          <a:effectLst/>
                          <a:latin typeface="+mn-lt"/>
                          <a:ea typeface="+mn-ea"/>
                          <a:cs typeface="+mn-cs"/>
                        </a:rPr>
                        <a:t>).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Business Change: </a:t>
                      </a:r>
                      <a:r>
                        <a:rPr lang="en-GB" sz="900" b="0" dirty="0"/>
                        <a:t>Internal knowledge transfer sessions continue. Target Operating Model activities are on track</a:t>
                      </a:r>
                    </a:p>
                    <a:p>
                      <a:pPr marL="171450" lvl="0" indent="-171450">
                        <a:buFont typeface="Arial" panose="020B0604020202020204" pitchFamily="34" charset="0"/>
                        <a:buChar char="•"/>
                      </a:pPr>
                      <a:r>
                        <a:rPr lang="en-GB" sz="900" b="1" dirty="0"/>
                        <a:t>Service Management:</a:t>
                      </a:r>
                      <a:r>
                        <a:rPr lang="en-GB" sz="900" b="0" dirty="0"/>
                        <a:t> The Xoserve raised a CR to align Service Management Response SLAs has been put on hold until the Service Management requirements clarifications are clarified due to a request from other parties under integration. If this CR is rejected, this will have Operate cost implications which will be included as part of BP22.</a:t>
                      </a:r>
                    </a:p>
                    <a:p>
                      <a:pPr marL="171450" lvl="0" indent="-171450">
                        <a:buFont typeface="Arial" panose="020B0604020202020204" pitchFamily="34" charset="0"/>
                        <a:buChar char="•"/>
                      </a:pPr>
                      <a:r>
                        <a:rPr lang="en-GB" sz="900" b="1" dirty="0" err="1"/>
                        <a:t>SoLR</a:t>
                      </a:r>
                      <a:r>
                        <a:rPr lang="en-GB" sz="900" b="1" dirty="0"/>
                        <a:t>: </a:t>
                      </a:r>
                      <a:r>
                        <a:rPr lang="en-GB" sz="900" b="0" dirty="0"/>
                        <a:t>Discussions continue with Ofgem</a:t>
                      </a:r>
                      <a:endParaRPr lang="en-GB" sz="900" b="1" dirty="0"/>
                    </a:p>
                    <a:p>
                      <a:pPr marL="171450" lvl="0" indent="-171450">
                        <a:buFont typeface="Arial" panose="020B0604020202020204" pitchFamily="34" charset="0"/>
                        <a:buChar char="•"/>
                      </a:pP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Live Rehearsal: </a:t>
                      </a:r>
                      <a:r>
                        <a:rPr lang="en-GB" sz="900" b="0" kern="1200" dirty="0">
                          <a:solidFill>
                            <a:schemeClr val="tx1"/>
                          </a:solidFill>
                          <a:effectLst/>
                          <a:latin typeface="+mn-lt"/>
                          <a:ea typeface="+mn-ea"/>
                          <a:cs typeface="+mn-cs"/>
                        </a:rPr>
                        <a:t>Continue Cycle 1</a:t>
                      </a:r>
                    </a:p>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a:t>
                      </a:r>
                      <a:r>
                        <a:rPr lang="en-GB" sz="900" b="0" kern="1200" dirty="0">
                          <a:solidFill>
                            <a:schemeClr val="tx1"/>
                          </a:solidFill>
                          <a:effectLst/>
                          <a:latin typeface="+mn-lt"/>
                          <a:ea typeface="+mn-ea"/>
                          <a:cs typeface="+mn-cs"/>
                        </a:rPr>
                        <a:t> Progress CR testing and any relevant regression tests</a:t>
                      </a:r>
                      <a:endParaRPr lang="en-GB" sz="9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DES</a:t>
                      </a:r>
                      <a:r>
                        <a:rPr lang="en-GB" sz="900" b="0" kern="1200" dirty="0">
                          <a:solidFill>
                            <a:schemeClr val="tx1"/>
                          </a:solidFill>
                          <a:effectLst/>
                          <a:latin typeface="+mn-lt"/>
                          <a:ea typeface="+mn-ea"/>
                          <a:cs typeface="+mn-cs"/>
                        </a:rPr>
                        <a:t>:</a:t>
                      </a:r>
                      <a:r>
                        <a:rPr lang="en-GB" sz="900" b="1" kern="1200" dirty="0">
                          <a:solidFill>
                            <a:schemeClr val="tx1"/>
                          </a:solidFill>
                          <a:effectLst/>
                          <a:latin typeface="+mn-lt"/>
                          <a:ea typeface="+mn-ea"/>
                          <a:cs typeface="+mn-cs"/>
                        </a:rPr>
                        <a:t>&amp; Secondary APIs</a:t>
                      </a:r>
                      <a:r>
                        <a:rPr lang="en-GB" sz="9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Transition:</a:t>
                      </a:r>
                      <a:r>
                        <a:rPr lang="en-GB" sz="9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MAP C: </a:t>
                      </a:r>
                      <a:r>
                        <a:rPr lang="en-GB" sz="900" b="0" kern="1200" baseline="0" dirty="0">
                          <a:solidFill>
                            <a:schemeClr val="tx1"/>
                          </a:solidFill>
                          <a:effectLst/>
                          <a:latin typeface="+mn-lt"/>
                          <a:ea typeface="+mn-ea"/>
                          <a:cs typeface="+mn-cs"/>
                        </a:rPr>
                        <a:t>Delivery continues to plan, build updates will be provided via Nov 21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REC: </a:t>
                      </a:r>
                      <a:r>
                        <a:rPr lang="en-GB" sz="900" b="0" kern="1200" baseline="0" dirty="0">
                          <a:solidFill>
                            <a:schemeClr val="tx1"/>
                          </a:solidFill>
                          <a:effectLst/>
                          <a:latin typeface="+mn-lt"/>
                          <a:ea typeface="+mn-ea"/>
                          <a:cs typeface="+mn-cs"/>
                        </a:rPr>
                        <a:t>Continue REC schedule review as per Ofgem timelines</a:t>
                      </a:r>
                      <a:r>
                        <a:rPr lang="en-GB" sz="9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Business Change: </a:t>
                      </a:r>
                      <a:r>
                        <a:rPr lang="en-GB" sz="900" b="0" kern="1200" baseline="0" dirty="0">
                          <a:solidFill>
                            <a:schemeClr val="tx1"/>
                          </a:solidFill>
                          <a:effectLst/>
                          <a:latin typeface="+mn-lt"/>
                          <a:ea typeface="+mn-ea"/>
                          <a:cs typeface="+mn-cs"/>
                        </a:rPr>
                        <a:t>Continue awareness and knowledge transfer session</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66E4-9A68-4039-9C81-E3771A907E90}"/>
              </a:ext>
            </a:extLst>
          </p:cNvPr>
          <p:cNvSpPr>
            <a:spLocks noGrp="1"/>
          </p:cNvSpPr>
          <p:nvPr>
            <p:ph type="ctrTitle"/>
          </p:nvPr>
        </p:nvSpPr>
        <p:spPr/>
        <p:txBody>
          <a:bodyPr/>
          <a:lstStyle/>
          <a:p>
            <a:r>
              <a:rPr lang="en-GB" dirty="0"/>
              <a:t>Cloud Programme Update</a:t>
            </a:r>
          </a:p>
        </p:txBody>
      </p:sp>
      <p:sp>
        <p:nvSpPr>
          <p:cNvPr id="3" name="Subtitle 2">
            <a:extLst>
              <a:ext uri="{FF2B5EF4-FFF2-40B4-BE49-F238E27FC236}">
                <a16:creationId xmlns:a16="http://schemas.microsoft.com/office/drawing/2014/main" id="{1BA367CE-DC88-4781-8132-7F761D11EF90}"/>
              </a:ext>
            </a:extLst>
          </p:cNvPr>
          <p:cNvSpPr>
            <a:spLocks noGrp="1"/>
          </p:cNvSpPr>
          <p:nvPr>
            <p:ph type="subTitle" idx="1"/>
          </p:nvPr>
        </p:nvSpPr>
        <p:spPr/>
        <p:txBody>
          <a:bodyPr/>
          <a:lstStyle/>
          <a:p>
            <a:r>
              <a:rPr lang="en-GB" dirty="0"/>
              <a:t>July 2021</a:t>
            </a:r>
          </a:p>
        </p:txBody>
      </p:sp>
    </p:spTree>
    <p:extLst>
      <p:ext uri="{BB962C8B-B14F-4D97-AF65-F5344CB8AC3E}">
        <p14:creationId xmlns:p14="http://schemas.microsoft.com/office/powerpoint/2010/main" val="3065452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BD74-3685-4256-AEB7-58310E8EC903}"/>
              </a:ext>
            </a:extLst>
          </p:cNvPr>
          <p:cNvSpPr>
            <a:spLocks noGrp="1"/>
          </p:cNvSpPr>
          <p:nvPr>
            <p:ph type="title"/>
          </p:nvPr>
        </p:nvSpPr>
        <p:spPr/>
        <p:txBody>
          <a:bodyPr/>
          <a:lstStyle/>
          <a:p>
            <a:r>
              <a:rPr lang="en-GB" dirty="0"/>
              <a:t>Cloud Programme Update</a:t>
            </a:r>
          </a:p>
        </p:txBody>
      </p:sp>
      <p:sp>
        <p:nvSpPr>
          <p:cNvPr id="3" name="Content Placeholder 2">
            <a:extLst>
              <a:ext uri="{FF2B5EF4-FFF2-40B4-BE49-F238E27FC236}">
                <a16:creationId xmlns:a16="http://schemas.microsoft.com/office/drawing/2014/main" id="{9944937E-1C6F-44C5-9F95-4F428A532C97}"/>
              </a:ext>
            </a:extLst>
          </p:cNvPr>
          <p:cNvSpPr>
            <a:spLocks noGrp="1"/>
          </p:cNvSpPr>
          <p:nvPr>
            <p:ph idx="1"/>
          </p:nvPr>
        </p:nvSpPr>
        <p:spPr/>
        <p:txBody>
          <a:bodyPr>
            <a:normAutofit/>
          </a:bodyPr>
          <a:lstStyle/>
          <a:p>
            <a:endParaRPr lang="en-GB" sz="1600" dirty="0"/>
          </a:p>
          <a:p>
            <a:r>
              <a:rPr lang="en-GB" sz="1600" dirty="0"/>
              <a:t>The Go Live date for the Cloud Programme is January 2022. I will come back to this Committee and confirm the exact date in January next month.</a:t>
            </a:r>
          </a:p>
          <a:p>
            <a:r>
              <a:rPr lang="en-GB" sz="1600" dirty="0"/>
              <a:t>Detailed design workshops have not identified any further changes other than those I have hi-lighted via DSG.  These changes plus updates to the UK Link manual have been included in the change pack for this Programme which is currently out for Industry Consultation.</a:t>
            </a:r>
          </a:p>
          <a:p>
            <a:r>
              <a:rPr lang="en-GB" sz="1600" dirty="0"/>
              <a:t>As previously confirmed as we move towards this implementation date I will bring back the detail of the outage and password re-set requirements to all appropriate forums (including this one) as well as issuing communications as per the UK Link manual notifications and timelines.</a:t>
            </a:r>
          </a:p>
          <a:p>
            <a:endParaRPr lang="en-GB" sz="1600" dirty="0"/>
          </a:p>
          <a:p>
            <a:endParaRPr lang="en-GB" sz="1600" dirty="0"/>
          </a:p>
          <a:p>
            <a:endParaRPr lang="en-GB" sz="1600" dirty="0"/>
          </a:p>
        </p:txBody>
      </p:sp>
    </p:spTree>
    <p:extLst>
      <p:ext uri="{BB962C8B-B14F-4D97-AF65-F5344CB8AC3E}">
        <p14:creationId xmlns:p14="http://schemas.microsoft.com/office/powerpoint/2010/main" val="3293176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a:t>CMS Rebuild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vert="horz" lIns="68580" tIns="34290" rIns="68580" bIns="34290" rtlCol="0" anchor="t">
            <a:normAutofit/>
          </a:bodyPr>
          <a:lstStyle/>
          <a:p>
            <a:r>
              <a:rPr lang="en-GB" sz="2588" dirty="0">
                <a:latin typeface="Arial"/>
                <a:cs typeface="Arial"/>
              </a:rPr>
              <a:t>June Updates for July’s </a:t>
            </a:r>
            <a:r>
              <a:rPr lang="en-GB" sz="2588" dirty="0" err="1">
                <a:latin typeface="Arial"/>
                <a:cs typeface="Arial"/>
              </a:rPr>
              <a:t>ChMC</a:t>
            </a:r>
            <a:endParaRPr lang="en-GB" dirty="0"/>
          </a:p>
          <a:p>
            <a:r>
              <a:rPr lang="en-GB" dirty="0"/>
              <a:t>Jo Williams</a:t>
            </a:r>
          </a:p>
        </p:txBody>
      </p:sp>
    </p:spTree>
    <p:extLst>
      <p:ext uri="{BB962C8B-B14F-4D97-AF65-F5344CB8AC3E}">
        <p14:creationId xmlns:p14="http://schemas.microsoft.com/office/powerpoint/2010/main" val="12101396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7AF-E9E0-48CA-8B54-175895CFFC79}"/>
              </a:ext>
            </a:extLst>
          </p:cNvPr>
          <p:cNvSpPr>
            <a:spLocks noGrp="1"/>
          </p:cNvSpPr>
          <p:nvPr>
            <p:ph type="title"/>
          </p:nvPr>
        </p:nvSpPr>
        <p:spPr/>
        <p:txBody>
          <a:bodyPr/>
          <a:lstStyle/>
          <a:p>
            <a:r>
              <a:rPr lang="en-GB"/>
              <a:t>CMS Rebuild - Progress to date</a:t>
            </a:r>
          </a:p>
        </p:txBody>
      </p:sp>
      <p:graphicFrame>
        <p:nvGraphicFramePr>
          <p:cNvPr id="4" name="Table 3">
            <a:extLst>
              <a:ext uri="{FF2B5EF4-FFF2-40B4-BE49-F238E27FC236}">
                <a16:creationId xmlns:a16="http://schemas.microsoft.com/office/drawing/2014/main" id="{CEEA4514-D8BB-4490-B1C9-DBD08D5EA15A}"/>
              </a:ext>
            </a:extLst>
          </p:cNvPr>
          <p:cNvGraphicFramePr>
            <a:graphicFrameLocks noGrp="1"/>
          </p:cNvGraphicFramePr>
          <p:nvPr>
            <p:extLst/>
          </p:nvPr>
        </p:nvGraphicFramePr>
        <p:xfrm>
          <a:off x="150019" y="673714"/>
          <a:ext cx="8836082" cy="4346310"/>
        </p:xfrm>
        <a:graphic>
          <a:graphicData uri="http://schemas.openxmlformats.org/drawingml/2006/table">
            <a:tbl>
              <a:tblPr firstRow="1" bandRow="1">
                <a:tableStyleId>{5C22544A-7EE6-4342-B048-85BDC9FD1C3A}</a:tableStyleId>
              </a:tblPr>
              <a:tblGrid>
                <a:gridCol w="8836082">
                  <a:extLst>
                    <a:ext uri="{9D8B030D-6E8A-4147-A177-3AD203B41FA5}">
                      <a16:colId xmlns:a16="http://schemas.microsoft.com/office/drawing/2014/main" val="429621566"/>
                    </a:ext>
                  </a:extLst>
                </a:gridCol>
              </a:tblGrid>
              <a:tr h="306314">
                <a:tc>
                  <a:txBody>
                    <a:bodyPr/>
                    <a:lstStyle/>
                    <a:p>
                      <a:r>
                        <a:rPr lang="en-GB" sz="1200">
                          <a:solidFill>
                            <a:schemeClr val="bg1"/>
                          </a:solidFill>
                        </a:rPr>
                        <a:t>Summary of progress to date </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4039996">
                <a:tc>
                  <a:txBody>
                    <a:bodyPr/>
                    <a:lstStyle/>
                    <a:p>
                      <a:pPr marL="171450" indent="-171450">
                        <a:buFont typeface="Arial" panose="020B0604020202020204" pitchFamily="34" charset="0"/>
                        <a:buChar char="•"/>
                      </a:pPr>
                      <a:r>
                        <a:rPr lang="en-GB" sz="1100" dirty="0">
                          <a:solidFill>
                            <a:schemeClr val="tx1"/>
                          </a:solidFill>
                          <a:latin typeface="Calibri"/>
                          <a:cs typeface="Calibri"/>
                        </a:rPr>
                        <a:t>Of the five options provided, we have now shortlisted two options to take forward into further analysis</a:t>
                      </a:r>
                    </a:p>
                    <a:p>
                      <a:pPr marL="0" indent="0">
                        <a:buFont typeface="Arial" panose="020B0604020202020204" pitchFamily="34" charset="0"/>
                        <a:buNone/>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A follow up Must Reads Workshop has been held which generated some great conversations on possible improvements in the process, an additional session will be scheduled in the near future to continue these discussions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Internal teams are revisiting the GSR process to see if additional improvements can be identified and built into the Ideal “To Be” process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The requirements log has been refined and republished for review, with instructions to advise before COP 22</a:t>
                      </a:r>
                      <a:r>
                        <a:rPr lang="en-GB" sz="1100" baseline="30000" dirty="0">
                          <a:solidFill>
                            <a:schemeClr val="tx1"/>
                          </a:solidFill>
                          <a:latin typeface="Calibri"/>
                          <a:cs typeface="Calibri"/>
                        </a:rPr>
                        <a:t>nd</a:t>
                      </a:r>
                      <a:r>
                        <a:rPr lang="en-GB" sz="1100" dirty="0">
                          <a:solidFill>
                            <a:schemeClr val="tx1"/>
                          </a:solidFill>
                          <a:latin typeface="Calibri"/>
                          <a:cs typeface="Calibri"/>
                        </a:rPr>
                        <a:t> June 2021. There have been no objections so these will be taken through to the next stage, where they can be explored in more detail.</a:t>
                      </a:r>
                      <a:r>
                        <a:rPr lang="en-GB" sz="1100" kern="1200" dirty="0">
                          <a:solidFill>
                            <a:schemeClr val="tx1"/>
                          </a:solidFill>
                          <a:latin typeface="Calibri"/>
                          <a:ea typeface="+mn-ea"/>
                          <a:cs typeface="Calibri"/>
                        </a:rPr>
                        <a:t>  We will continue to work with customers throughout these stages and will be establishing dedicated a Design Sub Group (DSG) meetings.</a:t>
                      </a:r>
                    </a:p>
                    <a:p>
                      <a:pPr marL="171450" indent="-171450">
                        <a:buFont typeface="Arial" panose="020B0604020202020204" pitchFamily="34" charset="0"/>
                        <a:buChar char="•"/>
                      </a:pPr>
                      <a:endParaRPr lang="en-GB" sz="1100" kern="1200" dirty="0">
                        <a:solidFill>
                          <a:schemeClr val="tx1"/>
                        </a:solidFill>
                        <a:latin typeface="Calibri"/>
                        <a:ea typeface="+mn-ea"/>
                        <a:cs typeface="Calibri"/>
                      </a:endParaRPr>
                    </a:p>
                    <a:p>
                      <a:pPr marL="171450" indent="-171450">
                        <a:buFont typeface="Arial" panose="020B0604020202020204" pitchFamily="34" charset="0"/>
                        <a:buChar char="•"/>
                      </a:pPr>
                      <a:r>
                        <a:rPr lang="en-GB" sz="1100" kern="1200" dirty="0">
                          <a:solidFill>
                            <a:schemeClr val="tx1"/>
                          </a:solidFill>
                          <a:latin typeface="Calibri"/>
                          <a:ea typeface="+mn-ea"/>
                          <a:cs typeface="Calibri"/>
                        </a:rPr>
                        <a:t>SDEP tool is still being investigated to ascertain the duplication or replication of requirements.</a:t>
                      </a:r>
                      <a:endParaRPr lang="en-GB" sz="1100" dirty="0">
                        <a:solidFill>
                          <a:schemeClr val="tx1"/>
                        </a:solidFill>
                        <a:latin typeface="Calibri"/>
                        <a:cs typeface="Calibri"/>
                      </a:endParaRP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The CMS Rebuild Team continue to work with the CSSC and REC team to input to the schedule reviews and identify any consequential impacts on the CMS processes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Additional conversations regarding the TOG Mod have continued to ensure we are aligned with the latest updates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Work has commenced on identifying the mandatory and optional data fields for all processes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Preparation for the next stage of the project has now commenced</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Tree>
    <p:extLst>
      <p:ext uri="{BB962C8B-B14F-4D97-AF65-F5344CB8AC3E}">
        <p14:creationId xmlns:p14="http://schemas.microsoft.com/office/powerpoint/2010/main" val="575992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9EE8-4196-4F44-B753-FF5BE318FADA}"/>
              </a:ext>
            </a:extLst>
          </p:cNvPr>
          <p:cNvSpPr>
            <a:spLocks noGrp="1"/>
          </p:cNvSpPr>
          <p:nvPr>
            <p:ph type="title"/>
          </p:nvPr>
        </p:nvSpPr>
        <p:spPr/>
        <p:txBody>
          <a:bodyPr/>
          <a:lstStyle/>
          <a:p>
            <a:r>
              <a:rPr lang="en-GB" dirty="0"/>
              <a:t>CMS Rebuild Start Up and Initiation</a:t>
            </a:r>
          </a:p>
        </p:txBody>
      </p:sp>
      <p:graphicFrame>
        <p:nvGraphicFramePr>
          <p:cNvPr id="4" name="Table 3">
            <a:extLst>
              <a:ext uri="{FF2B5EF4-FFF2-40B4-BE49-F238E27FC236}">
                <a16:creationId xmlns:a16="http://schemas.microsoft.com/office/drawing/2014/main" id="{11EA5446-C773-4F52-B605-AD3C0AFFC8B3}"/>
              </a:ext>
            </a:extLst>
          </p:cNvPr>
          <p:cNvGraphicFramePr>
            <a:graphicFrameLocks noGrp="1"/>
          </p:cNvGraphicFramePr>
          <p:nvPr>
            <p:extLst>
              <p:ext uri="{D42A27DB-BD31-4B8C-83A1-F6EECF244321}">
                <p14:modId xmlns:p14="http://schemas.microsoft.com/office/powerpoint/2010/main" val="3645915944"/>
              </p:ext>
            </p:extLst>
          </p:nvPr>
        </p:nvGraphicFramePr>
        <p:xfrm>
          <a:off x="209746" y="630902"/>
          <a:ext cx="8724509" cy="4311100"/>
        </p:xfrm>
        <a:graphic>
          <a:graphicData uri="http://schemas.openxmlformats.org/drawingml/2006/table">
            <a:tbl>
              <a:tblPr firstRow="1" bandRow="1">
                <a:tableStyleId>{5C22544A-7EE6-4342-B048-85BDC9FD1C3A}</a:tableStyleId>
              </a:tblPr>
              <a:tblGrid>
                <a:gridCol w="8724509">
                  <a:extLst>
                    <a:ext uri="{9D8B030D-6E8A-4147-A177-3AD203B41FA5}">
                      <a16:colId xmlns:a16="http://schemas.microsoft.com/office/drawing/2014/main" val="429621566"/>
                    </a:ext>
                  </a:extLst>
                </a:gridCol>
              </a:tblGrid>
              <a:tr h="340350">
                <a:tc>
                  <a:txBody>
                    <a:bodyPr/>
                    <a:lstStyle/>
                    <a:p>
                      <a:r>
                        <a:rPr lang="en-GB" sz="1200" dirty="0">
                          <a:solidFill>
                            <a:schemeClr val="bg1"/>
                          </a:solidFill>
                        </a:rPr>
                        <a:t>Start Up </a:t>
                      </a:r>
                      <a:r>
                        <a:rPr lang="en-GB" sz="1200">
                          <a:solidFill>
                            <a:schemeClr val="bg1"/>
                          </a:solidFill>
                        </a:rPr>
                        <a:t>and Initiation Details</a:t>
                      </a:r>
                      <a:endParaRPr lang="en-GB" sz="1200" dirty="0">
                        <a:solidFill>
                          <a:schemeClr val="bg1"/>
                        </a:solidFill>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3970750">
                <a:tc>
                  <a:txBody>
                    <a:bodyPr/>
                    <a:lstStyle/>
                    <a:p>
                      <a:pPr marL="0" indent="0">
                        <a:buFont typeface="Arial" panose="020B0604020202020204" pitchFamily="34" charset="0"/>
                        <a:buNone/>
                      </a:pPr>
                      <a:r>
                        <a:rPr lang="en-GB" sz="1200" kern="1200" dirty="0">
                          <a:solidFill>
                            <a:schemeClr val="tx1"/>
                          </a:solidFill>
                          <a:latin typeface="Calibri"/>
                          <a:ea typeface="+mn-ea"/>
                          <a:cs typeface="Calibri"/>
                        </a:rPr>
                        <a:t>The CMS Rebuild Team have mobilised in June with the two vendors.</a:t>
                      </a:r>
                    </a:p>
                    <a:p>
                      <a:pPr marL="0" lvl="0" indent="0">
                        <a:buFont typeface="Arial" panose="020B0604020202020204" pitchFamily="34" charset="0"/>
                        <a:buNone/>
                      </a:pPr>
                      <a:endParaRPr lang="en-GB" sz="1200" kern="1200" dirty="0">
                        <a:solidFill>
                          <a:schemeClr val="tx1"/>
                        </a:solidFill>
                        <a:latin typeface="Calibri"/>
                        <a:ea typeface="+mn-ea"/>
                        <a:cs typeface="Calibri"/>
                      </a:endParaRPr>
                    </a:p>
                    <a:p>
                      <a:pPr marL="0" lvl="0" indent="0">
                        <a:buNone/>
                      </a:pPr>
                      <a:r>
                        <a:rPr lang="en-GB" sz="1200" b="0" i="0" u="none" strike="noStrike" kern="1200" noProof="0" dirty="0">
                          <a:solidFill>
                            <a:schemeClr val="tx1"/>
                          </a:solidFill>
                          <a:latin typeface="Calibri"/>
                        </a:rPr>
                        <a:t>However, we are not yet able to determine the right solution due to:</a:t>
                      </a:r>
                      <a:endParaRPr lang="en-GB" sz="1200" dirty="0">
                        <a:latin typeface="Calibri"/>
                      </a:endParaRPr>
                    </a:p>
                    <a:p>
                      <a:pPr marL="0" lvl="0" indent="0">
                        <a:buNone/>
                      </a:pPr>
                      <a:endParaRPr lang="en-GB" sz="1200" b="0" i="0" u="none" strike="noStrike" kern="1200" noProof="0" dirty="0">
                        <a:solidFill>
                          <a:schemeClr val="tx1"/>
                        </a:solidFill>
                        <a:latin typeface="Calibri"/>
                      </a:endParaRPr>
                    </a:p>
                    <a:p>
                      <a:pPr marL="285750" lvl="0" indent="-285750">
                        <a:buFont typeface="Arial"/>
                        <a:buChar char="•"/>
                      </a:pPr>
                      <a:r>
                        <a:rPr lang="en-GB" sz="1200" b="0" i="0" u="none" strike="noStrike" kern="1200" noProof="0" dirty="0">
                          <a:solidFill>
                            <a:schemeClr val="tx1"/>
                          </a:solidFill>
                          <a:latin typeface="Calibri"/>
                        </a:rPr>
                        <a:t>The fluidity of CSSC/Rec Code and consequence on CMS contacts</a:t>
                      </a:r>
                    </a:p>
                    <a:p>
                      <a:pPr marL="285750" lvl="0" indent="-285750">
                        <a:buFont typeface="Arial"/>
                        <a:buChar char="•"/>
                      </a:pPr>
                      <a:r>
                        <a:rPr lang="en-GB" sz="1200" b="0" i="0" u="none" strike="noStrike" kern="1200" noProof="0" dirty="0">
                          <a:solidFill>
                            <a:schemeClr val="tx1"/>
                          </a:solidFill>
                          <a:latin typeface="Calibri"/>
                        </a:rPr>
                        <a:t>Impacts to customers of an incremental or single implementation </a:t>
                      </a:r>
                      <a:endParaRPr lang="en-GB" sz="1200" dirty="0">
                        <a:latin typeface="Calibri"/>
                      </a:endParaRPr>
                    </a:p>
                    <a:p>
                      <a:pPr marL="285750" lvl="0" indent="-285750">
                        <a:buFont typeface="Arial"/>
                        <a:buChar char="•"/>
                      </a:pPr>
                      <a:r>
                        <a:rPr lang="en-GB" sz="1200" b="0" i="0" u="none" strike="noStrike" kern="1200" noProof="0" dirty="0">
                          <a:solidFill>
                            <a:schemeClr val="tx1"/>
                          </a:solidFill>
                          <a:latin typeface="Calibri"/>
                        </a:rPr>
                        <a:t>The need to finalise the high level requirements for the Must Read and GSR contacts</a:t>
                      </a:r>
                    </a:p>
                    <a:p>
                      <a:pPr marL="285750" lvl="0" indent="-285750">
                        <a:buFont typeface="Arial"/>
                        <a:buChar char="•"/>
                      </a:pPr>
                      <a:r>
                        <a:rPr lang="en-GB" sz="1200" b="0" i="0" u="none" strike="noStrike" kern="1200" noProof="0" dirty="0">
                          <a:solidFill>
                            <a:schemeClr val="tx1"/>
                          </a:solidFill>
                          <a:latin typeface="Calibri"/>
                        </a:rPr>
                        <a:t>On-going discussion on SDEP and potential duplication of functionality/process</a:t>
                      </a:r>
                    </a:p>
                    <a:p>
                      <a:pPr marL="0" lvl="0" indent="0">
                        <a:buNone/>
                      </a:pPr>
                      <a:endParaRPr lang="en-GB" sz="1200" b="0" i="0" u="none" strike="noStrike" kern="1200" noProof="0" dirty="0">
                        <a:solidFill>
                          <a:schemeClr val="tx1"/>
                        </a:solidFill>
                        <a:latin typeface="Calibri"/>
                      </a:endParaRPr>
                    </a:p>
                    <a:p>
                      <a:pPr marL="0" lvl="0" indent="0">
                        <a:buNone/>
                      </a:pPr>
                      <a:r>
                        <a:rPr lang="en-GB" sz="1200" b="0" i="0" u="none" strike="noStrike" kern="1200" noProof="0" dirty="0">
                          <a:solidFill>
                            <a:schemeClr val="tx1"/>
                          </a:solidFill>
                          <a:latin typeface="Calibri"/>
                        </a:rPr>
                        <a:t>We want to ensure customers can make a fully informed decision without these current levels of risk and uncertainty.  So we will</a:t>
                      </a:r>
                      <a:r>
                        <a:rPr lang="en-GB" sz="1200" kern="1200" dirty="0">
                          <a:solidFill>
                            <a:schemeClr val="tx1"/>
                          </a:solidFill>
                          <a:latin typeface="Calibri"/>
                          <a:ea typeface="+mn-ea"/>
                          <a:cs typeface="Calibri"/>
                        </a:rPr>
                        <a:t> be continuing into the next stage of the project undertaking detailed analysis work on the external influences and the requirements.</a:t>
                      </a:r>
                    </a:p>
                    <a:p>
                      <a:endParaRPr lang="en-GB" sz="1200" b="1" kern="1200" dirty="0">
                        <a:solidFill>
                          <a:schemeClr val="tx1"/>
                        </a:solidFill>
                        <a:latin typeface="Calibri"/>
                        <a:ea typeface="+mn-ea"/>
                        <a:cs typeface="Calibri"/>
                      </a:endParaRPr>
                    </a:p>
                    <a:p>
                      <a:r>
                        <a:rPr lang="en-GB" sz="1200" kern="1200" dirty="0">
                          <a:solidFill>
                            <a:schemeClr val="tx1"/>
                          </a:solidFill>
                          <a:latin typeface="Calibri"/>
                          <a:ea typeface="+mn-ea"/>
                          <a:cs typeface="Calibri"/>
                        </a:rPr>
                        <a:t>We will continue with the high levels of collaboration with customers, through the introduction of a dedicated Design Sub Group (DSG) to ensure that detailed requirements and “to be” processes are fully understood and agreed.  However, as promised, we will also use the Change Pack process to consult formally on design proposals to ensure all customer views are represented and considered.</a:t>
                      </a:r>
                    </a:p>
                    <a:p>
                      <a:endParaRPr lang="en-GB" sz="1200" kern="1200" dirty="0">
                        <a:solidFill>
                          <a:schemeClr val="tx1"/>
                        </a:solidFill>
                        <a:latin typeface="Arial"/>
                        <a:ea typeface="+mn-ea"/>
                        <a:cs typeface="Calibri"/>
                      </a:endParaRPr>
                    </a:p>
                    <a:p>
                      <a:pPr marL="171450" lvl="0" indent="-171450">
                        <a:buFont typeface="Arial" panose="020B0604020202020204" pitchFamily="34" charset="0"/>
                        <a:buChar char="•"/>
                      </a:pPr>
                      <a:endParaRPr lang="en-GB" sz="1200" kern="1200" dirty="0">
                        <a:solidFill>
                          <a:schemeClr val="tx1"/>
                        </a:solidFill>
                        <a:latin typeface="Arial"/>
                        <a:ea typeface="+mn-ea"/>
                        <a:cs typeface="Calibri"/>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Tree>
    <p:extLst>
      <p:ext uri="{BB962C8B-B14F-4D97-AF65-F5344CB8AC3E}">
        <p14:creationId xmlns:p14="http://schemas.microsoft.com/office/powerpoint/2010/main" val="350163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9EE8-4196-4F44-B753-FF5BE318FADA}"/>
              </a:ext>
            </a:extLst>
          </p:cNvPr>
          <p:cNvSpPr>
            <a:spLocks noGrp="1"/>
          </p:cNvSpPr>
          <p:nvPr>
            <p:ph type="title"/>
          </p:nvPr>
        </p:nvSpPr>
        <p:spPr/>
        <p:txBody>
          <a:bodyPr/>
          <a:lstStyle/>
          <a:p>
            <a:r>
              <a:rPr lang="en-GB" dirty="0"/>
              <a:t>CMS Rebuild Timeline</a:t>
            </a:r>
          </a:p>
        </p:txBody>
      </p:sp>
      <p:sp>
        <p:nvSpPr>
          <p:cNvPr id="3" name="Content Placeholder 2">
            <a:extLst>
              <a:ext uri="{FF2B5EF4-FFF2-40B4-BE49-F238E27FC236}">
                <a16:creationId xmlns:a16="http://schemas.microsoft.com/office/drawing/2014/main" id="{BCE4594B-A233-45D4-8C5D-C0FA3EFCE17C}"/>
              </a:ext>
            </a:extLst>
          </p:cNvPr>
          <p:cNvSpPr>
            <a:spLocks noGrp="1"/>
          </p:cNvSpPr>
          <p:nvPr>
            <p:ph idx="1"/>
          </p:nvPr>
        </p:nvSpPr>
        <p:spPr/>
        <p:txBody>
          <a:bodyPr/>
          <a:lstStyle/>
          <a:p>
            <a:endParaRPr lang="en-GB"/>
          </a:p>
        </p:txBody>
      </p:sp>
      <p:graphicFrame>
        <p:nvGraphicFramePr>
          <p:cNvPr id="4" name="Table 3">
            <a:extLst>
              <a:ext uri="{FF2B5EF4-FFF2-40B4-BE49-F238E27FC236}">
                <a16:creationId xmlns:a16="http://schemas.microsoft.com/office/drawing/2014/main" id="{11EA5446-C773-4F52-B605-AD3C0AFFC8B3}"/>
              </a:ext>
            </a:extLst>
          </p:cNvPr>
          <p:cNvGraphicFramePr>
            <a:graphicFrameLocks noGrp="1"/>
          </p:cNvGraphicFramePr>
          <p:nvPr>
            <p:extLst/>
          </p:nvPr>
        </p:nvGraphicFramePr>
        <p:xfrm>
          <a:off x="209746" y="949056"/>
          <a:ext cx="8724509" cy="4007086"/>
        </p:xfrm>
        <a:graphic>
          <a:graphicData uri="http://schemas.openxmlformats.org/drawingml/2006/table">
            <a:tbl>
              <a:tblPr firstRow="1" bandRow="1">
                <a:tableStyleId>{5C22544A-7EE6-4342-B048-85BDC9FD1C3A}</a:tableStyleId>
              </a:tblPr>
              <a:tblGrid>
                <a:gridCol w="8724509">
                  <a:extLst>
                    <a:ext uri="{9D8B030D-6E8A-4147-A177-3AD203B41FA5}">
                      <a16:colId xmlns:a16="http://schemas.microsoft.com/office/drawing/2014/main" val="429621566"/>
                    </a:ext>
                  </a:extLst>
                </a:gridCol>
              </a:tblGrid>
              <a:tr h="500886">
                <a:tc>
                  <a:txBody>
                    <a:bodyPr/>
                    <a:lstStyle/>
                    <a:p>
                      <a:r>
                        <a:rPr lang="en-GB" sz="1200" dirty="0">
                          <a:solidFill>
                            <a:schemeClr val="bg1"/>
                          </a:solidFill>
                        </a:rPr>
                        <a:t>Timeline and Summary</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3506200">
                <a:tc>
                  <a:txBody>
                    <a:bodyPr/>
                    <a:lstStyle/>
                    <a:p>
                      <a:pPr marL="0" indent="0">
                        <a:buNone/>
                      </a:pPr>
                      <a:endParaRPr lang="en-GB" sz="1200" kern="1200" dirty="0">
                        <a:solidFill>
                          <a:schemeClr val="dk1"/>
                        </a:solidFill>
                        <a:latin typeface="Calibri"/>
                        <a:ea typeface="+mn-ea"/>
                        <a:cs typeface="Calibri"/>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pic>
        <p:nvPicPr>
          <p:cNvPr id="5" name="Content Placeholder 6">
            <a:extLst>
              <a:ext uri="{FF2B5EF4-FFF2-40B4-BE49-F238E27FC236}">
                <a16:creationId xmlns:a16="http://schemas.microsoft.com/office/drawing/2014/main" id="{DE3267EC-138A-4181-B00C-111EBACD79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289" y="1576033"/>
            <a:ext cx="4357541" cy="3268033"/>
          </a:xfrm>
          <a:prstGeom prst="rect">
            <a:avLst/>
          </a:prstGeom>
          <a:ln>
            <a:solidFill>
              <a:schemeClr val="tx1"/>
            </a:solidFill>
          </a:ln>
        </p:spPr>
      </p:pic>
      <p:sp>
        <p:nvSpPr>
          <p:cNvPr id="7" name="Rectangle 6">
            <a:extLst>
              <a:ext uri="{FF2B5EF4-FFF2-40B4-BE49-F238E27FC236}">
                <a16:creationId xmlns:a16="http://schemas.microsoft.com/office/drawing/2014/main" id="{44259239-DE54-4A4F-9DAD-8FD2CF3624D0}"/>
              </a:ext>
            </a:extLst>
          </p:cNvPr>
          <p:cNvSpPr/>
          <p:nvPr/>
        </p:nvSpPr>
        <p:spPr>
          <a:xfrm>
            <a:off x="4777035" y="1512401"/>
            <a:ext cx="4088875" cy="2793072"/>
          </a:xfrm>
          <a:prstGeom prst="rect">
            <a:avLst/>
          </a:prstGeom>
        </p:spPr>
        <p:txBody>
          <a:bodyPr wrap="square">
            <a:spAutoFit/>
          </a:bodyPr>
          <a:lstStyle/>
          <a:p>
            <a:pPr marL="214313" indent="-214313">
              <a:buFont typeface="Arial" panose="020B0604020202020204" pitchFamily="34" charset="0"/>
              <a:buChar char="•"/>
            </a:pPr>
            <a:r>
              <a:rPr lang="en-GB" sz="1350" dirty="0">
                <a:latin typeface="Calibri"/>
                <a:cs typeface="Calibri"/>
              </a:rPr>
              <a:t>Further workshops will be required to:</a:t>
            </a:r>
          </a:p>
          <a:p>
            <a:pPr marL="557213" lvl="1" indent="-214313">
              <a:buFont typeface="Arial" panose="020B0604020202020204" pitchFamily="34" charset="0"/>
              <a:buChar char="•"/>
            </a:pPr>
            <a:r>
              <a:rPr lang="en-GB" sz="1350" dirty="0">
                <a:latin typeface="Calibri"/>
                <a:cs typeface="Calibri"/>
              </a:rPr>
              <a:t>Understand level and complexity of impact to customers</a:t>
            </a:r>
          </a:p>
          <a:p>
            <a:pPr marL="557213" lvl="1" indent="-214313">
              <a:buFont typeface="Arial" panose="020B0604020202020204" pitchFamily="34" charset="0"/>
              <a:buChar char="•"/>
            </a:pPr>
            <a:r>
              <a:rPr lang="en-GB" sz="1350" dirty="0">
                <a:latin typeface="Calibri"/>
                <a:cs typeface="Calibri"/>
              </a:rPr>
              <a:t>Identification of any consequential impacts</a:t>
            </a:r>
          </a:p>
          <a:p>
            <a:pPr marL="557213" lvl="1" indent="-214313">
              <a:buFont typeface="Arial" panose="020B0604020202020204" pitchFamily="34" charset="0"/>
              <a:buChar char="•"/>
            </a:pPr>
            <a:r>
              <a:rPr lang="en-GB" sz="1350" dirty="0">
                <a:latin typeface="Calibri"/>
                <a:cs typeface="Calibri"/>
              </a:rPr>
              <a:t>Firm up requirements </a:t>
            </a:r>
          </a:p>
          <a:p>
            <a:pPr marL="557213" lvl="1" indent="-214313">
              <a:buFont typeface="Arial" panose="020B0604020202020204" pitchFamily="34" charset="0"/>
              <a:buChar char="•"/>
            </a:pPr>
            <a:endParaRPr lang="en-GB" sz="1350" dirty="0">
              <a:latin typeface="Calibri"/>
              <a:cs typeface="Calibri"/>
            </a:endParaRPr>
          </a:p>
          <a:p>
            <a:pPr marL="214313" indent="-214313">
              <a:buFont typeface="Arial" panose="020B0604020202020204" pitchFamily="34" charset="0"/>
              <a:buChar char="•"/>
            </a:pPr>
            <a:r>
              <a:rPr lang="en-GB" sz="1350" dirty="0">
                <a:latin typeface="Calibri"/>
                <a:cs typeface="Calibri"/>
              </a:rPr>
              <a:t>The outputs of these workshops will then be used as inputs to the DSG and once the solutions have been chosen these can then feed the Change Pack process</a:t>
            </a:r>
          </a:p>
          <a:p>
            <a:pPr marL="214313" indent="-214313">
              <a:buFont typeface="Arial" panose="020B0604020202020204" pitchFamily="34" charset="0"/>
              <a:buChar char="•"/>
            </a:pPr>
            <a:endParaRPr lang="en-GB" sz="1350" dirty="0">
              <a:latin typeface="Calibri"/>
              <a:cs typeface="Calibri"/>
            </a:endParaRPr>
          </a:p>
          <a:p>
            <a:pPr marL="214313" indent="-214313">
              <a:buFont typeface="Arial" panose="020B0604020202020204" pitchFamily="34" charset="0"/>
              <a:buChar char="•"/>
            </a:pPr>
            <a:r>
              <a:rPr lang="en-GB" sz="1350" dirty="0">
                <a:latin typeface="Calibri"/>
                <a:cs typeface="Calibri"/>
              </a:rPr>
              <a:t>We will be targeting September / October with a preferred solution</a:t>
            </a:r>
          </a:p>
          <a:p>
            <a:pPr marL="557213" lvl="1" indent="-214313">
              <a:buFont typeface="Arial" panose="020B0604020202020204" pitchFamily="34" charset="0"/>
              <a:buChar char="•"/>
            </a:pPr>
            <a:endParaRPr lang="en-GB" sz="1350" dirty="0"/>
          </a:p>
        </p:txBody>
      </p:sp>
    </p:spTree>
    <p:extLst>
      <p:ext uri="{BB962C8B-B14F-4D97-AF65-F5344CB8AC3E}">
        <p14:creationId xmlns:p14="http://schemas.microsoft.com/office/powerpoint/2010/main" val="9852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05621" y="64684"/>
            <a:ext cx="8708571" cy="400110"/>
          </a:xfrm>
        </p:spPr>
        <p:txBody>
          <a:bodyPr/>
          <a:lstStyle/>
          <a:p>
            <a:pPr marL="0" indent="0">
              <a:buNone/>
            </a:pPr>
            <a:r>
              <a:rPr lang="en-GB" sz="2000" b="1" dirty="0">
                <a:solidFill>
                  <a:schemeClr val="accent1"/>
                </a:solidFill>
              </a:rPr>
              <a:t>2020-2022 DSC Change / </a:t>
            </a:r>
            <a:r>
              <a:rPr lang="en-GB" sz="2000" b="1" dirty="0" err="1">
                <a:solidFill>
                  <a:schemeClr val="accent1"/>
                </a:solidFill>
              </a:rPr>
              <a:t>MiR</a:t>
            </a:r>
            <a:r>
              <a:rPr lang="en-GB" sz="2000" b="1" dirty="0">
                <a:solidFill>
                  <a:schemeClr val="accent1"/>
                </a:solidFill>
              </a:rPr>
              <a:t> Pipeline</a:t>
            </a:r>
          </a:p>
        </p:txBody>
      </p:sp>
      <p:graphicFrame>
        <p:nvGraphicFramePr>
          <p:cNvPr id="15" name="Table 15">
            <a:extLst>
              <a:ext uri="{FF2B5EF4-FFF2-40B4-BE49-F238E27FC236}">
                <a16:creationId xmlns:a16="http://schemas.microsoft.com/office/drawing/2014/main" id="{1EEF71A9-3459-4398-9E96-C8B48BB80F21}"/>
              </a:ext>
            </a:extLst>
          </p:cNvPr>
          <p:cNvGraphicFramePr>
            <a:graphicFrameLocks noGrp="1"/>
          </p:cNvGraphicFramePr>
          <p:nvPr>
            <p:extLst/>
          </p:nvPr>
        </p:nvGraphicFramePr>
        <p:xfrm>
          <a:off x="0" y="447620"/>
          <a:ext cx="8266324" cy="4515682"/>
        </p:xfrm>
        <a:graphic>
          <a:graphicData uri="http://schemas.openxmlformats.org/drawingml/2006/table">
            <a:tbl>
              <a:tblPr firstRow="1" bandRow="1">
                <a:tableStyleId>{5C22544A-7EE6-4342-B048-85BDC9FD1C3A}</a:tableStyleId>
              </a:tblPr>
              <a:tblGrid>
                <a:gridCol w="953043">
                  <a:extLst>
                    <a:ext uri="{9D8B030D-6E8A-4147-A177-3AD203B41FA5}">
                      <a16:colId xmlns:a16="http://schemas.microsoft.com/office/drawing/2014/main" val="3892064586"/>
                    </a:ext>
                  </a:extLst>
                </a:gridCol>
                <a:gridCol w="304424">
                  <a:extLst>
                    <a:ext uri="{9D8B030D-6E8A-4147-A177-3AD203B41FA5}">
                      <a16:colId xmlns:a16="http://schemas.microsoft.com/office/drawing/2014/main" val="2026510767"/>
                    </a:ext>
                  </a:extLst>
                </a:gridCol>
                <a:gridCol w="304424">
                  <a:extLst>
                    <a:ext uri="{9D8B030D-6E8A-4147-A177-3AD203B41FA5}">
                      <a16:colId xmlns:a16="http://schemas.microsoft.com/office/drawing/2014/main" val="796591319"/>
                    </a:ext>
                  </a:extLst>
                </a:gridCol>
                <a:gridCol w="304424">
                  <a:extLst>
                    <a:ext uri="{9D8B030D-6E8A-4147-A177-3AD203B41FA5}">
                      <a16:colId xmlns:a16="http://schemas.microsoft.com/office/drawing/2014/main" val="2998834721"/>
                    </a:ext>
                  </a:extLst>
                </a:gridCol>
                <a:gridCol w="304424">
                  <a:extLst>
                    <a:ext uri="{9D8B030D-6E8A-4147-A177-3AD203B41FA5}">
                      <a16:colId xmlns:a16="http://schemas.microsoft.com/office/drawing/2014/main" val="827997060"/>
                    </a:ext>
                  </a:extLst>
                </a:gridCol>
                <a:gridCol w="304424">
                  <a:extLst>
                    <a:ext uri="{9D8B030D-6E8A-4147-A177-3AD203B41FA5}">
                      <a16:colId xmlns:a16="http://schemas.microsoft.com/office/drawing/2014/main" val="1205869007"/>
                    </a:ext>
                  </a:extLst>
                </a:gridCol>
                <a:gridCol w="304424">
                  <a:extLst>
                    <a:ext uri="{9D8B030D-6E8A-4147-A177-3AD203B41FA5}">
                      <a16:colId xmlns:a16="http://schemas.microsoft.com/office/drawing/2014/main" val="2726710848"/>
                    </a:ext>
                  </a:extLst>
                </a:gridCol>
                <a:gridCol w="304424">
                  <a:extLst>
                    <a:ext uri="{9D8B030D-6E8A-4147-A177-3AD203B41FA5}">
                      <a16:colId xmlns:a16="http://schemas.microsoft.com/office/drawing/2014/main" val="3107269484"/>
                    </a:ext>
                  </a:extLst>
                </a:gridCol>
                <a:gridCol w="304424">
                  <a:extLst>
                    <a:ext uri="{9D8B030D-6E8A-4147-A177-3AD203B41FA5}">
                      <a16:colId xmlns:a16="http://schemas.microsoft.com/office/drawing/2014/main" val="3656303277"/>
                    </a:ext>
                  </a:extLst>
                </a:gridCol>
                <a:gridCol w="304424">
                  <a:extLst>
                    <a:ext uri="{9D8B030D-6E8A-4147-A177-3AD203B41FA5}">
                      <a16:colId xmlns:a16="http://schemas.microsoft.com/office/drawing/2014/main" val="2707694966"/>
                    </a:ext>
                  </a:extLst>
                </a:gridCol>
                <a:gridCol w="304424">
                  <a:extLst>
                    <a:ext uri="{9D8B030D-6E8A-4147-A177-3AD203B41FA5}">
                      <a16:colId xmlns:a16="http://schemas.microsoft.com/office/drawing/2014/main" val="1379636612"/>
                    </a:ext>
                  </a:extLst>
                </a:gridCol>
                <a:gridCol w="304424">
                  <a:extLst>
                    <a:ext uri="{9D8B030D-6E8A-4147-A177-3AD203B41FA5}">
                      <a16:colId xmlns:a16="http://schemas.microsoft.com/office/drawing/2014/main" val="386597783"/>
                    </a:ext>
                  </a:extLst>
                </a:gridCol>
                <a:gridCol w="304424">
                  <a:extLst>
                    <a:ext uri="{9D8B030D-6E8A-4147-A177-3AD203B41FA5}">
                      <a16:colId xmlns:a16="http://schemas.microsoft.com/office/drawing/2014/main" val="2571120699"/>
                    </a:ext>
                  </a:extLst>
                </a:gridCol>
                <a:gridCol w="304424">
                  <a:extLst>
                    <a:ext uri="{9D8B030D-6E8A-4147-A177-3AD203B41FA5}">
                      <a16:colId xmlns:a16="http://schemas.microsoft.com/office/drawing/2014/main" val="2196548710"/>
                    </a:ext>
                  </a:extLst>
                </a:gridCol>
                <a:gridCol w="304424">
                  <a:extLst>
                    <a:ext uri="{9D8B030D-6E8A-4147-A177-3AD203B41FA5}">
                      <a16:colId xmlns:a16="http://schemas.microsoft.com/office/drawing/2014/main" val="1403591048"/>
                    </a:ext>
                  </a:extLst>
                </a:gridCol>
                <a:gridCol w="304424">
                  <a:extLst>
                    <a:ext uri="{9D8B030D-6E8A-4147-A177-3AD203B41FA5}">
                      <a16:colId xmlns:a16="http://schemas.microsoft.com/office/drawing/2014/main" val="4248103585"/>
                    </a:ext>
                  </a:extLst>
                </a:gridCol>
                <a:gridCol w="304424">
                  <a:extLst>
                    <a:ext uri="{9D8B030D-6E8A-4147-A177-3AD203B41FA5}">
                      <a16:colId xmlns:a16="http://schemas.microsoft.com/office/drawing/2014/main" val="1442016581"/>
                    </a:ext>
                  </a:extLst>
                </a:gridCol>
                <a:gridCol w="304424">
                  <a:extLst>
                    <a:ext uri="{9D8B030D-6E8A-4147-A177-3AD203B41FA5}">
                      <a16:colId xmlns:a16="http://schemas.microsoft.com/office/drawing/2014/main" val="3168474325"/>
                    </a:ext>
                  </a:extLst>
                </a:gridCol>
                <a:gridCol w="304424">
                  <a:extLst>
                    <a:ext uri="{9D8B030D-6E8A-4147-A177-3AD203B41FA5}">
                      <a16:colId xmlns:a16="http://schemas.microsoft.com/office/drawing/2014/main" val="409453779"/>
                    </a:ext>
                  </a:extLst>
                </a:gridCol>
                <a:gridCol w="304424">
                  <a:extLst>
                    <a:ext uri="{9D8B030D-6E8A-4147-A177-3AD203B41FA5}">
                      <a16:colId xmlns:a16="http://schemas.microsoft.com/office/drawing/2014/main" val="1606851460"/>
                    </a:ext>
                  </a:extLst>
                </a:gridCol>
                <a:gridCol w="304424">
                  <a:extLst>
                    <a:ext uri="{9D8B030D-6E8A-4147-A177-3AD203B41FA5}">
                      <a16:colId xmlns:a16="http://schemas.microsoft.com/office/drawing/2014/main" val="1068492204"/>
                    </a:ext>
                  </a:extLst>
                </a:gridCol>
                <a:gridCol w="304424">
                  <a:extLst>
                    <a:ext uri="{9D8B030D-6E8A-4147-A177-3AD203B41FA5}">
                      <a16:colId xmlns:a16="http://schemas.microsoft.com/office/drawing/2014/main" val="4150067901"/>
                    </a:ext>
                  </a:extLst>
                </a:gridCol>
                <a:gridCol w="304424">
                  <a:extLst>
                    <a:ext uri="{9D8B030D-6E8A-4147-A177-3AD203B41FA5}">
                      <a16:colId xmlns:a16="http://schemas.microsoft.com/office/drawing/2014/main" val="2595818616"/>
                    </a:ext>
                  </a:extLst>
                </a:gridCol>
                <a:gridCol w="304424">
                  <a:extLst>
                    <a:ext uri="{9D8B030D-6E8A-4147-A177-3AD203B41FA5}">
                      <a16:colId xmlns:a16="http://schemas.microsoft.com/office/drawing/2014/main" val="2759753554"/>
                    </a:ext>
                  </a:extLst>
                </a:gridCol>
                <a:gridCol w="311529">
                  <a:extLst>
                    <a:ext uri="{9D8B030D-6E8A-4147-A177-3AD203B41FA5}">
                      <a16:colId xmlns:a16="http://schemas.microsoft.com/office/drawing/2014/main" val="1360792266"/>
                    </a:ext>
                  </a:extLst>
                </a:gridCol>
              </a:tblGrid>
              <a:tr h="257310">
                <a:tc>
                  <a:txBody>
                    <a:bodyPr/>
                    <a:lstStyle/>
                    <a:p>
                      <a:endParaRPr lang="en-GB" sz="800" dirty="0"/>
                    </a:p>
                  </a:txBody>
                  <a:tcPr marL="91327" marR="91327" marT="45664" marB="45664">
                    <a:solidFill>
                      <a:schemeClr val="accent1"/>
                    </a:solidFill>
                  </a:tcPr>
                </a:tc>
                <a:tc gridSpan="12">
                  <a:txBody>
                    <a:bodyPr/>
                    <a:lstStyle/>
                    <a:p>
                      <a:pPr algn="ctr"/>
                      <a:r>
                        <a:rPr lang="en-GB" sz="1000" dirty="0"/>
                        <a:t>2021</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gridSpan="12">
                  <a:txBody>
                    <a:bodyPr/>
                    <a:lstStyle/>
                    <a:p>
                      <a:pPr algn="ctr"/>
                      <a:r>
                        <a:rPr lang="en-GB" sz="1000" dirty="0"/>
                        <a:t>2022</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extLst>
                  <a:ext uri="{0D108BD9-81ED-4DB2-BD59-A6C34878D82A}">
                    <a16:rowId xmlns:a16="http://schemas.microsoft.com/office/drawing/2014/main" val="2834853736"/>
                  </a:ext>
                </a:extLst>
              </a:tr>
              <a:tr h="379910">
                <a:tc>
                  <a:txBody>
                    <a:bodyPr/>
                    <a:lstStyle/>
                    <a:p>
                      <a:endParaRPr lang="en-GB" sz="800"/>
                    </a:p>
                  </a:txBody>
                  <a:tcPr marL="91327" marR="91327" marT="45664" marB="45664"/>
                </a:tc>
                <a:tc>
                  <a:txBody>
                    <a:bodyPr/>
                    <a:lstStyle/>
                    <a:p>
                      <a:r>
                        <a:rPr lang="en-GB" sz="800" dirty="0"/>
                        <a:t>Jan</a:t>
                      </a:r>
                    </a:p>
                  </a:txBody>
                  <a:tcPr marL="91327" marR="91327" marT="45664" marB="45664" vert="vert270">
                    <a:solidFill>
                      <a:schemeClr val="bg1">
                        <a:lumMod val="75000"/>
                      </a:schemeClr>
                    </a:solidFill>
                  </a:tcPr>
                </a:tc>
                <a:tc>
                  <a:txBody>
                    <a:bodyPr/>
                    <a:lstStyle/>
                    <a:p>
                      <a:r>
                        <a:rPr lang="en-GB" sz="800" dirty="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dirty="0"/>
                        <a:t>May</a:t>
                      </a:r>
                    </a:p>
                  </a:txBody>
                  <a:tcPr marL="91327" marR="91327" marT="45664" marB="45664" vert="vert270">
                    <a:solidFill>
                      <a:schemeClr val="bg1">
                        <a:lumMod val="75000"/>
                      </a:schemeClr>
                    </a:solidFill>
                  </a:tcPr>
                </a:tc>
                <a:tc>
                  <a:txBody>
                    <a:bodyPr/>
                    <a:lstStyle/>
                    <a:p>
                      <a:r>
                        <a:rPr lang="en-GB" sz="800" dirty="0"/>
                        <a:t>Jun</a:t>
                      </a:r>
                    </a:p>
                  </a:txBody>
                  <a:tcPr marL="91327" marR="91327" marT="45664" marB="45664" vert="vert270">
                    <a:solidFill>
                      <a:schemeClr val="bg1">
                        <a:lumMod val="75000"/>
                      </a:schemeClr>
                    </a:solidFill>
                  </a:tcPr>
                </a:tc>
                <a:tc>
                  <a:txBody>
                    <a:bodyPr/>
                    <a:lstStyle/>
                    <a:p>
                      <a:r>
                        <a:rPr lang="en-GB" sz="80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a:t>Oct</a:t>
                      </a:r>
                    </a:p>
                  </a:txBody>
                  <a:tcPr marL="91327" marR="91327" marT="45664" marB="45664" vert="vert270">
                    <a:solidFill>
                      <a:schemeClr val="bg1">
                        <a:lumMod val="75000"/>
                      </a:schemeClr>
                    </a:solidFill>
                  </a:tcPr>
                </a:tc>
                <a:tc>
                  <a:txBody>
                    <a:bodyPr/>
                    <a:lstStyle/>
                    <a:p>
                      <a:r>
                        <a:rPr lang="en-GB" sz="80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tc>
                  <a:txBody>
                    <a:bodyPr/>
                    <a:lstStyle/>
                    <a:p>
                      <a:r>
                        <a:rPr lang="en-GB" sz="800"/>
                        <a:t>Jan</a:t>
                      </a:r>
                    </a:p>
                  </a:txBody>
                  <a:tcPr marL="91327" marR="91327" marT="45664" marB="45664" vert="vert270">
                    <a:solidFill>
                      <a:schemeClr val="bg1">
                        <a:lumMod val="75000"/>
                      </a:schemeClr>
                    </a:solidFill>
                  </a:tcPr>
                </a:tc>
                <a:tc>
                  <a:txBody>
                    <a:bodyPr/>
                    <a:lstStyle/>
                    <a:p>
                      <a:r>
                        <a:rPr lang="en-GB" sz="80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a:t>May</a:t>
                      </a:r>
                    </a:p>
                  </a:txBody>
                  <a:tcPr marL="91327" marR="91327" marT="45664" marB="45664" vert="vert270">
                    <a:solidFill>
                      <a:schemeClr val="bg1">
                        <a:lumMod val="75000"/>
                      </a:schemeClr>
                    </a:solidFill>
                  </a:tcPr>
                </a:tc>
                <a:tc>
                  <a:txBody>
                    <a:bodyPr/>
                    <a:lstStyle/>
                    <a:p>
                      <a:r>
                        <a:rPr lang="en-GB" sz="800"/>
                        <a:t>Jun</a:t>
                      </a:r>
                    </a:p>
                  </a:txBody>
                  <a:tcPr marL="91327" marR="91327" marT="45664" marB="45664" vert="vert270">
                    <a:solidFill>
                      <a:schemeClr val="bg1">
                        <a:lumMod val="75000"/>
                      </a:schemeClr>
                    </a:solidFill>
                  </a:tcPr>
                </a:tc>
                <a:tc>
                  <a:txBody>
                    <a:bodyPr/>
                    <a:lstStyle/>
                    <a:p>
                      <a:r>
                        <a:rPr lang="en-GB" sz="800" dirty="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dirty="0"/>
                        <a:t>Oct</a:t>
                      </a:r>
                    </a:p>
                  </a:txBody>
                  <a:tcPr marL="91327" marR="91327" marT="45664" marB="45664" vert="vert270">
                    <a:solidFill>
                      <a:schemeClr val="bg1">
                        <a:lumMod val="75000"/>
                      </a:schemeClr>
                    </a:solidFill>
                  </a:tcPr>
                </a:tc>
                <a:tc>
                  <a:txBody>
                    <a:bodyPr/>
                    <a:lstStyle/>
                    <a:p>
                      <a:r>
                        <a:rPr lang="en-GB" sz="800" dirty="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extLst>
                  <a:ext uri="{0D108BD9-81ED-4DB2-BD59-A6C34878D82A}">
                    <a16:rowId xmlns:a16="http://schemas.microsoft.com/office/drawing/2014/main" val="2937758045"/>
                  </a:ext>
                </a:extLst>
              </a:tr>
              <a:tr h="894909">
                <a:tc>
                  <a:txBody>
                    <a:bodyPr/>
                    <a:lstStyle/>
                    <a:p>
                      <a:pPr algn="ctr"/>
                      <a:r>
                        <a:rPr lang="en-GB" sz="1100" dirty="0">
                          <a:solidFill>
                            <a:schemeClr val="tx1"/>
                          </a:solidFill>
                        </a:rPr>
                        <a:t>Minor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extLst>
                  <a:ext uri="{0D108BD9-81ED-4DB2-BD59-A6C34878D82A}">
                    <a16:rowId xmlns:a16="http://schemas.microsoft.com/office/drawing/2014/main" val="2927043025"/>
                  </a:ext>
                </a:extLst>
              </a:tr>
              <a:tr h="789446">
                <a:tc>
                  <a:txBody>
                    <a:bodyPr/>
                    <a:lstStyle/>
                    <a:p>
                      <a:pPr algn="ctr"/>
                      <a:r>
                        <a:rPr lang="en-GB" sz="1100" dirty="0">
                          <a:solidFill>
                            <a:schemeClr val="tx1"/>
                          </a:solidFill>
                        </a:rPr>
                        <a:t>Major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1795437498"/>
                  </a:ext>
                </a:extLst>
              </a:tr>
              <a:tr h="527070">
                <a:tc>
                  <a:txBody>
                    <a:bodyPr/>
                    <a:lstStyle/>
                    <a:p>
                      <a:pPr algn="ctr"/>
                      <a:r>
                        <a:rPr lang="en-GB" sz="1100" dirty="0">
                          <a:solidFill>
                            <a:schemeClr val="tx1"/>
                          </a:solidFill>
                        </a:rPr>
                        <a:t>CSSC</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3157425213"/>
                  </a:ext>
                </a:extLst>
              </a:tr>
              <a:tr h="1667037">
                <a:tc>
                  <a:txBody>
                    <a:bodyPr/>
                    <a:lstStyle/>
                    <a:p>
                      <a:pPr algn="ctr"/>
                      <a:r>
                        <a:rPr lang="en-GB" sz="1100" dirty="0">
                          <a:solidFill>
                            <a:schemeClr val="tx1"/>
                          </a:solidFill>
                        </a:rPr>
                        <a:t>Standalone Change</a:t>
                      </a:r>
                    </a:p>
                  </a:txBody>
                  <a:tcPr marL="91327" marR="91327" marT="45664" marB="45664" vert="vert270">
                    <a:solidFill>
                      <a:schemeClr val="bg1">
                        <a:lumMod val="75000"/>
                      </a:schemeClr>
                    </a:solidFill>
                  </a:tcPr>
                </a:tc>
                <a:tc gridSpan="24">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extLst>
                  <a:ext uri="{0D108BD9-81ED-4DB2-BD59-A6C34878D82A}">
                    <a16:rowId xmlns:a16="http://schemas.microsoft.com/office/drawing/2014/main" val="1587967117"/>
                  </a:ext>
                </a:extLst>
              </a:tr>
            </a:tbl>
          </a:graphicData>
        </a:graphic>
      </p:graphicFrame>
      <p:sp>
        <p:nvSpPr>
          <p:cNvPr id="17" name="TextBox 16">
            <a:extLst>
              <a:ext uri="{FF2B5EF4-FFF2-40B4-BE49-F238E27FC236}">
                <a16:creationId xmlns:a16="http://schemas.microsoft.com/office/drawing/2014/main" id="{544DE2A5-3D7C-43E8-BE35-7BE15B9AF676}"/>
              </a:ext>
            </a:extLst>
          </p:cNvPr>
          <p:cNvSpPr txBox="1"/>
          <p:nvPr/>
        </p:nvSpPr>
        <p:spPr>
          <a:xfrm>
            <a:off x="997389" y="2018433"/>
            <a:ext cx="2699449"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rgbClr val="1E1246"/>
                </a:solidFill>
                <a:latin typeface="Poppins Medium"/>
              </a:rPr>
              <a:t>June 2021 	                             (DBTI + PIS/Closedown)</a:t>
            </a:r>
          </a:p>
        </p:txBody>
      </p:sp>
      <p:sp>
        <p:nvSpPr>
          <p:cNvPr id="18" name="TextBox 17">
            <a:extLst>
              <a:ext uri="{FF2B5EF4-FFF2-40B4-BE49-F238E27FC236}">
                <a16:creationId xmlns:a16="http://schemas.microsoft.com/office/drawing/2014/main" id="{80410ACA-A9A3-49A1-BFB9-17691BF13109}"/>
              </a:ext>
            </a:extLst>
          </p:cNvPr>
          <p:cNvSpPr txBox="1"/>
          <p:nvPr/>
        </p:nvSpPr>
        <p:spPr>
          <a:xfrm>
            <a:off x="996809" y="2262289"/>
            <a:ext cx="135030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defTabSz="913280"/>
            <a:r>
              <a:rPr lang="en-GB" sz="699" dirty="0">
                <a:solidFill>
                  <a:srgbClr val="1E1246"/>
                </a:solidFill>
                <a:latin typeface="Poppins Medium"/>
              </a:rPr>
              <a:t>Nov 2021 Analysis / Design</a:t>
            </a:r>
          </a:p>
        </p:txBody>
      </p:sp>
      <p:sp>
        <p:nvSpPr>
          <p:cNvPr id="19" name="TextBox 18">
            <a:extLst>
              <a:ext uri="{FF2B5EF4-FFF2-40B4-BE49-F238E27FC236}">
                <a16:creationId xmlns:a16="http://schemas.microsoft.com/office/drawing/2014/main" id="{D304EDCE-157B-4D96-AC58-B4C0BFB45B65}"/>
              </a:ext>
            </a:extLst>
          </p:cNvPr>
          <p:cNvSpPr txBox="1"/>
          <p:nvPr/>
        </p:nvSpPr>
        <p:spPr>
          <a:xfrm>
            <a:off x="2382252" y="2253569"/>
            <a:ext cx="292996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November 2021 Build/Test	Implement/PIS</a:t>
            </a:r>
          </a:p>
        </p:txBody>
      </p:sp>
      <p:sp>
        <p:nvSpPr>
          <p:cNvPr id="20" name="TextBox 19">
            <a:extLst>
              <a:ext uri="{FF2B5EF4-FFF2-40B4-BE49-F238E27FC236}">
                <a16:creationId xmlns:a16="http://schemas.microsoft.com/office/drawing/2014/main" id="{B7F32981-9BDE-45F1-8945-FBDB02C43671}"/>
              </a:ext>
            </a:extLst>
          </p:cNvPr>
          <p:cNvSpPr txBox="1"/>
          <p:nvPr/>
        </p:nvSpPr>
        <p:spPr>
          <a:xfrm>
            <a:off x="968215" y="1094153"/>
            <a:ext cx="1350306"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chemeClr val="bg1"/>
                </a:solidFill>
                <a:latin typeface="Poppins Medium"/>
              </a:rPr>
              <a:t>MiR</a:t>
            </a:r>
            <a:r>
              <a:rPr lang="en-GB" sz="699" dirty="0">
                <a:solidFill>
                  <a:schemeClr val="bg1"/>
                </a:solidFill>
                <a:latin typeface="Poppins Medium"/>
              </a:rPr>
              <a:t> 9</a:t>
            </a:r>
          </a:p>
        </p:txBody>
      </p:sp>
      <p:sp>
        <p:nvSpPr>
          <p:cNvPr id="21" name="TextBox 20">
            <a:extLst>
              <a:ext uri="{FF2B5EF4-FFF2-40B4-BE49-F238E27FC236}">
                <a16:creationId xmlns:a16="http://schemas.microsoft.com/office/drawing/2014/main" id="{82F7A9E5-1675-4668-A89C-A6CD5319BEEE}"/>
              </a:ext>
            </a:extLst>
          </p:cNvPr>
          <p:cNvSpPr txBox="1"/>
          <p:nvPr/>
        </p:nvSpPr>
        <p:spPr>
          <a:xfrm>
            <a:off x="2261070" y="1339935"/>
            <a:ext cx="1065485" cy="199927"/>
          </a:xfrm>
          <a:prstGeom prst="rect">
            <a:avLst/>
          </a:prstGeom>
          <a:solidFill>
            <a:srgbClr val="00B050"/>
          </a:solidFill>
          <a:ln>
            <a:solidFill>
              <a:schemeClr val="accent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rgbClr val="1E1246"/>
                </a:solidFill>
                <a:latin typeface="Poppins Medium"/>
              </a:rPr>
              <a:t>MiR</a:t>
            </a:r>
            <a:r>
              <a:rPr lang="en-GB" sz="699" dirty="0">
                <a:solidFill>
                  <a:srgbClr val="1E1246"/>
                </a:solidFill>
                <a:latin typeface="Poppins Medium"/>
              </a:rPr>
              <a:t> 10</a:t>
            </a:r>
          </a:p>
        </p:txBody>
      </p:sp>
      <p:sp>
        <p:nvSpPr>
          <p:cNvPr id="22" name="TextBox 21">
            <a:extLst>
              <a:ext uri="{FF2B5EF4-FFF2-40B4-BE49-F238E27FC236}">
                <a16:creationId xmlns:a16="http://schemas.microsoft.com/office/drawing/2014/main" id="{928E35E8-76DF-4B34-A104-1458412F3730}"/>
              </a:ext>
            </a:extLst>
          </p:cNvPr>
          <p:cNvSpPr txBox="1"/>
          <p:nvPr/>
        </p:nvSpPr>
        <p:spPr>
          <a:xfrm>
            <a:off x="3178500" y="1557987"/>
            <a:ext cx="1194112"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rgbClr val="1E1246"/>
                </a:solidFill>
                <a:latin typeface="Poppins Medium"/>
              </a:rPr>
              <a:t>MiR</a:t>
            </a:r>
            <a:r>
              <a:rPr lang="en-GB" sz="699" dirty="0">
                <a:solidFill>
                  <a:srgbClr val="1E1246"/>
                </a:solidFill>
                <a:latin typeface="Poppins Medium"/>
              </a:rPr>
              <a:t> 11</a:t>
            </a:r>
          </a:p>
        </p:txBody>
      </p:sp>
      <p:sp>
        <p:nvSpPr>
          <p:cNvPr id="23" name="TextBox 22">
            <a:extLst>
              <a:ext uri="{FF2B5EF4-FFF2-40B4-BE49-F238E27FC236}">
                <a16:creationId xmlns:a16="http://schemas.microsoft.com/office/drawing/2014/main" id="{F57BEAB5-3257-4673-B968-870CBF43386A}"/>
              </a:ext>
            </a:extLst>
          </p:cNvPr>
          <p:cNvSpPr txBox="1"/>
          <p:nvPr/>
        </p:nvSpPr>
        <p:spPr>
          <a:xfrm>
            <a:off x="4372612" y="1767448"/>
            <a:ext cx="1141591"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a:solidFill>
                  <a:srgbClr val="1E1246"/>
                </a:solidFill>
                <a:latin typeface="Poppins Medium"/>
              </a:rPr>
              <a:t>MiR 12</a:t>
            </a:r>
          </a:p>
        </p:txBody>
      </p:sp>
      <p:sp>
        <p:nvSpPr>
          <p:cNvPr id="24" name="TextBox 23">
            <a:extLst>
              <a:ext uri="{FF2B5EF4-FFF2-40B4-BE49-F238E27FC236}">
                <a16:creationId xmlns:a16="http://schemas.microsoft.com/office/drawing/2014/main" id="{7B4F9FDB-1AAB-4D64-B414-C2C74BFCFABF}"/>
              </a:ext>
            </a:extLst>
          </p:cNvPr>
          <p:cNvSpPr txBox="1"/>
          <p:nvPr/>
        </p:nvSpPr>
        <p:spPr>
          <a:xfrm>
            <a:off x="966681" y="3036600"/>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Regression</a:t>
            </a:r>
          </a:p>
        </p:txBody>
      </p:sp>
      <p:sp>
        <p:nvSpPr>
          <p:cNvPr id="25" name="TextBox 24">
            <a:extLst>
              <a:ext uri="{FF2B5EF4-FFF2-40B4-BE49-F238E27FC236}">
                <a16:creationId xmlns:a16="http://schemas.microsoft.com/office/drawing/2014/main" id="{8A52F737-19F5-4306-9F26-6ECD86F745DB}"/>
              </a:ext>
            </a:extLst>
          </p:cNvPr>
          <p:cNvSpPr txBox="1"/>
          <p:nvPr/>
        </p:nvSpPr>
        <p:spPr>
          <a:xfrm>
            <a:off x="1839183" y="3034682"/>
            <a:ext cx="2699450"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EXTERNAL(MT/UEPT/E2E/Defect </a:t>
            </a:r>
            <a:r>
              <a:rPr lang="en-GB" sz="699" dirty="0" err="1">
                <a:solidFill>
                  <a:srgbClr val="1E1246"/>
                </a:solidFill>
                <a:latin typeface="Poppins Medium"/>
              </a:rPr>
              <a:t>Mgmt</a:t>
            </a:r>
            <a:r>
              <a:rPr lang="en-GB" sz="699" dirty="0">
                <a:solidFill>
                  <a:srgbClr val="1E1246"/>
                </a:solidFill>
                <a:latin typeface="Poppins Medium"/>
              </a:rPr>
              <a:t>)</a:t>
            </a:r>
          </a:p>
        </p:txBody>
      </p:sp>
      <p:sp>
        <p:nvSpPr>
          <p:cNvPr id="26" name="TextBox 25">
            <a:extLst>
              <a:ext uri="{FF2B5EF4-FFF2-40B4-BE49-F238E27FC236}">
                <a16:creationId xmlns:a16="http://schemas.microsoft.com/office/drawing/2014/main" id="{F10BE5C2-A34F-4B00-BB00-7E4BD3706B0E}"/>
              </a:ext>
            </a:extLst>
          </p:cNvPr>
          <p:cNvSpPr txBox="1"/>
          <p:nvPr/>
        </p:nvSpPr>
        <p:spPr>
          <a:xfrm>
            <a:off x="4542355" y="3038679"/>
            <a:ext cx="63520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 Planning</a:t>
            </a:r>
          </a:p>
        </p:txBody>
      </p:sp>
      <p:sp>
        <p:nvSpPr>
          <p:cNvPr id="27" name="TextBox 26">
            <a:extLst>
              <a:ext uri="{FF2B5EF4-FFF2-40B4-BE49-F238E27FC236}">
                <a16:creationId xmlns:a16="http://schemas.microsoft.com/office/drawing/2014/main" id="{7F4C94C9-4BBA-4F72-B124-F7C373F5A1AE}"/>
              </a:ext>
            </a:extLst>
          </p:cNvPr>
          <p:cNvSpPr txBox="1"/>
          <p:nvPr/>
        </p:nvSpPr>
        <p:spPr>
          <a:xfrm>
            <a:off x="5176157" y="3038679"/>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Transition</a:t>
            </a:r>
          </a:p>
        </p:txBody>
      </p:sp>
      <p:sp>
        <p:nvSpPr>
          <p:cNvPr id="28" name="TextBox 27">
            <a:extLst>
              <a:ext uri="{FF2B5EF4-FFF2-40B4-BE49-F238E27FC236}">
                <a16:creationId xmlns:a16="http://schemas.microsoft.com/office/drawing/2014/main" id="{9B6D00FA-20EE-4DF3-950D-EBC0B3503E1C}"/>
              </a:ext>
            </a:extLst>
          </p:cNvPr>
          <p:cNvSpPr txBox="1"/>
          <p:nvPr/>
        </p:nvSpPr>
        <p:spPr>
          <a:xfrm>
            <a:off x="6035723" y="3038679"/>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Go Live Range</a:t>
            </a:r>
          </a:p>
        </p:txBody>
      </p:sp>
      <p:sp>
        <p:nvSpPr>
          <p:cNvPr id="29" name="TextBox 28">
            <a:extLst>
              <a:ext uri="{FF2B5EF4-FFF2-40B4-BE49-F238E27FC236}">
                <a16:creationId xmlns:a16="http://schemas.microsoft.com/office/drawing/2014/main" id="{F77FF8F8-AD54-4C7F-B67E-9F82867C06ED}"/>
              </a:ext>
            </a:extLst>
          </p:cNvPr>
          <p:cNvSpPr txBox="1"/>
          <p:nvPr/>
        </p:nvSpPr>
        <p:spPr>
          <a:xfrm>
            <a:off x="6908225" y="3038679"/>
            <a:ext cx="117576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a:solidFill>
                  <a:srgbClr val="1E1246"/>
                </a:solidFill>
                <a:latin typeface="Poppins Medium"/>
              </a:rPr>
              <a:t>PIS</a:t>
            </a:r>
          </a:p>
        </p:txBody>
      </p:sp>
      <p:sp>
        <p:nvSpPr>
          <p:cNvPr id="31" name="TextBox 30">
            <a:extLst>
              <a:ext uri="{FF2B5EF4-FFF2-40B4-BE49-F238E27FC236}">
                <a16:creationId xmlns:a16="http://schemas.microsoft.com/office/drawing/2014/main" id="{1DEB1EFA-7F9A-4F9B-8C4E-1AFCE183A964}"/>
              </a:ext>
            </a:extLst>
          </p:cNvPr>
          <p:cNvSpPr txBox="1"/>
          <p:nvPr/>
        </p:nvSpPr>
        <p:spPr>
          <a:xfrm>
            <a:off x="2479420" y="3712129"/>
            <a:ext cx="5493434"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Retro</a:t>
            </a:r>
          </a:p>
        </p:txBody>
      </p:sp>
      <p:sp>
        <p:nvSpPr>
          <p:cNvPr id="32" name="Rectangle 31">
            <a:extLst>
              <a:ext uri="{FF2B5EF4-FFF2-40B4-BE49-F238E27FC236}">
                <a16:creationId xmlns:a16="http://schemas.microsoft.com/office/drawing/2014/main" id="{14E15DDA-19B8-4236-8ACC-6AAADE9DCEC5}"/>
              </a:ext>
            </a:extLst>
          </p:cNvPr>
          <p:cNvSpPr/>
          <p:nvPr/>
        </p:nvSpPr>
        <p:spPr>
          <a:xfrm>
            <a:off x="7952104" y="3562947"/>
            <a:ext cx="1151030" cy="1400355"/>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defTabSz="913280"/>
            <a:r>
              <a:rPr lang="en-GB" sz="799" b="1" dirty="0">
                <a:solidFill>
                  <a:schemeClr val="bg1"/>
                </a:solidFill>
                <a:latin typeface="Poppins Medium"/>
              </a:rPr>
              <a:t>Key</a:t>
            </a:r>
            <a:r>
              <a:rPr lang="en-GB" sz="799" dirty="0">
                <a:solidFill>
                  <a:schemeClr val="bg1"/>
                </a:solidFill>
                <a:latin typeface="Poppins Medium"/>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972854" y="3771300"/>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defTabSz="913280"/>
            <a:r>
              <a:rPr lang="en-GB" sz="700" dirty="0">
                <a:solidFill>
                  <a:srgbClr val="1E1246"/>
                </a:solidFill>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972854" y="4005191"/>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700" dirty="0">
                <a:solidFill>
                  <a:srgbClr val="1E1246"/>
                </a:solidFill>
              </a:rPr>
              <a:t>Potential Activity</a:t>
            </a:r>
          </a:p>
        </p:txBody>
      </p:sp>
      <p:sp>
        <p:nvSpPr>
          <p:cNvPr id="42" name="TextBox 41">
            <a:extLst>
              <a:ext uri="{FF2B5EF4-FFF2-40B4-BE49-F238E27FC236}">
                <a16:creationId xmlns:a16="http://schemas.microsoft.com/office/drawing/2014/main" id="{A362F7A7-3F03-46F4-B2B1-01026E47C781}"/>
              </a:ext>
            </a:extLst>
          </p:cNvPr>
          <p:cNvSpPr txBox="1"/>
          <p:nvPr/>
        </p:nvSpPr>
        <p:spPr>
          <a:xfrm>
            <a:off x="1260364" y="2787291"/>
            <a:ext cx="1039063"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21 IA</a:t>
            </a:r>
          </a:p>
        </p:txBody>
      </p:sp>
      <p:sp>
        <p:nvSpPr>
          <p:cNvPr id="41" name="TextBox 40">
            <a:extLst>
              <a:ext uri="{FF2B5EF4-FFF2-40B4-BE49-F238E27FC236}">
                <a16:creationId xmlns:a16="http://schemas.microsoft.com/office/drawing/2014/main" id="{FFFA193A-D588-4691-BF38-E3641A27F58A}"/>
              </a:ext>
            </a:extLst>
          </p:cNvPr>
          <p:cNvSpPr txBox="1"/>
          <p:nvPr/>
        </p:nvSpPr>
        <p:spPr>
          <a:xfrm>
            <a:off x="5656372" y="2514411"/>
            <a:ext cx="259907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a:solidFill>
                  <a:srgbClr val="1E1246"/>
                </a:solidFill>
                <a:latin typeface="Poppins Medium"/>
              </a:rPr>
              <a:t>November 2022 Build/Test/Implement/PIS</a:t>
            </a:r>
          </a:p>
        </p:txBody>
      </p:sp>
      <p:sp>
        <p:nvSpPr>
          <p:cNvPr id="43" name="TextBox 42">
            <a:extLst>
              <a:ext uri="{FF2B5EF4-FFF2-40B4-BE49-F238E27FC236}">
                <a16:creationId xmlns:a16="http://schemas.microsoft.com/office/drawing/2014/main" id="{87EEFC6B-8D29-4DCA-9AD3-EF8937E6A38F}"/>
              </a:ext>
            </a:extLst>
          </p:cNvPr>
          <p:cNvSpPr txBox="1"/>
          <p:nvPr/>
        </p:nvSpPr>
        <p:spPr>
          <a:xfrm>
            <a:off x="4103199" y="2517874"/>
            <a:ext cx="1553173"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2022 Analysis / Design</a:t>
            </a:r>
          </a:p>
        </p:txBody>
      </p:sp>
      <p:sp>
        <p:nvSpPr>
          <p:cNvPr id="46" name="Rectangle 45">
            <a:extLst>
              <a:ext uri="{FF2B5EF4-FFF2-40B4-BE49-F238E27FC236}">
                <a16:creationId xmlns:a16="http://schemas.microsoft.com/office/drawing/2014/main" id="{3E0C08B4-04B6-45E0-A1E3-90885683DFF2}"/>
              </a:ext>
            </a:extLst>
          </p:cNvPr>
          <p:cNvSpPr/>
          <p:nvPr/>
        </p:nvSpPr>
        <p:spPr>
          <a:xfrm>
            <a:off x="960654" y="3331028"/>
            <a:ext cx="375948"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5206</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5237</a:t>
            </a:r>
          </a:p>
        </p:txBody>
      </p:sp>
      <p:sp>
        <p:nvSpPr>
          <p:cNvPr id="47" name="Rectangle 46">
            <a:extLst>
              <a:ext uri="{FF2B5EF4-FFF2-40B4-BE49-F238E27FC236}">
                <a16:creationId xmlns:a16="http://schemas.microsoft.com/office/drawing/2014/main" id="{0CDE3203-460F-4CC6-8BDD-546265D6CFA3}"/>
              </a:ext>
            </a:extLst>
          </p:cNvPr>
          <p:cNvSpPr/>
          <p:nvPr/>
        </p:nvSpPr>
        <p:spPr>
          <a:xfrm>
            <a:off x="1315944" y="3331028"/>
            <a:ext cx="326451" cy="257841"/>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rPr>
              <a:t>5146</a:t>
            </a:r>
          </a:p>
        </p:txBody>
      </p:sp>
      <p:sp>
        <p:nvSpPr>
          <p:cNvPr id="48" name="Rectangle 47">
            <a:extLst>
              <a:ext uri="{FF2B5EF4-FFF2-40B4-BE49-F238E27FC236}">
                <a16:creationId xmlns:a16="http://schemas.microsoft.com/office/drawing/2014/main" id="{20BCF1A2-A987-44E9-AF91-894165E2ACA5}"/>
              </a:ext>
            </a:extLst>
          </p:cNvPr>
          <p:cNvSpPr/>
          <p:nvPr/>
        </p:nvSpPr>
        <p:spPr>
          <a:xfrm>
            <a:off x="1875214" y="3328181"/>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5038</a:t>
            </a:r>
          </a:p>
        </p:txBody>
      </p:sp>
      <p:sp>
        <p:nvSpPr>
          <p:cNvPr id="50" name="Rectangle 49">
            <a:extLst>
              <a:ext uri="{FF2B5EF4-FFF2-40B4-BE49-F238E27FC236}">
                <a16:creationId xmlns:a16="http://schemas.microsoft.com/office/drawing/2014/main" id="{BDEB039D-ADCD-453E-83D8-74A039FE56DD}"/>
              </a:ext>
            </a:extLst>
          </p:cNvPr>
          <p:cNvSpPr/>
          <p:nvPr/>
        </p:nvSpPr>
        <p:spPr>
          <a:xfrm>
            <a:off x="2832378" y="3329963"/>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rPr>
              <a:t>5120</a:t>
            </a:r>
          </a:p>
        </p:txBody>
      </p:sp>
      <p:sp>
        <p:nvSpPr>
          <p:cNvPr id="51" name="TextBox 50">
            <a:extLst>
              <a:ext uri="{FF2B5EF4-FFF2-40B4-BE49-F238E27FC236}">
                <a16:creationId xmlns:a16="http://schemas.microsoft.com/office/drawing/2014/main" id="{E457FA9A-4E69-4D22-82C3-2180A96F242B}"/>
              </a:ext>
            </a:extLst>
          </p:cNvPr>
          <p:cNvSpPr txBox="1"/>
          <p:nvPr/>
        </p:nvSpPr>
        <p:spPr>
          <a:xfrm>
            <a:off x="2628002" y="3987718"/>
            <a:ext cx="2975642" cy="199927"/>
          </a:xfrm>
          <a:prstGeom prst="rect">
            <a:avLst/>
          </a:prstGeom>
          <a:solidFill>
            <a:schemeClr val="accent1">
              <a:lumMod val="20000"/>
              <a:lumOff val="80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XOS CF</a:t>
            </a:r>
          </a:p>
        </p:txBody>
      </p:sp>
      <p:sp>
        <p:nvSpPr>
          <p:cNvPr id="52" name="TextBox 51">
            <a:extLst>
              <a:ext uri="{FF2B5EF4-FFF2-40B4-BE49-F238E27FC236}">
                <a16:creationId xmlns:a16="http://schemas.microsoft.com/office/drawing/2014/main" id="{296E898A-A3F0-4D97-8CCB-FD103A986E93}"/>
              </a:ext>
            </a:extLst>
          </p:cNvPr>
          <p:cNvSpPr txBox="1"/>
          <p:nvPr/>
        </p:nvSpPr>
        <p:spPr>
          <a:xfrm>
            <a:off x="1899691" y="4237751"/>
            <a:ext cx="375095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PAC</a:t>
            </a:r>
          </a:p>
        </p:txBody>
      </p:sp>
      <p:sp>
        <p:nvSpPr>
          <p:cNvPr id="53" name="Rectangle 52">
            <a:extLst>
              <a:ext uri="{FF2B5EF4-FFF2-40B4-BE49-F238E27FC236}">
                <a16:creationId xmlns:a16="http://schemas.microsoft.com/office/drawing/2014/main" id="{1C214243-4962-4AF1-8328-869FC94D3AA5}"/>
              </a:ext>
            </a:extLst>
          </p:cNvPr>
          <p:cNvSpPr/>
          <p:nvPr/>
        </p:nvSpPr>
        <p:spPr>
          <a:xfrm>
            <a:off x="3936140" y="3038145"/>
            <a:ext cx="375172" cy="167892"/>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
        <p:nvSpPr>
          <p:cNvPr id="55" name="TextBox 54">
            <a:extLst>
              <a:ext uri="{FF2B5EF4-FFF2-40B4-BE49-F238E27FC236}">
                <a16:creationId xmlns:a16="http://schemas.microsoft.com/office/drawing/2014/main" id="{B902DC96-7427-43A0-94C6-FF7208D0C9B8}"/>
              </a:ext>
            </a:extLst>
          </p:cNvPr>
          <p:cNvSpPr txBox="1"/>
          <p:nvPr/>
        </p:nvSpPr>
        <p:spPr>
          <a:xfrm>
            <a:off x="2329247" y="2300833"/>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pic>
        <p:nvPicPr>
          <p:cNvPr id="56" name="Picture 55">
            <a:extLst>
              <a:ext uri="{FF2B5EF4-FFF2-40B4-BE49-F238E27FC236}">
                <a16:creationId xmlns:a16="http://schemas.microsoft.com/office/drawing/2014/main" id="{7096EECB-E329-489E-A50A-4E9E1220413A}"/>
              </a:ext>
            </a:extLst>
          </p:cNvPr>
          <p:cNvPicPr>
            <a:picLocks noChangeAspect="1"/>
          </p:cNvPicPr>
          <p:nvPr/>
        </p:nvPicPr>
        <p:blipFill>
          <a:blip r:embed="rId2"/>
          <a:stretch>
            <a:fillRect/>
          </a:stretch>
        </p:blipFill>
        <p:spPr>
          <a:xfrm>
            <a:off x="3696838" y="2001103"/>
            <a:ext cx="365792" cy="219475"/>
          </a:xfrm>
          <a:prstGeom prst="rect">
            <a:avLst/>
          </a:prstGeom>
        </p:spPr>
      </p:pic>
      <p:sp>
        <p:nvSpPr>
          <p:cNvPr id="57" name="TextBox 56">
            <a:extLst>
              <a:ext uri="{FF2B5EF4-FFF2-40B4-BE49-F238E27FC236}">
                <a16:creationId xmlns:a16="http://schemas.microsoft.com/office/drawing/2014/main" id="{C67A5694-7728-4329-86AD-48DFA6CE5359}"/>
              </a:ext>
            </a:extLst>
          </p:cNvPr>
          <p:cNvSpPr txBox="1"/>
          <p:nvPr/>
        </p:nvSpPr>
        <p:spPr>
          <a:xfrm>
            <a:off x="3917112" y="205038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59" name="Picture 58">
            <a:extLst>
              <a:ext uri="{FF2B5EF4-FFF2-40B4-BE49-F238E27FC236}">
                <a16:creationId xmlns:a16="http://schemas.microsoft.com/office/drawing/2014/main" id="{AA4A966A-9033-4D10-9CB7-E7DDFB6A0DD5}"/>
              </a:ext>
            </a:extLst>
          </p:cNvPr>
          <p:cNvPicPr>
            <a:picLocks noChangeAspect="1"/>
          </p:cNvPicPr>
          <p:nvPr/>
        </p:nvPicPr>
        <p:blipFill>
          <a:blip r:embed="rId2"/>
          <a:stretch>
            <a:fillRect/>
          </a:stretch>
        </p:blipFill>
        <p:spPr>
          <a:xfrm>
            <a:off x="5106140" y="2236951"/>
            <a:ext cx="365792" cy="219475"/>
          </a:xfrm>
          <a:prstGeom prst="rect">
            <a:avLst/>
          </a:prstGeom>
        </p:spPr>
      </p:pic>
      <p:sp>
        <p:nvSpPr>
          <p:cNvPr id="61" name="TextBox 60">
            <a:extLst>
              <a:ext uri="{FF2B5EF4-FFF2-40B4-BE49-F238E27FC236}">
                <a16:creationId xmlns:a16="http://schemas.microsoft.com/office/drawing/2014/main" id="{B7E728E9-3326-4CED-8393-E29311EF82FC}"/>
              </a:ext>
            </a:extLst>
          </p:cNvPr>
          <p:cNvSpPr txBox="1"/>
          <p:nvPr/>
        </p:nvSpPr>
        <p:spPr>
          <a:xfrm>
            <a:off x="1868095" y="140447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63" name="TextBox 62">
            <a:extLst>
              <a:ext uri="{FF2B5EF4-FFF2-40B4-BE49-F238E27FC236}">
                <a16:creationId xmlns:a16="http://schemas.microsoft.com/office/drawing/2014/main" id="{436AEB19-505D-49D4-BDE7-EE2E5FDD40EE}"/>
              </a:ext>
            </a:extLst>
          </p:cNvPr>
          <p:cNvSpPr txBox="1"/>
          <p:nvPr/>
        </p:nvSpPr>
        <p:spPr>
          <a:xfrm>
            <a:off x="5306437" y="233561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65" name="TextBox 64">
            <a:extLst>
              <a:ext uri="{FF2B5EF4-FFF2-40B4-BE49-F238E27FC236}">
                <a16:creationId xmlns:a16="http://schemas.microsoft.com/office/drawing/2014/main" id="{EE13D4FF-22C8-406F-8850-75D203BB084C}"/>
              </a:ext>
            </a:extLst>
          </p:cNvPr>
          <p:cNvSpPr txBox="1"/>
          <p:nvPr/>
        </p:nvSpPr>
        <p:spPr>
          <a:xfrm>
            <a:off x="2318178" y="114980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66" name="Picture 65">
            <a:extLst>
              <a:ext uri="{FF2B5EF4-FFF2-40B4-BE49-F238E27FC236}">
                <a16:creationId xmlns:a16="http://schemas.microsoft.com/office/drawing/2014/main" id="{661DBB9B-214D-4418-A5D9-D6E31D27B17C}"/>
              </a:ext>
            </a:extLst>
          </p:cNvPr>
          <p:cNvPicPr>
            <a:picLocks noChangeAspect="1"/>
          </p:cNvPicPr>
          <p:nvPr/>
        </p:nvPicPr>
        <p:blipFill>
          <a:blip r:embed="rId2"/>
          <a:stretch>
            <a:fillRect/>
          </a:stretch>
        </p:blipFill>
        <p:spPr>
          <a:xfrm>
            <a:off x="4255513" y="1537818"/>
            <a:ext cx="365792" cy="219475"/>
          </a:xfrm>
          <a:prstGeom prst="rect">
            <a:avLst/>
          </a:prstGeom>
        </p:spPr>
      </p:pic>
      <p:pic>
        <p:nvPicPr>
          <p:cNvPr id="67" name="Picture 66">
            <a:extLst>
              <a:ext uri="{FF2B5EF4-FFF2-40B4-BE49-F238E27FC236}">
                <a16:creationId xmlns:a16="http://schemas.microsoft.com/office/drawing/2014/main" id="{5FB4F2D3-7CF2-4CD3-86AB-87CFB42AA518}"/>
              </a:ext>
            </a:extLst>
          </p:cNvPr>
          <p:cNvPicPr>
            <a:picLocks noChangeAspect="1"/>
          </p:cNvPicPr>
          <p:nvPr/>
        </p:nvPicPr>
        <p:blipFill>
          <a:blip r:embed="rId2"/>
          <a:stretch>
            <a:fillRect/>
          </a:stretch>
        </p:blipFill>
        <p:spPr>
          <a:xfrm>
            <a:off x="2995604" y="1563008"/>
            <a:ext cx="365792" cy="219475"/>
          </a:xfrm>
          <a:prstGeom prst="rect">
            <a:avLst/>
          </a:prstGeom>
        </p:spPr>
      </p:pic>
      <p:pic>
        <p:nvPicPr>
          <p:cNvPr id="68" name="Picture 67">
            <a:extLst>
              <a:ext uri="{FF2B5EF4-FFF2-40B4-BE49-F238E27FC236}">
                <a16:creationId xmlns:a16="http://schemas.microsoft.com/office/drawing/2014/main" id="{F33C72FB-6608-4EB9-BDFF-1C0636622F75}"/>
              </a:ext>
            </a:extLst>
          </p:cNvPr>
          <p:cNvPicPr>
            <a:picLocks noChangeAspect="1"/>
          </p:cNvPicPr>
          <p:nvPr/>
        </p:nvPicPr>
        <p:blipFill>
          <a:blip r:embed="rId2"/>
          <a:stretch>
            <a:fillRect/>
          </a:stretch>
        </p:blipFill>
        <p:spPr>
          <a:xfrm>
            <a:off x="5445163" y="1740317"/>
            <a:ext cx="365792" cy="219475"/>
          </a:xfrm>
          <a:prstGeom prst="rect">
            <a:avLst/>
          </a:prstGeom>
        </p:spPr>
      </p:pic>
      <p:pic>
        <p:nvPicPr>
          <p:cNvPr id="69" name="Picture 68">
            <a:extLst>
              <a:ext uri="{FF2B5EF4-FFF2-40B4-BE49-F238E27FC236}">
                <a16:creationId xmlns:a16="http://schemas.microsoft.com/office/drawing/2014/main" id="{BAF8615D-EE9A-4DCD-85D3-32D738225EA6}"/>
              </a:ext>
            </a:extLst>
          </p:cNvPr>
          <p:cNvPicPr>
            <a:picLocks noChangeAspect="1"/>
          </p:cNvPicPr>
          <p:nvPr/>
        </p:nvPicPr>
        <p:blipFill>
          <a:blip r:embed="rId2"/>
          <a:stretch>
            <a:fillRect/>
          </a:stretch>
        </p:blipFill>
        <p:spPr>
          <a:xfrm>
            <a:off x="4150413" y="1772617"/>
            <a:ext cx="365792" cy="219475"/>
          </a:xfrm>
          <a:prstGeom prst="rect">
            <a:avLst/>
          </a:prstGeom>
        </p:spPr>
      </p:pic>
      <p:sp>
        <p:nvSpPr>
          <p:cNvPr id="70" name="TextBox 69">
            <a:extLst>
              <a:ext uri="{FF2B5EF4-FFF2-40B4-BE49-F238E27FC236}">
                <a16:creationId xmlns:a16="http://schemas.microsoft.com/office/drawing/2014/main" id="{18F464A4-028B-4701-844A-04F3E6BDAA9B}"/>
              </a:ext>
            </a:extLst>
          </p:cNvPr>
          <p:cNvSpPr txBox="1"/>
          <p:nvPr/>
        </p:nvSpPr>
        <p:spPr>
          <a:xfrm>
            <a:off x="2757495" y="1616192"/>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1" name="TextBox 70">
            <a:extLst>
              <a:ext uri="{FF2B5EF4-FFF2-40B4-BE49-F238E27FC236}">
                <a16:creationId xmlns:a16="http://schemas.microsoft.com/office/drawing/2014/main" id="{495F7561-6C7D-4F55-AD32-C3EE08394A8C}"/>
              </a:ext>
            </a:extLst>
          </p:cNvPr>
          <p:cNvSpPr txBox="1"/>
          <p:nvPr/>
        </p:nvSpPr>
        <p:spPr>
          <a:xfrm>
            <a:off x="3890782" y="1829410"/>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2" name="TextBox 71">
            <a:extLst>
              <a:ext uri="{FF2B5EF4-FFF2-40B4-BE49-F238E27FC236}">
                <a16:creationId xmlns:a16="http://schemas.microsoft.com/office/drawing/2014/main" id="{8B579FFE-1238-44CC-8D9F-5C4EAF4D7765}"/>
              </a:ext>
            </a:extLst>
          </p:cNvPr>
          <p:cNvSpPr txBox="1"/>
          <p:nvPr/>
        </p:nvSpPr>
        <p:spPr>
          <a:xfrm>
            <a:off x="5650647" y="181112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3" name="TextBox 72">
            <a:extLst>
              <a:ext uri="{FF2B5EF4-FFF2-40B4-BE49-F238E27FC236}">
                <a16:creationId xmlns:a16="http://schemas.microsoft.com/office/drawing/2014/main" id="{6DEC0E7B-0361-46F4-9E41-5F51D65CB952}"/>
              </a:ext>
            </a:extLst>
          </p:cNvPr>
          <p:cNvSpPr txBox="1"/>
          <p:nvPr/>
        </p:nvSpPr>
        <p:spPr>
          <a:xfrm>
            <a:off x="4458804" y="1595184"/>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4" name="TextBox 73">
            <a:extLst>
              <a:ext uri="{FF2B5EF4-FFF2-40B4-BE49-F238E27FC236}">
                <a16:creationId xmlns:a16="http://schemas.microsoft.com/office/drawing/2014/main" id="{F9D14E8F-29D8-4763-A756-F4B99F088F23}"/>
              </a:ext>
            </a:extLst>
          </p:cNvPr>
          <p:cNvSpPr txBox="1"/>
          <p:nvPr/>
        </p:nvSpPr>
        <p:spPr>
          <a:xfrm>
            <a:off x="983554" y="4500317"/>
            <a:ext cx="1459391"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PAC 	XRN4876 </a:t>
            </a:r>
          </a:p>
        </p:txBody>
      </p:sp>
      <p:sp>
        <p:nvSpPr>
          <p:cNvPr id="76" name="TextBox 75">
            <a:extLst>
              <a:ext uri="{FF2B5EF4-FFF2-40B4-BE49-F238E27FC236}">
                <a16:creationId xmlns:a16="http://schemas.microsoft.com/office/drawing/2014/main" id="{F2206EF3-9E15-42AE-83CE-328BBBF089BD}"/>
              </a:ext>
            </a:extLst>
          </p:cNvPr>
          <p:cNvSpPr txBox="1"/>
          <p:nvPr/>
        </p:nvSpPr>
        <p:spPr>
          <a:xfrm>
            <a:off x="1369271" y="4519942"/>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pic>
        <p:nvPicPr>
          <p:cNvPr id="77" name="Picture 76">
            <a:extLst>
              <a:ext uri="{FF2B5EF4-FFF2-40B4-BE49-F238E27FC236}">
                <a16:creationId xmlns:a16="http://schemas.microsoft.com/office/drawing/2014/main" id="{3A52E5E7-79C6-4129-9BD9-342EE4FCEDB4}"/>
              </a:ext>
            </a:extLst>
          </p:cNvPr>
          <p:cNvPicPr>
            <a:picLocks noChangeAspect="1"/>
          </p:cNvPicPr>
          <p:nvPr/>
        </p:nvPicPr>
        <p:blipFill>
          <a:blip r:embed="rId2"/>
          <a:stretch>
            <a:fillRect/>
          </a:stretch>
        </p:blipFill>
        <p:spPr>
          <a:xfrm>
            <a:off x="2685454" y="4503045"/>
            <a:ext cx="365792" cy="219475"/>
          </a:xfrm>
          <a:prstGeom prst="rect">
            <a:avLst/>
          </a:prstGeom>
        </p:spPr>
      </p:pic>
      <p:sp>
        <p:nvSpPr>
          <p:cNvPr id="79" name="TextBox 78">
            <a:extLst>
              <a:ext uri="{FF2B5EF4-FFF2-40B4-BE49-F238E27FC236}">
                <a16:creationId xmlns:a16="http://schemas.microsoft.com/office/drawing/2014/main" id="{E634DE91-7047-4E81-9D6C-950F03BDD4F4}"/>
              </a:ext>
            </a:extLst>
          </p:cNvPr>
          <p:cNvSpPr txBox="1"/>
          <p:nvPr/>
        </p:nvSpPr>
        <p:spPr>
          <a:xfrm>
            <a:off x="2923177" y="457244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80" name="Rectangle 79">
            <a:extLst>
              <a:ext uri="{FF2B5EF4-FFF2-40B4-BE49-F238E27FC236}">
                <a16:creationId xmlns:a16="http://schemas.microsoft.com/office/drawing/2014/main" id="{59233769-C974-44D3-9168-2B866113F4F3}"/>
              </a:ext>
            </a:extLst>
          </p:cNvPr>
          <p:cNvSpPr/>
          <p:nvPr/>
        </p:nvSpPr>
        <p:spPr>
          <a:xfrm>
            <a:off x="7972853" y="4256804"/>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ea typeface="+mn-ea"/>
                <a:cs typeface="+mn-cs"/>
              </a:rPr>
              <a:t>      </a:t>
            </a:r>
            <a:r>
              <a:rPr kumimoji="0" lang="en-GB" sz="700" i="0" u="none" strike="noStrike" kern="1200" cap="none" spc="0" normalizeH="0" baseline="0" noProof="0" dirty="0">
                <a:ln>
                  <a:noFill/>
                </a:ln>
                <a:solidFill>
                  <a:prstClr val="white"/>
                </a:solidFill>
                <a:effectLst/>
                <a:uLnTx/>
                <a:uFillTx/>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972854" y="4503759"/>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dirty="0">
                <a:ln>
                  <a:noFill/>
                </a:ln>
                <a:solidFill>
                  <a:prstClr val="white"/>
                </a:solidFill>
                <a:effectLst/>
                <a:uLnTx/>
                <a:uFillTx/>
                <a:ea typeface="+mn-ea"/>
                <a:cs typeface="+mn-cs"/>
              </a:rPr>
              <a:t>    </a:t>
            </a:r>
            <a:r>
              <a:rPr lang="en-GB" sz="700" dirty="0">
                <a:solidFill>
                  <a:prstClr val="white"/>
                </a:solidFill>
              </a:rPr>
              <a:t>Potential risk to plan</a:t>
            </a:r>
            <a:endParaRPr kumimoji="0" lang="en-GB" sz="700" i="0" u="none" strike="noStrike" kern="1200" cap="none" spc="0" normalizeH="0" baseline="0" noProof="0" dirty="0">
              <a:ln>
                <a:noFill/>
              </a:ln>
              <a:solidFill>
                <a:prstClr val="white"/>
              </a:solidFill>
              <a:effectLst/>
              <a:uLnTx/>
              <a:uFillTx/>
              <a:ea typeface="+mn-ea"/>
              <a:cs typeface="+mn-cs"/>
            </a:endParaRPr>
          </a:p>
        </p:txBody>
      </p:sp>
      <p:sp>
        <p:nvSpPr>
          <p:cNvPr id="82" name="Rectangle 81">
            <a:extLst>
              <a:ext uri="{FF2B5EF4-FFF2-40B4-BE49-F238E27FC236}">
                <a16:creationId xmlns:a16="http://schemas.microsoft.com/office/drawing/2014/main" id="{DA6A0777-15AF-491D-8996-C3FB4C43E1C7}"/>
              </a:ext>
            </a:extLst>
          </p:cNvPr>
          <p:cNvSpPr/>
          <p:nvPr/>
        </p:nvSpPr>
        <p:spPr>
          <a:xfrm>
            <a:off x="7972853" y="472522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white"/>
                </a:solidFill>
                <a:effectLst/>
                <a:uLnTx/>
                <a:uFillTx/>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8107378" y="1083556"/>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defTabSz="913280"/>
            <a:r>
              <a:rPr lang="en-GB" sz="799" b="1" dirty="0">
                <a:solidFill>
                  <a:schemeClr val="tx1"/>
                </a:solidFill>
                <a:latin typeface="Poppins Medium"/>
              </a:rPr>
              <a:t>Key</a:t>
            </a:r>
            <a:r>
              <a:rPr lang="en-GB" sz="799" dirty="0">
                <a:solidFill>
                  <a:schemeClr val="tx1"/>
                </a:solidFill>
                <a:latin typeface="Poppins Medium"/>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215410" y="1272821"/>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240867" y="2029840"/>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1544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232023" y="164317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0" name="5-Point Star 122">
            <a:extLst>
              <a:ext uri="{FF2B5EF4-FFF2-40B4-BE49-F238E27FC236}">
                <a16:creationId xmlns:a16="http://schemas.microsoft.com/office/drawing/2014/main" id="{971963C0-4CF6-4D5A-9634-3F16B8C9981B}"/>
              </a:ext>
            </a:extLst>
          </p:cNvPr>
          <p:cNvSpPr/>
          <p:nvPr/>
        </p:nvSpPr>
        <p:spPr>
          <a:xfrm>
            <a:off x="1600421" y="4481422"/>
            <a:ext cx="287934" cy="208122"/>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5-Point Star 122">
            <a:extLst>
              <a:ext uri="{FF2B5EF4-FFF2-40B4-BE49-F238E27FC236}">
                <a16:creationId xmlns:a16="http://schemas.microsoft.com/office/drawing/2014/main" id="{FEC0DCCD-77A8-4D52-9E84-80DE4A88BEB7}"/>
              </a:ext>
            </a:extLst>
          </p:cNvPr>
          <p:cNvSpPr/>
          <p:nvPr/>
        </p:nvSpPr>
        <p:spPr>
          <a:xfrm>
            <a:off x="1557082" y="2037396"/>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DAA44F42-64A9-43E2-A186-5EEBD8C545F3}"/>
              </a:ext>
            </a:extLst>
          </p:cNvPr>
          <p:cNvSpPr/>
          <p:nvPr/>
        </p:nvSpPr>
        <p:spPr>
          <a:xfrm>
            <a:off x="3143896" y="3328181"/>
            <a:ext cx="326451" cy="260688"/>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rPr>
              <a:t>52185143</a:t>
            </a:r>
          </a:p>
        </p:txBody>
      </p:sp>
      <p:sp>
        <p:nvSpPr>
          <p:cNvPr id="78" name="TextBox 77">
            <a:extLst>
              <a:ext uri="{FF2B5EF4-FFF2-40B4-BE49-F238E27FC236}">
                <a16:creationId xmlns:a16="http://schemas.microsoft.com/office/drawing/2014/main" id="{681D1545-C857-46C9-A097-3D6A5FE333D5}"/>
              </a:ext>
            </a:extLst>
          </p:cNvPr>
          <p:cNvSpPr txBox="1"/>
          <p:nvPr/>
        </p:nvSpPr>
        <p:spPr>
          <a:xfrm>
            <a:off x="1030702" y="2514411"/>
            <a:ext cx="1790348"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20 PIS</a:t>
            </a:r>
          </a:p>
        </p:txBody>
      </p:sp>
      <p:pic>
        <p:nvPicPr>
          <p:cNvPr id="92" name="Picture 91">
            <a:extLst>
              <a:ext uri="{FF2B5EF4-FFF2-40B4-BE49-F238E27FC236}">
                <a16:creationId xmlns:a16="http://schemas.microsoft.com/office/drawing/2014/main" id="{EB4DC691-E14A-4364-8D0F-8AB9A3D69342}"/>
              </a:ext>
            </a:extLst>
          </p:cNvPr>
          <p:cNvPicPr>
            <a:picLocks noChangeAspect="1"/>
          </p:cNvPicPr>
          <p:nvPr/>
        </p:nvPicPr>
        <p:blipFill>
          <a:blip r:embed="rId2"/>
          <a:stretch>
            <a:fillRect/>
          </a:stretch>
        </p:blipFill>
        <p:spPr>
          <a:xfrm>
            <a:off x="2677610" y="2487527"/>
            <a:ext cx="365792" cy="219475"/>
          </a:xfrm>
          <a:prstGeom prst="rect">
            <a:avLst/>
          </a:prstGeom>
        </p:spPr>
      </p:pic>
      <p:sp>
        <p:nvSpPr>
          <p:cNvPr id="93" name="TextBox 92">
            <a:extLst>
              <a:ext uri="{FF2B5EF4-FFF2-40B4-BE49-F238E27FC236}">
                <a16:creationId xmlns:a16="http://schemas.microsoft.com/office/drawing/2014/main" id="{F715C7E6-2D71-4DA5-831E-180AA0A2DEBA}"/>
              </a:ext>
            </a:extLst>
          </p:cNvPr>
          <p:cNvSpPr txBox="1"/>
          <p:nvPr/>
        </p:nvSpPr>
        <p:spPr>
          <a:xfrm>
            <a:off x="2868350" y="256507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94" name="Rectangle 93">
            <a:extLst>
              <a:ext uri="{FF2B5EF4-FFF2-40B4-BE49-F238E27FC236}">
                <a16:creationId xmlns:a16="http://schemas.microsoft.com/office/drawing/2014/main" id="{93B3F98B-B7A0-4BB2-A6D7-B060774001E2}"/>
              </a:ext>
            </a:extLst>
          </p:cNvPr>
          <p:cNvSpPr/>
          <p:nvPr/>
        </p:nvSpPr>
        <p:spPr>
          <a:xfrm>
            <a:off x="3917112" y="2273808"/>
            <a:ext cx="423753" cy="179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
        <p:nvSpPr>
          <p:cNvPr id="95" name="5-Point Star 122">
            <a:extLst>
              <a:ext uri="{FF2B5EF4-FFF2-40B4-BE49-F238E27FC236}">
                <a16:creationId xmlns:a16="http://schemas.microsoft.com/office/drawing/2014/main" id="{42D9CB2C-D4EA-4F8E-A43F-801954BB271C}"/>
              </a:ext>
            </a:extLst>
          </p:cNvPr>
          <p:cNvSpPr/>
          <p:nvPr/>
        </p:nvSpPr>
        <p:spPr>
          <a:xfrm>
            <a:off x="2171177" y="1378821"/>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5-Point Star 122">
            <a:extLst>
              <a:ext uri="{FF2B5EF4-FFF2-40B4-BE49-F238E27FC236}">
                <a16:creationId xmlns:a16="http://schemas.microsoft.com/office/drawing/2014/main" id="{8160275A-D9B6-48CF-8CDC-809C752E28F0}"/>
              </a:ext>
            </a:extLst>
          </p:cNvPr>
          <p:cNvSpPr/>
          <p:nvPr/>
        </p:nvSpPr>
        <p:spPr>
          <a:xfrm>
            <a:off x="2168210" y="110688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5-Point Star 122">
            <a:extLst>
              <a:ext uri="{FF2B5EF4-FFF2-40B4-BE49-F238E27FC236}">
                <a16:creationId xmlns:a16="http://schemas.microsoft.com/office/drawing/2014/main" id="{288C17F5-7BBE-473A-8B74-E6E5EF810BF3}"/>
              </a:ext>
            </a:extLst>
          </p:cNvPr>
          <p:cNvSpPr/>
          <p:nvPr/>
        </p:nvSpPr>
        <p:spPr>
          <a:xfrm>
            <a:off x="2152850" y="2273393"/>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336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Any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p:txBody>
          <a:bodyPr/>
          <a:lstStyle/>
          <a:p>
            <a:r>
              <a:rPr lang="en-GB" dirty="0"/>
              <a:t>Outages</a:t>
            </a:r>
          </a:p>
        </p:txBody>
      </p:sp>
      <p:graphicFrame>
        <p:nvGraphicFramePr>
          <p:cNvPr id="3" name="Table 2">
            <a:extLst>
              <a:ext uri="{FF2B5EF4-FFF2-40B4-BE49-F238E27FC236}">
                <a16:creationId xmlns:a16="http://schemas.microsoft.com/office/drawing/2014/main" id="{48FC155F-3CC7-449D-A6D3-D00880EFD64B}"/>
              </a:ext>
            </a:extLst>
          </p:cNvPr>
          <p:cNvGraphicFramePr>
            <a:graphicFrameLocks noGrp="1"/>
          </p:cNvGraphicFramePr>
          <p:nvPr>
            <p:extLst>
              <p:ext uri="{D42A27DB-BD31-4B8C-83A1-F6EECF244321}">
                <p14:modId xmlns:p14="http://schemas.microsoft.com/office/powerpoint/2010/main" val="4105501496"/>
              </p:ext>
            </p:extLst>
          </p:nvPr>
        </p:nvGraphicFramePr>
        <p:xfrm>
          <a:off x="246954" y="667445"/>
          <a:ext cx="8076088" cy="3978485"/>
        </p:xfrm>
        <a:graphic>
          <a:graphicData uri="http://schemas.openxmlformats.org/drawingml/2006/table">
            <a:tbl>
              <a:tblPr/>
              <a:tblGrid>
                <a:gridCol w="727516">
                  <a:extLst>
                    <a:ext uri="{9D8B030D-6E8A-4147-A177-3AD203B41FA5}">
                      <a16:colId xmlns:a16="http://schemas.microsoft.com/office/drawing/2014/main" val="2352596252"/>
                    </a:ext>
                  </a:extLst>
                </a:gridCol>
                <a:gridCol w="440514">
                  <a:extLst>
                    <a:ext uri="{9D8B030D-6E8A-4147-A177-3AD203B41FA5}">
                      <a16:colId xmlns:a16="http://schemas.microsoft.com/office/drawing/2014/main" val="1162495478"/>
                    </a:ext>
                  </a:extLst>
                </a:gridCol>
                <a:gridCol w="479306">
                  <a:extLst>
                    <a:ext uri="{9D8B030D-6E8A-4147-A177-3AD203B41FA5}">
                      <a16:colId xmlns:a16="http://schemas.microsoft.com/office/drawing/2014/main" val="2238731709"/>
                    </a:ext>
                  </a:extLst>
                </a:gridCol>
                <a:gridCol w="411426">
                  <a:extLst>
                    <a:ext uri="{9D8B030D-6E8A-4147-A177-3AD203B41FA5}">
                      <a16:colId xmlns:a16="http://schemas.microsoft.com/office/drawing/2014/main" val="3836222009"/>
                    </a:ext>
                  </a:extLst>
                </a:gridCol>
                <a:gridCol w="479306">
                  <a:extLst>
                    <a:ext uri="{9D8B030D-6E8A-4147-A177-3AD203B41FA5}">
                      <a16:colId xmlns:a16="http://schemas.microsoft.com/office/drawing/2014/main" val="448670697"/>
                    </a:ext>
                  </a:extLst>
                </a:gridCol>
                <a:gridCol w="414218">
                  <a:extLst>
                    <a:ext uri="{9D8B030D-6E8A-4147-A177-3AD203B41FA5}">
                      <a16:colId xmlns:a16="http://schemas.microsoft.com/office/drawing/2014/main" val="1813647864"/>
                    </a:ext>
                  </a:extLst>
                </a:gridCol>
                <a:gridCol w="3835633">
                  <a:extLst>
                    <a:ext uri="{9D8B030D-6E8A-4147-A177-3AD203B41FA5}">
                      <a16:colId xmlns:a16="http://schemas.microsoft.com/office/drawing/2014/main" val="758603185"/>
                    </a:ext>
                  </a:extLst>
                </a:gridCol>
                <a:gridCol w="1288169">
                  <a:extLst>
                    <a:ext uri="{9D8B030D-6E8A-4147-A177-3AD203B41FA5}">
                      <a16:colId xmlns:a16="http://schemas.microsoft.com/office/drawing/2014/main" val="16568104"/>
                    </a:ext>
                  </a:extLst>
                </a:gridCol>
              </a:tblGrid>
              <a:tr h="217416">
                <a:tc gridSpan="8">
                  <a:txBody>
                    <a:bodyPr/>
                    <a:lstStyle/>
                    <a:p>
                      <a:pPr algn="ctr" fontAlgn="ctr"/>
                      <a:r>
                        <a:rPr lang="en-GB" sz="1000" b="1" i="0" u="none" strike="noStrike">
                          <a:solidFill>
                            <a:srgbClr val="000000"/>
                          </a:solidFill>
                          <a:effectLst/>
                          <a:latin typeface="Arial" panose="020B0604020202020204" pitchFamily="34" charset="0"/>
                        </a:rPr>
                        <a:t>Outages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61845001"/>
                  </a:ext>
                </a:extLst>
              </a:tr>
              <a:tr h="147130">
                <a:tc rowSpan="2">
                  <a:txBody>
                    <a:bodyPr/>
                    <a:lstStyle/>
                    <a:p>
                      <a:pPr algn="ctr" fontAlgn="ctr"/>
                      <a:r>
                        <a:rPr lang="en-GB" sz="700" b="0" i="0" u="none" strike="noStrike">
                          <a:solidFill>
                            <a:srgbClr val="000000"/>
                          </a:solidFill>
                          <a:effectLst/>
                          <a:latin typeface="Arial" panose="020B0604020202020204" pitchFamily="34" charset="0"/>
                        </a:rPr>
                        <a:t>Change  Request Number</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700" b="0" i="0" u="none" strike="noStrike" dirty="0">
                          <a:solidFill>
                            <a:srgbClr val="000000"/>
                          </a:solidFill>
                          <a:effectLst/>
                          <a:latin typeface="Arial" panose="020B0604020202020204" pitchFamily="34" charset="0"/>
                        </a:rPr>
                        <a:t>Impacted System</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700" b="0" i="0" u="none" strike="noStrike">
                          <a:solidFill>
                            <a:srgbClr val="000000"/>
                          </a:solidFill>
                          <a:effectLst/>
                          <a:latin typeface="Arial" panose="020B0604020202020204" pitchFamily="34" charset="0"/>
                        </a:rPr>
                        <a:t>Outage Duration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700" b="0" i="0" u="none" strike="noStrike">
                          <a:solidFill>
                            <a:srgbClr val="000000"/>
                          </a:solidFill>
                          <a:effectLst/>
                          <a:latin typeface="Arial" panose="020B0604020202020204" pitchFamily="34" charset="0"/>
                        </a:rPr>
                        <a:t>Committee Notified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845381374"/>
                  </a:ext>
                </a:extLst>
              </a:tr>
              <a:tr h="288047">
                <a:tc vMerge="1">
                  <a:txBody>
                    <a:bodyPr/>
                    <a:lstStyle/>
                    <a:p>
                      <a:endParaRPr lang="en-GB"/>
                    </a:p>
                  </a:txBody>
                  <a:tcPr/>
                </a:tc>
                <a:tc vMerge="1">
                  <a:txBody>
                    <a:bodyPr/>
                    <a:lstStyle/>
                    <a:p>
                      <a:endParaRPr lang="en-GB"/>
                    </a:p>
                  </a:txBody>
                  <a:tcPr/>
                </a:tc>
                <a:tc>
                  <a:txBody>
                    <a:bodyPr/>
                    <a:lstStyle/>
                    <a:p>
                      <a:pPr algn="ctr" fontAlgn="ctr"/>
                      <a:r>
                        <a:rPr lang="en-GB" sz="700" b="0" i="0" u="none" strike="noStrike">
                          <a:solidFill>
                            <a:srgbClr val="000000"/>
                          </a:solidFill>
                          <a:effectLst/>
                          <a:latin typeface="Arial" panose="020B0604020202020204" pitchFamily="34" charset="0"/>
                        </a:rPr>
                        <a:t>Start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Start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End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End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Brief Description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70625631"/>
                  </a:ext>
                </a:extLst>
              </a:tr>
              <a:tr h="1096114">
                <a:tc>
                  <a:txBody>
                    <a:bodyPr/>
                    <a:lstStyle/>
                    <a:p>
                      <a:pPr algn="l" rtl="0" fontAlgn="ctr"/>
                      <a:r>
                        <a:rPr lang="en-GB" sz="700" b="0" i="0" u="none" strike="noStrike" dirty="0">
                          <a:solidFill>
                            <a:srgbClr val="000000"/>
                          </a:solidFill>
                          <a:effectLst/>
                          <a:latin typeface="Arial" panose="020B0604020202020204" pitchFamily="34" charset="0"/>
                        </a:rPr>
                        <a:t>CHG0031138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CMS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17/07/2021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00:00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17/07/2021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dirty="0">
                          <a:solidFill>
                            <a:srgbClr val="000000"/>
                          </a:solidFill>
                          <a:effectLst/>
                          <a:latin typeface="Arial" panose="020B0604020202020204" pitchFamily="34" charset="0"/>
                        </a:rPr>
                        <a:t>07:00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1" i="0" u="sng" strike="noStrike" dirty="0">
                          <a:solidFill>
                            <a:srgbClr val="000000"/>
                          </a:solidFill>
                          <a:effectLst/>
                          <a:latin typeface="Arial" panose="020B0604020202020204" pitchFamily="34" charset="0"/>
                        </a:rPr>
                        <a:t>CMS Disaster Recovery Test 2021</a:t>
                      </a:r>
                      <a:br>
                        <a:rPr lang="en-US" sz="700" b="1" i="0" u="sng" strike="noStrike" dirty="0">
                          <a:solidFill>
                            <a:srgbClr val="000000"/>
                          </a:solidFill>
                          <a:effectLst/>
                          <a:latin typeface="Arial" panose="020B0604020202020204" pitchFamily="34" charset="0"/>
                        </a:rPr>
                      </a:b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This is an annual activity to confirm CMS (Contact Management Service) services can be migrated to a secondary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 location should there be a catastrophic failure within the primary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CMS services will failover from the primary site to the secondary site. </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NOTE: This activity will run during the normal CMS maintenance window so no extended outage is expected however if we experience issues when the system is released there may be an extended outage until 11:00 as we revert the system back</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dirty="0">
                          <a:solidFill>
                            <a:srgbClr val="000000"/>
                          </a:solidFill>
                          <a:effectLst/>
                          <a:latin typeface="Arial" panose="020B0604020202020204" pitchFamily="34" charset="0"/>
                        </a:rPr>
                        <a:t>09/06/2021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262360"/>
                  </a:ext>
                </a:extLst>
              </a:tr>
              <a:tr h="912112">
                <a:tc>
                  <a:txBody>
                    <a:bodyPr/>
                    <a:lstStyle/>
                    <a:p>
                      <a:pPr algn="l" rtl="0" fontAlgn="ctr"/>
                      <a:r>
                        <a:rPr lang="en-GB" sz="700" b="0" i="0" u="none" strike="noStrike">
                          <a:solidFill>
                            <a:srgbClr val="000000"/>
                          </a:solidFill>
                          <a:effectLst/>
                          <a:latin typeface="Arial" panose="020B0604020202020204" pitchFamily="34" charset="0"/>
                        </a:rPr>
                        <a:t>CHG0031138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CMS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18/07/2021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00:00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18/07/2021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07:00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1" i="0" u="sng" strike="noStrike" dirty="0">
                          <a:solidFill>
                            <a:srgbClr val="000000"/>
                          </a:solidFill>
                          <a:effectLst/>
                          <a:latin typeface="Arial" panose="020B0604020202020204" pitchFamily="34" charset="0"/>
                        </a:rPr>
                        <a:t>CMS Disaster Recovery Test 2021</a:t>
                      </a:r>
                      <a:br>
                        <a:rPr lang="en-US" sz="700" b="1" i="0" u="sng" strike="noStrike" dirty="0">
                          <a:solidFill>
                            <a:srgbClr val="000000"/>
                          </a:solidFill>
                          <a:effectLst/>
                          <a:latin typeface="Arial" panose="020B0604020202020204" pitchFamily="34" charset="0"/>
                        </a:rPr>
                      </a:b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CMS services will failback from the secondary site to the primary site.</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NOTE: This activity will run during the normal CMS maintenance window so no extended outage is expected however if we experience issues when the system is released there may be an extended outage until 11:00 as we revert the system back</a:t>
                      </a:r>
                      <a:br>
                        <a:rPr lang="en-US" sz="700" b="1" i="0" u="sng" strike="noStrike" dirty="0">
                          <a:solidFill>
                            <a:srgbClr val="000000"/>
                          </a:solidFill>
                          <a:effectLst/>
                          <a:latin typeface="Arial" panose="020B0604020202020204" pitchFamily="34" charset="0"/>
                        </a:rPr>
                      </a:br>
                      <a:endParaRPr lang="en-US" sz="700" b="1" i="0" u="sng" strike="noStrike" dirty="0">
                        <a:solidFill>
                          <a:srgbClr val="000000"/>
                        </a:solidFill>
                        <a:effectLst/>
                        <a:latin typeface="Arial" panose="020B0604020202020204" pitchFamily="34" charset="0"/>
                      </a:endParaRP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dirty="0">
                          <a:solidFill>
                            <a:srgbClr val="000000"/>
                          </a:solidFill>
                          <a:effectLst/>
                          <a:latin typeface="Arial" panose="020B0604020202020204" pitchFamily="34" charset="0"/>
                        </a:rPr>
                        <a:t>09/06/2021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284934"/>
                  </a:ext>
                </a:extLst>
              </a:tr>
              <a:tr h="710801">
                <a:tc>
                  <a:txBody>
                    <a:bodyPr/>
                    <a:lstStyle/>
                    <a:p>
                      <a:pPr algn="l" rtl="0" fontAlgn="ctr"/>
                      <a:r>
                        <a:rPr lang="en-GB" sz="700" b="0" i="0" u="none" strike="noStrike">
                          <a:solidFill>
                            <a:srgbClr val="000000"/>
                          </a:solidFill>
                          <a:effectLst/>
                          <a:highlight>
                            <a:srgbClr val="FFFF00"/>
                          </a:highlight>
                          <a:latin typeface="Arial" panose="020B0604020202020204" pitchFamily="34" charset="0"/>
                        </a:rPr>
                        <a:t>CHG0031149</a:t>
                      </a:r>
                      <a:endParaRPr lang="en-GB" sz="700" b="0" i="0" u="none" strike="noStrike">
                        <a:solidFill>
                          <a:srgbClr val="000000"/>
                        </a:solidFill>
                        <a:effectLst/>
                        <a:latin typeface="Arial" panose="020B0604020202020204" pitchFamily="34" charset="0"/>
                      </a:endParaRP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UKLink</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27/08/2021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23:00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28/08/2021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10:00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700" b="1" i="0" u="sng" strike="noStrike" dirty="0">
                          <a:solidFill>
                            <a:srgbClr val="000000"/>
                          </a:solidFill>
                          <a:effectLst/>
                          <a:latin typeface="Arial" panose="020B0604020202020204" pitchFamily="34" charset="0"/>
                        </a:rPr>
                        <a:t>UKLINK Disaster Recovery Test 2021</a:t>
                      </a:r>
                      <a:br>
                        <a:rPr lang="en-US" sz="700" b="1" i="0" u="sng" strike="noStrike" dirty="0">
                          <a:solidFill>
                            <a:srgbClr val="000000"/>
                          </a:solidFill>
                          <a:effectLst/>
                          <a:latin typeface="Arial" panose="020B0604020202020204" pitchFamily="34" charset="0"/>
                        </a:rPr>
                      </a:b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This is an annual activity to confirm UKLink services can be migrated to a secondary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 location should there be a catastrophic failure within the primary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UKLink services will failover from the primary site to the secondary site.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700" b="0" i="0" u="none" strike="noStrike" dirty="0">
                          <a:solidFill>
                            <a:srgbClr val="000000"/>
                          </a:solidFill>
                          <a:effectLst/>
                          <a:latin typeface="Arial" panose="020B0604020202020204" pitchFamily="34" charset="0"/>
                        </a:rPr>
                        <a:t>New Outage</a:t>
                      </a:r>
                      <a:br>
                        <a:rPr lang="en-GB" sz="700" b="0" i="0" u="none" strike="noStrike" dirty="0">
                          <a:solidFill>
                            <a:srgbClr val="000000"/>
                          </a:solidFill>
                          <a:effectLst/>
                          <a:latin typeface="Arial" panose="020B0604020202020204" pitchFamily="34" charset="0"/>
                        </a:rPr>
                      </a:br>
                      <a:br>
                        <a:rPr lang="en-GB" sz="700" b="0" i="0" u="none" strike="noStrike" dirty="0">
                          <a:solidFill>
                            <a:srgbClr val="000000"/>
                          </a:solidFill>
                          <a:effectLst/>
                          <a:latin typeface="Arial" panose="020B0604020202020204" pitchFamily="34" charset="0"/>
                        </a:rPr>
                      </a:br>
                      <a:r>
                        <a:rPr lang="en-GB" sz="700" b="0" i="0" u="none" strike="noStrike" dirty="0">
                          <a:solidFill>
                            <a:srgbClr val="000000"/>
                          </a:solidFill>
                          <a:effectLst/>
                          <a:latin typeface="Arial" panose="020B0604020202020204" pitchFamily="34" charset="0"/>
                        </a:rPr>
                        <a:t>07/07/2022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36551071"/>
                  </a:ext>
                </a:extLst>
              </a:tr>
              <a:tr h="408834">
                <a:tc>
                  <a:txBody>
                    <a:bodyPr/>
                    <a:lstStyle/>
                    <a:p>
                      <a:pPr algn="l" rtl="0" fontAlgn="ctr"/>
                      <a:r>
                        <a:rPr lang="en-GB" sz="700" b="0" i="0" u="none" strike="noStrike">
                          <a:solidFill>
                            <a:srgbClr val="000000"/>
                          </a:solidFill>
                          <a:effectLst/>
                          <a:highlight>
                            <a:srgbClr val="FFFF00"/>
                          </a:highlight>
                          <a:latin typeface="Arial" panose="020B0604020202020204" pitchFamily="34" charset="0"/>
                        </a:rPr>
                        <a:t>CHG0031149</a:t>
                      </a:r>
                      <a:endParaRPr lang="en-GB" sz="700" b="0" i="0" u="none" strike="noStrike">
                        <a:solidFill>
                          <a:srgbClr val="000000"/>
                        </a:solidFill>
                        <a:effectLst/>
                        <a:latin typeface="Arial" panose="020B0604020202020204" pitchFamily="34" charset="0"/>
                      </a:endParaRP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UKLink</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28/08/2021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23:00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29/08/2021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07:00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700" b="1" i="0" u="sng" strike="noStrike" dirty="0">
                          <a:solidFill>
                            <a:srgbClr val="000000"/>
                          </a:solidFill>
                          <a:effectLst/>
                          <a:latin typeface="Arial" panose="020B0604020202020204" pitchFamily="34" charset="0"/>
                        </a:rPr>
                        <a:t>UKLINK Disaster Recovery Test 2021</a:t>
                      </a:r>
                      <a:br>
                        <a:rPr lang="en-US" sz="700" b="1" i="0" u="sng" strike="noStrike" dirty="0">
                          <a:solidFill>
                            <a:srgbClr val="000000"/>
                          </a:solidFill>
                          <a:effectLst/>
                          <a:latin typeface="Arial" panose="020B0604020202020204" pitchFamily="34" charset="0"/>
                        </a:rPr>
                      </a:b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UKLink services will failback from the secondary site to the primary site.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700" b="0" i="0" u="none" strike="noStrike" dirty="0">
                          <a:solidFill>
                            <a:srgbClr val="000000"/>
                          </a:solidFill>
                          <a:effectLst/>
                          <a:latin typeface="Arial" panose="020B0604020202020204" pitchFamily="34" charset="0"/>
                        </a:rPr>
                        <a:t>New Outage</a:t>
                      </a:r>
                      <a:br>
                        <a:rPr lang="en-GB" sz="700" b="0" i="0" u="none" strike="noStrike" dirty="0">
                          <a:solidFill>
                            <a:srgbClr val="000000"/>
                          </a:solidFill>
                          <a:effectLst/>
                          <a:latin typeface="Arial" panose="020B0604020202020204" pitchFamily="34" charset="0"/>
                        </a:rPr>
                      </a:br>
                      <a:br>
                        <a:rPr lang="en-GB" sz="700" b="0" i="0" u="none" strike="noStrike" dirty="0">
                          <a:solidFill>
                            <a:srgbClr val="000000"/>
                          </a:solidFill>
                          <a:effectLst/>
                          <a:latin typeface="Arial" panose="020B0604020202020204" pitchFamily="34" charset="0"/>
                        </a:rPr>
                      </a:br>
                      <a:r>
                        <a:rPr lang="en-GB" sz="700" b="0" i="0" u="none" strike="noStrike" dirty="0">
                          <a:solidFill>
                            <a:srgbClr val="000000"/>
                          </a:solidFill>
                          <a:effectLst/>
                          <a:latin typeface="Arial" panose="020B0604020202020204" pitchFamily="34" charset="0"/>
                        </a:rPr>
                        <a:t>07/07/2022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3518215"/>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863D-91B5-4B8B-9A66-632533BC5C59}"/>
              </a:ext>
            </a:extLst>
          </p:cNvPr>
          <p:cNvSpPr>
            <a:spLocks noGrp="1"/>
          </p:cNvSpPr>
          <p:nvPr>
            <p:ph type="title"/>
          </p:nvPr>
        </p:nvSpPr>
        <p:spPr/>
        <p:txBody>
          <a:bodyPr/>
          <a:lstStyle/>
          <a:p>
            <a:r>
              <a:rPr lang="en-GB" dirty="0"/>
              <a:t>Portfolio POAP</a:t>
            </a:r>
          </a:p>
        </p:txBody>
      </p:sp>
      <p:graphicFrame>
        <p:nvGraphicFramePr>
          <p:cNvPr id="3" name="Object 2">
            <a:extLst>
              <a:ext uri="{FF2B5EF4-FFF2-40B4-BE49-F238E27FC236}">
                <a16:creationId xmlns:a16="http://schemas.microsoft.com/office/drawing/2014/main" id="{AFDC8112-2D75-4856-8A06-338975B6A931}"/>
              </a:ext>
            </a:extLst>
          </p:cNvPr>
          <p:cNvGraphicFramePr>
            <a:graphicFrameLocks noChangeAspect="1"/>
          </p:cNvGraphicFramePr>
          <p:nvPr>
            <p:extLst>
              <p:ext uri="{D42A27DB-BD31-4B8C-83A1-F6EECF244321}">
                <p14:modId xmlns:p14="http://schemas.microsoft.com/office/powerpoint/2010/main" val="2322648304"/>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8195" name="Acrobat Document" showAsIcon="1" r:id="rId3" imgW="914400" imgH="792360" progId="AcroExch.Document.DC">
                  <p:embed/>
                </p:oleObj>
              </mc:Choice>
              <mc:Fallback>
                <p:oleObj name="Acrobat Document" showAsIcon="1" r:id="rId3" imgW="914400" imgH="792360" progId="AcroExch.Document.DC">
                  <p:embed/>
                  <p:pic>
                    <p:nvPicPr>
                      <p:cNvPr id="3" name="Object 2">
                        <a:extLst>
                          <a:ext uri="{FF2B5EF4-FFF2-40B4-BE49-F238E27FC236}">
                            <a16:creationId xmlns:a16="http://schemas.microsoft.com/office/drawing/2014/main" id="{AFDC8112-2D75-4856-8A06-338975B6A931}"/>
                          </a:ext>
                        </a:extLst>
                      </p:cNvPr>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796582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July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760411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469613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As per last month’s update, wider Switching Programme is reporting an Amber-Green status with the Amber portion being related to the planning activities around Transition. We expect this position to remain for at least another couple of months whilst the programme align and agree wider Transition approaches.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Ofgem are working through considerations of the Go-live date. This consideration is now moving outside of the initial thought of a Monday Go-live with other days in the week being assessed by Ofgem initially.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UEPT continues with no major impacts or defects. Preparation continues for E2E Testing, Transition, Business Change and Service Management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Live Rehearsal Cycle 1 continues to plan along with preparations for LR Cycle 2, which is more reflective of Transition. Artefact reviews continue with the Switching Programme, alongside internal workshops. Additionally, discussions are also ongoing with held switch processing approach and Go-live considerations (detailed above)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dirty="0">
                          <a:solidFill>
                            <a:schemeClr val="tx1"/>
                          </a:solidFill>
                          <a:effectLst/>
                          <a:latin typeface="+mn-lt"/>
                          <a:ea typeface="+mn-ea"/>
                          <a:cs typeface="+mn-cs"/>
                        </a:rPr>
                        <a:t> </a:t>
                      </a: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latin typeface="+mn-lt"/>
                          <a:ea typeface="+mn-ea"/>
                          <a:cs typeface="Arial"/>
                        </a:rPr>
                        <a:t>All testing activities are on track. </a:t>
                      </a:r>
                      <a:r>
                        <a:rPr lang="en-US" sz="900" b="0" kern="1200" dirty="0">
                          <a:solidFill>
                            <a:schemeClr val="tx1"/>
                          </a:solidFill>
                          <a:effectLst/>
                          <a:latin typeface="+mn-lt"/>
                          <a:ea typeface="+mn-ea"/>
                          <a:cs typeface="+mn-cs"/>
                        </a:rPr>
                        <a:t>UEPT continues with all the Parties Under Integration. There are no defects against the CSSC programme,  at the point of creation of this pack. We have sent confirmation that we are ready to commence “UEPT Tranche 2” for the milestone TE770. </a:t>
                      </a:r>
                      <a:endParaRPr lang="en-US" sz="900" b="0" kern="1200" baseline="0" dirty="0">
                        <a:solidFill>
                          <a:schemeClr val="tx1"/>
                        </a:solidFill>
                        <a:latin typeface="+mn-lt"/>
                        <a:ea typeface="+mn-ea"/>
                        <a:cs typeface="Arial"/>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Data Migration: </a:t>
                      </a:r>
                      <a:r>
                        <a:rPr lang="en-US" sz="900" b="0" kern="1200" dirty="0">
                          <a:solidFill>
                            <a:schemeClr val="tx1"/>
                          </a:solidFill>
                          <a:effectLst/>
                          <a:latin typeface="+mn-lt"/>
                          <a:ea typeface="+mn-ea"/>
                          <a:cs typeface="+mn-cs"/>
                        </a:rPr>
                        <a:t>Work continues to gather required data to complete the analysis reports for Cycle 5 (non-</a:t>
                      </a:r>
                      <a:r>
                        <a:rPr lang="en-US" sz="900" b="0" kern="1200" dirty="0" err="1">
                          <a:solidFill>
                            <a:schemeClr val="tx1"/>
                          </a:solidFill>
                          <a:effectLst/>
                          <a:latin typeface="+mn-lt"/>
                          <a:ea typeface="+mn-ea"/>
                          <a:cs typeface="+mn-cs"/>
                        </a:rPr>
                        <a:t>rel</a:t>
                      </a:r>
                      <a:r>
                        <a:rPr lang="en-US" sz="900" b="0" kern="1200" dirty="0">
                          <a:solidFill>
                            <a:schemeClr val="tx1"/>
                          </a:solidFill>
                          <a:effectLst/>
                          <a:latin typeface="+mn-lt"/>
                          <a:ea typeface="+mn-ea"/>
                          <a:cs typeface="+mn-cs"/>
                        </a:rPr>
                        <a:t>).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Business Change: </a:t>
                      </a:r>
                      <a:r>
                        <a:rPr lang="en-GB" sz="900" b="0" dirty="0"/>
                        <a:t>Internal knowledge transfer sessions continue. Target Operating Model activities are on track</a:t>
                      </a:r>
                    </a:p>
                    <a:p>
                      <a:pPr marL="171450" lvl="0" indent="-171450">
                        <a:buFont typeface="Arial" panose="020B0604020202020204" pitchFamily="34" charset="0"/>
                        <a:buChar char="•"/>
                      </a:pPr>
                      <a:r>
                        <a:rPr lang="en-GB" sz="900" b="1" dirty="0"/>
                        <a:t>Service Management:</a:t>
                      </a:r>
                      <a:r>
                        <a:rPr lang="en-GB" sz="900" b="0" dirty="0"/>
                        <a:t> The Xoserve raised a CR to align Service Management Response SLAs has been put on hold until the Service Management requirements clarifications are clarified due to a request from other parties under integration. If this CR is rejected, this will have Operate cost implications which will be included as part of BP22.</a:t>
                      </a:r>
                    </a:p>
                    <a:p>
                      <a:pPr marL="171450" lvl="0" indent="-171450">
                        <a:buFont typeface="Arial" panose="020B0604020202020204" pitchFamily="34" charset="0"/>
                        <a:buChar char="•"/>
                      </a:pPr>
                      <a:r>
                        <a:rPr lang="en-GB" sz="900" b="1" dirty="0" err="1"/>
                        <a:t>SoLR</a:t>
                      </a:r>
                      <a:r>
                        <a:rPr lang="en-GB" sz="900" b="1" dirty="0"/>
                        <a:t>: </a:t>
                      </a:r>
                      <a:r>
                        <a:rPr lang="en-GB" sz="900" b="0" dirty="0"/>
                        <a:t>Discussions continue with Ofgem</a:t>
                      </a:r>
                      <a:endParaRPr lang="en-GB" sz="900" b="1" dirty="0"/>
                    </a:p>
                    <a:p>
                      <a:pPr marL="171450" lvl="0" indent="-171450">
                        <a:buFont typeface="Arial" panose="020B0604020202020204" pitchFamily="34" charset="0"/>
                        <a:buChar char="•"/>
                      </a:pP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Live Rehearsal: </a:t>
                      </a:r>
                      <a:r>
                        <a:rPr lang="en-GB" sz="900" b="0" kern="1200" dirty="0">
                          <a:solidFill>
                            <a:schemeClr val="tx1"/>
                          </a:solidFill>
                          <a:effectLst/>
                          <a:latin typeface="+mn-lt"/>
                          <a:ea typeface="+mn-ea"/>
                          <a:cs typeface="+mn-cs"/>
                        </a:rPr>
                        <a:t>Continue Cycle 1</a:t>
                      </a:r>
                    </a:p>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a:t>
                      </a:r>
                      <a:r>
                        <a:rPr lang="en-GB" sz="900" b="0" kern="1200" dirty="0">
                          <a:solidFill>
                            <a:schemeClr val="tx1"/>
                          </a:solidFill>
                          <a:effectLst/>
                          <a:latin typeface="+mn-lt"/>
                          <a:ea typeface="+mn-ea"/>
                          <a:cs typeface="+mn-cs"/>
                        </a:rPr>
                        <a:t> Progress CR testing and any relevant regression tests</a:t>
                      </a:r>
                      <a:endParaRPr lang="en-GB" sz="9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DES</a:t>
                      </a:r>
                      <a:r>
                        <a:rPr lang="en-GB" sz="900" b="0" kern="1200" dirty="0">
                          <a:solidFill>
                            <a:schemeClr val="tx1"/>
                          </a:solidFill>
                          <a:effectLst/>
                          <a:latin typeface="+mn-lt"/>
                          <a:ea typeface="+mn-ea"/>
                          <a:cs typeface="+mn-cs"/>
                        </a:rPr>
                        <a:t>:</a:t>
                      </a:r>
                      <a:r>
                        <a:rPr lang="en-GB" sz="900" b="1" kern="1200" dirty="0">
                          <a:solidFill>
                            <a:schemeClr val="tx1"/>
                          </a:solidFill>
                          <a:effectLst/>
                          <a:latin typeface="+mn-lt"/>
                          <a:ea typeface="+mn-ea"/>
                          <a:cs typeface="+mn-cs"/>
                        </a:rPr>
                        <a:t>&amp; Secondary APIs</a:t>
                      </a:r>
                      <a:r>
                        <a:rPr lang="en-GB" sz="9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Transition:</a:t>
                      </a:r>
                      <a:r>
                        <a:rPr lang="en-GB" sz="9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MAP C: </a:t>
                      </a:r>
                      <a:r>
                        <a:rPr lang="en-GB" sz="900" b="0" kern="1200" baseline="0" dirty="0">
                          <a:solidFill>
                            <a:schemeClr val="tx1"/>
                          </a:solidFill>
                          <a:effectLst/>
                          <a:latin typeface="+mn-lt"/>
                          <a:ea typeface="+mn-ea"/>
                          <a:cs typeface="+mn-cs"/>
                        </a:rPr>
                        <a:t>Delivery continues to plan, build updates will be provided via Nov 21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REC: </a:t>
                      </a:r>
                      <a:r>
                        <a:rPr lang="en-GB" sz="900" b="0" kern="1200" baseline="0" dirty="0">
                          <a:solidFill>
                            <a:schemeClr val="tx1"/>
                          </a:solidFill>
                          <a:effectLst/>
                          <a:latin typeface="+mn-lt"/>
                          <a:ea typeface="+mn-ea"/>
                          <a:cs typeface="+mn-cs"/>
                        </a:rPr>
                        <a:t>Continue REC schedule review as per Ofgem timelines</a:t>
                      </a:r>
                      <a:r>
                        <a:rPr lang="en-GB" sz="9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Business Change: </a:t>
                      </a:r>
                      <a:r>
                        <a:rPr lang="en-GB" sz="900" b="0" kern="1200" baseline="0" dirty="0">
                          <a:solidFill>
                            <a:schemeClr val="tx1"/>
                          </a:solidFill>
                          <a:effectLst/>
                          <a:latin typeface="+mn-lt"/>
                          <a:ea typeface="+mn-ea"/>
                          <a:cs typeface="+mn-cs"/>
                        </a:rPr>
                        <a:t>Continue awareness and knowledge transfer session</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10018542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Delivery on track for E2E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UEPT continues well, at the point of writing this, no significant defects have been seen. Operational Testing with DCC has also commenced and is progressing well, with no defects raised against Xoserve. Preparation continues towards E2E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buFont typeface="Arial" panose="020B0604020202020204" pitchFamily="34" charset="0"/>
                        <a:buNone/>
                      </a:pPr>
                      <a:r>
                        <a:rPr lang="en-GB" sz="1000" b="0" dirty="0"/>
                        <a:t>The Xoserve raised a CR to align Service Management Response SLAs has been put on hold until the Service Management requirements clarifications are clarified due to a request from other parties under integration. If this CR is rejected, this will have Operate cost implications which will be included as part of BP22.</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for UEPT/E2E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33771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dirty="0">
                          <a:solidFill>
                            <a:schemeClr val="tx1"/>
                          </a:solidFill>
                          <a:effectLst/>
                          <a:latin typeface="+mn-lt"/>
                          <a:ea typeface="+mn-ea"/>
                          <a:cs typeface="+mn-cs"/>
                        </a:rPr>
                        <a:t>Work continues to gather required data to complete the analysis reports for Cycle 5 (non-</a:t>
                      </a:r>
                      <a:r>
                        <a:rPr lang="en-US" sz="1050" b="0" kern="1200" dirty="0" err="1">
                          <a:solidFill>
                            <a:schemeClr val="tx1"/>
                          </a:solidFill>
                          <a:effectLst/>
                          <a:latin typeface="+mn-lt"/>
                          <a:ea typeface="+mn-ea"/>
                          <a:cs typeface="+mn-cs"/>
                        </a:rPr>
                        <a:t>rel</a:t>
                      </a:r>
                      <a:r>
                        <a:rPr lang="en-US" sz="1050" b="0" kern="1200" dirty="0">
                          <a:solidFill>
                            <a:schemeClr val="tx1"/>
                          </a:solidFill>
                          <a:effectLst/>
                          <a:latin typeface="+mn-lt"/>
                          <a:ea typeface="+mn-ea"/>
                          <a:cs typeface="+mn-cs"/>
                        </a:rPr>
                        <a:t>)</a:t>
                      </a:r>
                      <a:endParaRPr lang="en-GB" sz="105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Awaiting confirmation from DCC and REC around the need for enduring environments post Go-live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kern="1200" baseline="0" dirty="0">
                          <a:solidFill>
                            <a:schemeClr val="tx1"/>
                          </a:solidFill>
                          <a:effectLst/>
                          <a:latin typeface="+mn-lt"/>
                          <a:ea typeface="+mn-ea"/>
                          <a:cs typeface="+mn-cs"/>
                        </a:rPr>
                        <a:t>Delivery continues to plan, build updates will be provided via Nov 21 updates. Solution is now agreed for SFTP with internal governance in progress.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Discussions continue with Ofgem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(1/3)</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8" y="714044"/>
          <a:ext cx="9127191" cy="3063589"/>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1080707">
                <a:tc>
                  <a:txBody>
                    <a:bodyPr/>
                    <a:lstStyle/>
                    <a:p>
                      <a:pPr algn="ctr" fontAlgn="ctr"/>
                      <a:r>
                        <a:rPr lang="en-GB" sz="650" b="1" i="0" u="none" strike="noStrike" dirty="0">
                          <a:solidFill>
                            <a:schemeClr val="tx1"/>
                          </a:solidFill>
                          <a:effectLst/>
                          <a:latin typeface="+mj-lt"/>
                        </a:rPr>
                        <a:t>65352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algn="ctr" fontAlgn="b"/>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some transition processes will not be fully tested during transition testing because the SI are undertaking the Transition Test phase as a pure testing phase as opposed to a execution rehearsal where all transition processes are also fully tested leading to the possibility that some processes would be completely new for all parties during transition and subsequently pose a greater risk to Go-live.</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Discuss with SI and Ofgem to ensure Transition Testing is undertaken to be as closely reflective of Transition as possible. </a:t>
                      </a:r>
                    </a:p>
                    <a:p>
                      <a:pPr algn="l" fontAlgn="ctr"/>
                      <a:r>
                        <a:rPr lang="en-US" sz="650" b="0" i="0" u="none" strike="noStrike" dirty="0">
                          <a:solidFill>
                            <a:schemeClr val="tx1"/>
                          </a:solidFill>
                          <a:effectLst/>
                          <a:latin typeface="+mj-lt"/>
                        </a:rPr>
                        <a:t>Where there are differences, the risk needs to be accepted by all parties</a:t>
                      </a:r>
                    </a:p>
                  </a:txBody>
                  <a:tcPr marL="0" marR="0" marT="0" marB="0" anchor="ctr">
                    <a:solidFill>
                      <a:srgbClr val="E8EAF1"/>
                    </a:solidFill>
                  </a:tcPr>
                </a:tc>
                <a:tc>
                  <a:txBody>
                    <a:bodyPr/>
                    <a:lstStyle/>
                    <a:p>
                      <a:r>
                        <a:rPr lang="en-US" sz="650" dirty="0">
                          <a:solidFill>
                            <a:schemeClr val="tx1"/>
                          </a:solidFill>
                          <a:latin typeface="+mj-lt"/>
                        </a:rPr>
                        <a:t>This was discussed at SI Transition Group on 15/06. The SI are drafting a CR to remove Test Scenarios, scripts and steps from scope. Discussions are also in progress between SI/DCC to agree evidence gathering mechanisms that will be </a:t>
                      </a:r>
                      <a:r>
                        <a:rPr lang="en-US" sz="650" dirty="0" err="1">
                          <a:solidFill>
                            <a:schemeClr val="tx1"/>
                          </a:solidFill>
                          <a:latin typeface="+mj-lt"/>
                        </a:rPr>
                        <a:t>utilised</a:t>
                      </a:r>
                      <a:r>
                        <a:rPr lang="en-US" sz="650" dirty="0">
                          <a:solidFill>
                            <a:schemeClr val="tx1"/>
                          </a:solidFill>
                          <a:latin typeface="+mj-lt"/>
                        </a:rPr>
                        <a:t>. We have stressed that these need to be aligned to the Transition framework for the testing to be fully reflective of transition</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16/07/21</a:t>
                      </a:r>
                    </a:p>
                  </a:txBody>
                  <a:tcPr marL="0" marR="0" marT="0" marB="0" anchor="ctr">
                    <a:solidFill>
                      <a:srgbClr val="E8EAF1"/>
                    </a:solidFill>
                  </a:tcPr>
                </a:tc>
                <a:extLst>
                  <a:ext uri="{0D108BD9-81ED-4DB2-BD59-A6C34878D82A}">
                    <a16:rowId xmlns:a16="http://schemas.microsoft.com/office/drawing/2014/main" val="1507600046"/>
                  </a:ext>
                </a:extLst>
              </a:tr>
              <a:tr h="70535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65426</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Go Live assumption day of Monday may get changed because various variables (factors) are being looked at by OFGEM leading to rework on Transition plan and related activities.</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kern="1200" dirty="0">
                          <a:solidFill>
                            <a:schemeClr val="tx1"/>
                          </a:solidFill>
                          <a:effectLst/>
                          <a:latin typeface="+mj-lt"/>
                          <a:ea typeface="+mn-ea"/>
                          <a:cs typeface="+mn-cs"/>
                        </a:rPr>
                        <a:t>Internal assessment planned to assess impact of this ask by Ofgem to provide an assessment that covers everything that could impact </a:t>
                      </a:r>
                      <a:r>
                        <a:rPr lang="en-US" sz="650" b="0" i="0" u="none" strike="noStrike" kern="1200" dirty="0" err="1">
                          <a:solidFill>
                            <a:schemeClr val="tx1"/>
                          </a:solidFill>
                          <a:effectLst/>
                          <a:latin typeface="+mj-lt"/>
                          <a:ea typeface="+mn-ea"/>
                          <a:cs typeface="+mn-cs"/>
                        </a:rPr>
                        <a:t>Xoserve</a:t>
                      </a:r>
                      <a:endParaRPr lang="en-US" sz="650" b="0" i="0" u="none" strike="noStrike" kern="1200" dirty="0">
                        <a:solidFill>
                          <a:schemeClr val="tx1"/>
                        </a:solidFill>
                        <a:effectLst/>
                        <a:latin typeface="+mj-lt"/>
                        <a:ea typeface="+mn-ea"/>
                        <a:cs typeface="+mn-cs"/>
                      </a:endParaRPr>
                    </a:p>
                  </a:txBody>
                  <a:tcPr marL="0" marR="0" marT="0" marB="0" anchor="ctr">
                    <a:solidFill>
                      <a:srgbClr val="E8EAF1"/>
                    </a:solidFill>
                  </a:tcPr>
                </a:tc>
                <a:tc>
                  <a:txBody>
                    <a:bodyPr/>
                    <a:lstStyle/>
                    <a:p>
                      <a:r>
                        <a:rPr lang="en-US" sz="650" dirty="0">
                          <a:solidFill>
                            <a:schemeClr val="tx1"/>
                          </a:solidFill>
                          <a:latin typeface="+mj-lt"/>
                        </a:rPr>
                        <a:t>Internal assessment planned to assess impact of this ask by Ofgem to provide an assessment that covers everything that could impact </a:t>
                      </a:r>
                      <a:r>
                        <a:rPr lang="en-US" sz="650" dirty="0" err="1">
                          <a:solidFill>
                            <a:schemeClr val="tx1"/>
                          </a:solidFill>
                          <a:latin typeface="+mj-lt"/>
                        </a:rPr>
                        <a:t>Xoserve</a:t>
                      </a:r>
                      <a:endParaRPr lang="en-US"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18/07/21</a:t>
                      </a:r>
                    </a:p>
                  </a:txBody>
                  <a:tcPr marL="0" marR="0" marT="0" marB="0" anchor="ctr">
                    <a:solidFill>
                      <a:srgbClr val="E8EAF1"/>
                    </a:solidFill>
                  </a:tcPr>
                </a:tc>
                <a:extLst>
                  <a:ext uri="{0D108BD9-81ED-4DB2-BD59-A6C34878D82A}">
                    <a16:rowId xmlns:a16="http://schemas.microsoft.com/office/drawing/2014/main" val="2665495711"/>
                  </a:ext>
                </a:extLst>
              </a:tr>
              <a:tr h="938872">
                <a:tc>
                  <a:txBody>
                    <a:bodyPr/>
                    <a:lstStyle/>
                    <a:p>
                      <a:pPr algn="ctr" fontAlgn="ctr"/>
                      <a:r>
                        <a:rPr lang="en-GB" sz="650" b="1" i="0" u="none" strike="noStrike" dirty="0">
                          <a:solidFill>
                            <a:schemeClr val="tx1"/>
                          </a:solidFill>
                          <a:effectLst/>
                          <a:latin typeface="+mj-lt"/>
                        </a:rPr>
                        <a:t>55513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Xoserve to publish design assumptions as part of the RAID reporting to the SI to ensure visibility of Xoserve design assumptions around business rules and processes.</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01/08/21</a:t>
                      </a:r>
                    </a:p>
                  </a:txBody>
                  <a:tcPr marL="0" marR="0" marT="0" marB="0" anchor="ctr">
                    <a:solidFill>
                      <a:srgbClr val="E8EAF1"/>
                    </a:solidFill>
                  </a:tcPr>
                </a:tc>
                <a:extLst>
                  <a:ext uri="{0D108BD9-81ED-4DB2-BD59-A6C34878D82A}">
                    <a16:rowId xmlns:a16="http://schemas.microsoft.com/office/drawing/2014/main" val="3293725042"/>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(2/3)</a:t>
            </a:r>
          </a:p>
        </p:txBody>
      </p:sp>
      <p:graphicFrame>
        <p:nvGraphicFramePr>
          <p:cNvPr id="4" name="Table 3">
            <a:extLst>
              <a:ext uri="{FF2B5EF4-FFF2-40B4-BE49-F238E27FC236}">
                <a16:creationId xmlns:a16="http://schemas.microsoft.com/office/drawing/2014/main" id="{57C52ECF-1B55-4B16-892F-A71B5F3341B9}"/>
              </a:ext>
            </a:extLst>
          </p:cNvPr>
          <p:cNvGraphicFramePr>
            <a:graphicFrameLocks noGrp="1"/>
          </p:cNvGraphicFramePr>
          <p:nvPr>
            <p:extLst/>
          </p:nvPr>
        </p:nvGraphicFramePr>
        <p:xfrm>
          <a:off x="8403" y="534637"/>
          <a:ext cx="9127191" cy="4504038"/>
        </p:xfrm>
        <a:graphic>
          <a:graphicData uri="http://schemas.openxmlformats.org/drawingml/2006/table">
            <a:tbl>
              <a:tblPr firstRow="1" bandRow="1">
                <a:tableStyleId>{5C22544A-7EE6-4342-B048-85BDC9FD1C3A}</a:tableStyleId>
              </a:tblPr>
              <a:tblGrid>
                <a:gridCol w="402375">
                  <a:extLst>
                    <a:ext uri="{9D8B030D-6E8A-4147-A177-3AD203B41FA5}">
                      <a16:colId xmlns:a16="http://schemas.microsoft.com/office/drawing/2014/main" val="4143460512"/>
                    </a:ext>
                  </a:extLst>
                </a:gridCol>
                <a:gridCol w="186360">
                  <a:extLst>
                    <a:ext uri="{9D8B030D-6E8A-4147-A177-3AD203B41FA5}">
                      <a16:colId xmlns:a16="http://schemas.microsoft.com/office/drawing/2014/main" val="3886787746"/>
                    </a:ext>
                  </a:extLst>
                </a:gridCol>
                <a:gridCol w="792951">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27420">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909288">
                <a:tc>
                  <a:txBody>
                    <a:bodyPr/>
                    <a:lstStyle/>
                    <a:p>
                      <a:pPr algn="ctr" fontAlgn="ctr"/>
                      <a:r>
                        <a:rPr lang="en-GB" sz="650" b="1" i="0" u="none" strike="noStrike" dirty="0">
                          <a:solidFill>
                            <a:schemeClr val="tx1"/>
                          </a:solidFill>
                          <a:effectLst/>
                          <a:latin typeface="+mj-lt"/>
                        </a:rPr>
                        <a:t>61894</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E8EAF1"/>
                    </a:solidFill>
                  </a:tcPr>
                </a:tc>
                <a:tc>
                  <a:txBody>
                    <a:bodyPr/>
                    <a:lstStyle/>
                    <a:p>
                      <a:r>
                        <a:rPr lang="en-US" sz="650" dirty="0">
                          <a:solidFill>
                            <a:schemeClr val="tx1"/>
                          </a:solidFill>
                          <a:latin typeface="+mj-lt"/>
                        </a:rPr>
                        <a:t>CRD072 still under discussion. SI/DCC intention is to discuss and close out as part of </a:t>
                      </a:r>
                      <a:r>
                        <a:rPr lang="en-US" sz="650" dirty="0" err="1">
                          <a:solidFill>
                            <a:schemeClr val="tx1"/>
                          </a:solidFill>
                          <a:latin typeface="+mj-lt"/>
                        </a:rPr>
                        <a:t>finalising</a:t>
                      </a:r>
                      <a:r>
                        <a:rPr lang="en-US" sz="650" dirty="0">
                          <a:solidFill>
                            <a:schemeClr val="tx1"/>
                          </a:solidFill>
                          <a:latin typeface="+mj-lt"/>
                        </a:rPr>
                        <a:t> SM requirements over next two weeks</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ea typeface="+mn-ea"/>
                          <a:cs typeface="+mn-cs"/>
                        </a:rPr>
                        <a:t>30/07/21</a:t>
                      </a:r>
                    </a:p>
                  </a:txBody>
                  <a:tcPr marL="0" marR="0" marT="0" marB="0" anchor="ctr">
                    <a:solidFill>
                      <a:srgbClr val="E8EAF1"/>
                    </a:solidFill>
                  </a:tcPr>
                </a:tc>
                <a:extLst>
                  <a:ext uri="{0D108BD9-81ED-4DB2-BD59-A6C34878D82A}">
                    <a16:rowId xmlns:a16="http://schemas.microsoft.com/office/drawing/2014/main" val="3293725042"/>
                  </a:ext>
                </a:extLst>
              </a:tr>
              <a:tr h="423595">
                <a:tc>
                  <a:txBody>
                    <a:bodyPr/>
                    <a:lstStyle/>
                    <a:p>
                      <a:pPr algn="ctr" fontAlgn="ctr"/>
                      <a:r>
                        <a:rPr lang="en-GB" sz="650" b="1" i="0" u="none" strike="noStrike" dirty="0">
                          <a:solidFill>
                            <a:schemeClr val="tx1"/>
                          </a:solidFill>
                          <a:effectLst/>
                          <a:latin typeface="+mj-lt"/>
                        </a:rPr>
                        <a:t>65156</a:t>
                      </a:r>
                    </a:p>
                  </a:txBody>
                  <a:tcPr marL="0" marR="0" marT="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the change freeze scope could impact Transition because the scope of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Change Freeze from 03/01/22 is not clearly defined leading to impacts during actual Transition</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Work with the SI to collectively define the scope of Change Freeze</a:t>
                      </a:r>
                    </a:p>
                  </a:txBody>
                  <a:tcPr marL="0" marR="0" marT="0" marB="0" anchor="ctr">
                    <a:solidFill>
                      <a:srgbClr val="E8EAF1"/>
                    </a:solidFill>
                  </a:tcPr>
                </a:tc>
                <a:tc>
                  <a:txBody>
                    <a:bodyPr/>
                    <a:lstStyle/>
                    <a:p>
                      <a:r>
                        <a:rPr lang="en-US" sz="650" dirty="0">
                          <a:solidFill>
                            <a:schemeClr val="tx1"/>
                          </a:solidFill>
                          <a:latin typeface="+mj-lt"/>
                        </a:rPr>
                        <a:t>Internal discussions are ongoing within Ofgem to define the scope of this Change Freeze</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110902075"/>
                  </a:ext>
                </a:extLst>
              </a:tr>
              <a:tr h="1591253">
                <a:tc>
                  <a:txBody>
                    <a:bodyPr/>
                    <a:lstStyle/>
                    <a:p>
                      <a:pPr algn="ctr" fontAlgn="ctr"/>
                      <a:r>
                        <a:rPr lang="en-GB" sz="650" b="1" i="0" u="none" strike="noStrike" dirty="0">
                          <a:solidFill>
                            <a:schemeClr val="tx1"/>
                          </a:solidFill>
                          <a:effectLst/>
                          <a:latin typeface="+mj-lt"/>
                        </a:rPr>
                        <a:t>64002</a:t>
                      </a:r>
                    </a:p>
                  </a:txBody>
                  <a:tcPr marL="0" marR="0" marT="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ongoing pipeline of customer driven and regulatory change within the industry could impact the CSSC and wider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because of technical conflict with the design of other changes and demand on resources across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and the customer teams involved in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leading to additional regression testing activity, CRs raised to modify solutions already developed and tested by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delays to the overall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therefore unplanned costs for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50" b="0" i="0" u="none" strike="noStrike" kern="120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50" b="0" i="0" u="none" strike="noStrike" kern="1200" dirty="0">
                          <a:solidFill>
                            <a:schemeClr val="tx1"/>
                          </a:solidFill>
                          <a:effectLst/>
                          <a:latin typeface="+mj-lt"/>
                          <a:ea typeface="+mn-ea"/>
                          <a:cs typeface="+mn-cs"/>
                        </a:rPr>
                        <a:t>3. Work with the SI to monitor for any potential impact on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resources, including customer resources, that may result from change initiatives running in parallel with critical path Switching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phases.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Continues to be monitored, remains a low exposure at this point</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30/06/22</a:t>
                      </a:r>
                    </a:p>
                  </a:txBody>
                  <a:tcPr marL="0" marR="0" marT="0" marB="0" anchor="ctr">
                    <a:solidFill>
                      <a:srgbClr val="E8EAF1"/>
                    </a:solidFill>
                  </a:tcPr>
                </a:tc>
                <a:extLst>
                  <a:ext uri="{0D108BD9-81ED-4DB2-BD59-A6C34878D82A}">
                    <a16:rowId xmlns:a16="http://schemas.microsoft.com/office/drawing/2014/main" val="261756932"/>
                  </a:ext>
                </a:extLst>
              </a:tr>
              <a:tr h="62624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65244</a:t>
                      </a:r>
                    </a:p>
                  </a:txBody>
                  <a:tcPr marL="6350" marR="6350" marT="635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DMLR Cycle 2 schedule will have to be changed at very short notice As the SI as not following the transition runbook for LR testing, and are planning to review / revise the plan as LR Cycle 1 progresses leading to very short notice changes, with potential resource conflicts and additional work to bring transition runbook into line</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Request DMLR Cycle 2 stage 1 plan at the end of cycle 1 stage 1</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SI have advised that the cycle 2  Stage 1 schedule will be issued on 18/06. Risk remains as cycle 1 schedule amended with 1 days notice</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25/06/21</a:t>
                      </a:r>
                    </a:p>
                  </a:txBody>
                  <a:tcPr marL="0" marR="0" marT="0" marB="0" anchor="ctr">
                    <a:solidFill>
                      <a:srgbClr val="E8EAF1"/>
                    </a:solidFill>
                  </a:tcPr>
                </a:tc>
                <a:extLst>
                  <a:ext uri="{0D108BD9-81ED-4DB2-BD59-A6C34878D82A}">
                    <a16:rowId xmlns:a16="http://schemas.microsoft.com/office/drawing/2014/main" val="3107529772"/>
                  </a:ext>
                </a:extLst>
              </a:tr>
              <a:tr h="626241">
                <a:tc>
                  <a:txBody>
                    <a:bodyPr/>
                    <a:lstStyle/>
                    <a:p>
                      <a:pPr algn="ctr" fontAlgn="ctr"/>
                      <a:r>
                        <a:rPr lang="en-GB" sz="650" b="1" i="0" u="none" strike="noStrike" dirty="0">
                          <a:solidFill>
                            <a:schemeClr val="tx1"/>
                          </a:solidFill>
                          <a:effectLst/>
                          <a:latin typeface="+mj-lt"/>
                          <a:ea typeface="+mn-ea"/>
                          <a:cs typeface="+mn-cs"/>
                        </a:rPr>
                        <a:t>55549</a:t>
                      </a:r>
                    </a:p>
                  </a:txBody>
                  <a:tcPr marL="0" marR="0" marT="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that the approval of the CSS Physical Design does not take into consideration the complete E2E impacts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because the CSS design is solely focused on the core CSS and primary interactions with CSS. Leading to an inaccurate critical path being followed for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subsequent downstream delays to the delivery timeline.</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Raise with Ofgem to identify owner/RACI </a:t>
                      </a:r>
                    </a:p>
                    <a:p>
                      <a:pPr algn="l" fontAlgn="ctr"/>
                      <a:r>
                        <a:rPr lang="en-US" sz="650" b="0" i="0" u="none" strike="noStrike" kern="1200" dirty="0">
                          <a:solidFill>
                            <a:schemeClr val="tx1"/>
                          </a:solidFill>
                          <a:effectLst/>
                          <a:latin typeface="+mj-lt"/>
                          <a:ea typeface="+mn-ea"/>
                          <a:cs typeface="+mn-cs"/>
                        </a:rPr>
                        <a:t>2. E2E CSS design needs to be in place involving all components/systems/interactions which needs to be form the architectural baseline that the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is governed against.</a:t>
                      </a:r>
                    </a:p>
                  </a:txBody>
                  <a:tcPr marL="0" marR="0" marT="0" marB="0" anchor="ctr">
                    <a:solidFill>
                      <a:srgbClr val="E8EAF1"/>
                    </a:solidFill>
                  </a:tcPr>
                </a:tc>
                <a:tc>
                  <a:txBody>
                    <a:bodyPr/>
                    <a:lstStyle/>
                    <a:p>
                      <a:pPr algn="l" rtl="0" fontAlgn="ctr"/>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lvl="0" algn="ctr">
                        <a:buNone/>
                      </a:pPr>
                      <a:r>
                        <a:rPr lang="en-GB" sz="650" b="0" i="0" u="none" strike="noStrike" dirty="0">
                          <a:solidFill>
                            <a:schemeClr val="tx1"/>
                          </a:solidFill>
                          <a:effectLst/>
                          <a:latin typeface="+mj-lt"/>
                        </a:rPr>
                        <a:t>01/08/21</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extLst>
                  <a:ext uri="{0D108BD9-81ED-4DB2-BD59-A6C34878D82A}">
                    <a16:rowId xmlns:a16="http://schemas.microsoft.com/office/drawing/2014/main" val="501596220"/>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r>
              <a:rPr lang="en-GB" dirty="0"/>
              <a:t>Key Programme Risks (3/3)</a:t>
            </a:r>
          </a:p>
        </p:txBody>
      </p:sp>
      <p:graphicFrame>
        <p:nvGraphicFramePr>
          <p:cNvPr id="5" name="Table 4">
            <a:extLst>
              <a:ext uri="{FF2B5EF4-FFF2-40B4-BE49-F238E27FC236}">
                <a16:creationId xmlns:a16="http://schemas.microsoft.com/office/drawing/2014/main" id="{984740BE-9D6C-4A7F-8393-947589E0CA6B}"/>
              </a:ext>
            </a:extLst>
          </p:cNvPr>
          <p:cNvGraphicFramePr>
            <a:graphicFrameLocks noGrp="1"/>
          </p:cNvGraphicFramePr>
          <p:nvPr>
            <p:extLst/>
          </p:nvPr>
        </p:nvGraphicFramePr>
        <p:xfrm>
          <a:off x="16808" y="714044"/>
          <a:ext cx="9127191" cy="3561439"/>
        </p:xfrm>
        <a:graphic>
          <a:graphicData uri="http://schemas.openxmlformats.org/drawingml/2006/table">
            <a:tbl>
              <a:tblPr firstRow="1" bandRow="1">
                <a:tableStyleId>{5C22544A-7EE6-4342-B048-85BDC9FD1C3A}</a:tableStyleId>
              </a:tblPr>
              <a:tblGrid>
                <a:gridCol w="334418">
                  <a:extLst>
                    <a:ext uri="{9D8B030D-6E8A-4147-A177-3AD203B41FA5}">
                      <a16:colId xmlns:a16="http://schemas.microsoft.com/office/drawing/2014/main" val="4143460512"/>
                    </a:ext>
                  </a:extLst>
                </a:gridCol>
                <a:gridCol w="254317">
                  <a:extLst>
                    <a:ext uri="{9D8B030D-6E8A-4147-A177-3AD203B41FA5}">
                      <a16:colId xmlns:a16="http://schemas.microsoft.com/office/drawing/2014/main" val="3886787746"/>
                    </a:ext>
                  </a:extLst>
                </a:gridCol>
                <a:gridCol w="792951">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02097">
                <a:tc>
                  <a:txBody>
                    <a:bodyPr/>
                    <a:lstStyle/>
                    <a:p>
                      <a:pPr algn="ctr"/>
                      <a:r>
                        <a:rPr lang="en-GB" sz="700" dirty="0">
                          <a:solidFill>
                            <a:schemeClr val="tx1"/>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tx1"/>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tx1"/>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tx1"/>
                          </a:solidFill>
                        </a:rPr>
                        <a:t>Resolution</a:t>
                      </a:r>
                    </a:p>
                    <a:p>
                      <a:pPr algn="ctr"/>
                      <a:r>
                        <a:rPr lang="en-GB" sz="700" dirty="0">
                          <a:solidFill>
                            <a:schemeClr val="tx1"/>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62922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50" dirty="0">
                          <a:solidFill>
                            <a:schemeClr val="tx1"/>
                          </a:solidFill>
                          <a:latin typeface="+mj-lt"/>
                        </a:rPr>
                        <a:t>Still awaiting confirmation from the SI that Ofgem have accepted this risk. This risk will be accepted once this is formally confirmed</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30/07/21</a:t>
                      </a:r>
                    </a:p>
                  </a:txBody>
                  <a:tcPr marL="0" marR="0" marT="0" marB="0" anchor="ctr">
                    <a:solidFill>
                      <a:srgbClr val="E8EAF1"/>
                    </a:solidFill>
                  </a:tcPr>
                </a:tc>
                <a:extLst>
                  <a:ext uri="{0D108BD9-81ED-4DB2-BD59-A6C34878D82A}">
                    <a16:rowId xmlns:a16="http://schemas.microsoft.com/office/drawing/2014/main" val="2191989643"/>
                  </a:ext>
                </a:extLst>
              </a:tr>
              <a:tr h="837529">
                <a:tc>
                  <a:txBody>
                    <a:bodyPr/>
                    <a:lstStyle/>
                    <a:p>
                      <a:pPr algn="ctr" fontAlgn="ctr"/>
                      <a:r>
                        <a:rPr lang="en-GB" sz="650" b="1" i="0" u="none" strike="noStrike" dirty="0">
                          <a:solidFill>
                            <a:schemeClr val="tx1"/>
                          </a:solidFill>
                          <a:effectLst/>
                          <a:latin typeface="+mj-lt"/>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solidFill>
                      <a:srgbClr val="E8EAF1"/>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The probability of this risk has been reduced. Recon CR is being </a:t>
                      </a:r>
                      <a:r>
                        <a:rPr lang="en-US" sz="650" b="0" i="0" u="none" strike="noStrike" dirty="0" err="1">
                          <a:solidFill>
                            <a:schemeClr val="tx1"/>
                          </a:solidFill>
                          <a:effectLst/>
                          <a:latin typeface="+mj-lt"/>
                        </a:rPr>
                        <a:t>IA'ed</a:t>
                      </a:r>
                      <a:r>
                        <a:rPr lang="en-US" sz="650" b="0" i="0" u="none" strike="noStrike" dirty="0">
                          <a:solidFill>
                            <a:schemeClr val="tx1"/>
                          </a:solidFill>
                          <a:effectLst/>
                          <a:latin typeface="+mj-lt"/>
                        </a:rPr>
                        <a:t>, the CR itself is not impacting Transition </a:t>
                      </a:r>
                      <a:r>
                        <a:rPr lang="en-US" sz="650" b="0" i="0" u="none" strike="noStrike" dirty="0" err="1">
                          <a:solidFill>
                            <a:schemeClr val="tx1"/>
                          </a:solidFill>
                          <a:effectLst/>
                          <a:latin typeface="+mj-lt"/>
                        </a:rPr>
                        <a:t>activites</a:t>
                      </a:r>
                      <a:r>
                        <a:rPr lang="en-US" sz="650" b="0" i="0" u="none" strike="noStrike" dirty="0">
                          <a:solidFill>
                            <a:schemeClr val="tx1"/>
                          </a:solidFill>
                          <a:effectLst/>
                          <a:latin typeface="+mj-lt"/>
                        </a:rPr>
                        <a:t>, however testing considerations need to be understood and assessed</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3293725042"/>
                  </a:ext>
                </a:extLst>
              </a:tr>
              <a:tr h="582743">
                <a:tc>
                  <a:txBody>
                    <a:bodyPr/>
                    <a:lstStyle/>
                    <a:p>
                      <a:pPr algn="ctr" fontAlgn="ctr"/>
                      <a:r>
                        <a:rPr lang="en-GB" sz="650" b="1" i="0" u="none" strike="noStrike" dirty="0">
                          <a:solidFill>
                            <a:schemeClr val="tx1"/>
                          </a:solidFill>
                          <a:effectLst/>
                          <a:latin typeface="+mj-lt"/>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No update on the data cleansing. However have this week challenged CR-D083 - new assumption NCA476 that data providers will be responsible for cleansing any data issues found during transition - as this responsibility is with data owners not data providers</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E8EAF1"/>
                    </a:solidFill>
                  </a:tcPr>
                </a:tc>
                <a:extLst>
                  <a:ext uri="{0D108BD9-81ED-4DB2-BD59-A6C34878D82A}">
                    <a16:rowId xmlns:a16="http://schemas.microsoft.com/office/drawing/2014/main" val="777935053"/>
                  </a:ext>
                </a:extLst>
              </a:tr>
              <a:tr h="459872">
                <a:tc>
                  <a:txBody>
                    <a:bodyPr/>
                    <a:lstStyle/>
                    <a:p>
                      <a:pPr algn="ctr" fontAlgn="ctr"/>
                      <a:r>
                        <a:rPr lang="en-GB" sz="650" b="1" i="0" u="none" strike="noStrike" dirty="0">
                          <a:solidFill>
                            <a:schemeClr val="tx1"/>
                          </a:solidFill>
                          <a:effectLst/>
                          <a:latin typeface="+mj-lt"/>
                        </a:rPr>
                        <a:t>65176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Runbook may not be properly tested because schedules to be used across test phases (DM LR / Transition testing) are being developed </a:t>
                      </a:r>
                      <a:r>
                        <a:rPr lang="en-US" sz="650" b="0" i="0" u="none" strike="noStrike" dirty="0" err="1">
                          <a:solidFill>
                            <a:schemeClr val="tx1"/>
                          </a:solidFill>
                          <a:effectLst/>
                          <a:latin typeface="+mj-lt"/>
                        </a:rPr>
                        <a:t>seperately</a:t>
                      </a:r>
                      <a:r>
                        <a:rPr lang="en-US" sz="650" b="0" i="0" u="none" strike="noStrike" dirty="0">
                          <a:solidFill>
                            <a:schemeClr val="tx1"/>
                          </a:solidFill>
                          <a:effectLst/>
                          <a:latin typeface="+mj-lt"/>
                        </a:rPr>
                        <a:t> leading to potential for discrepancies and for insights from one activity being missed by the other</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Liaise with the SI to ensure that all plans are aligned. </a:t>
                      </a:r>
                    </a:p>
                    <a:p>
                      <a:pPr algn="l" fontAlgn="ctr"/>
                      <a:r>
                        <a:rPr lang="en-US" sz="650" b="0" i="0" u="none" strike="noStrike" kern="1200" dirty="0">
                          <a:solidFill>
                            <a:schemeClr val="tx1"/>
                          </a:solidFill>
                          <a:effectLst/>
                          <a:latin typeface="+mj-lt"/>
                          <a:ea typeface="+mn-ea"/>
                          <a:cs typeface="+mn-cs"/>
                        </a:rPr>
                        <a:t>Request early sight of plans to ensure adequate review in advance</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Awaiting DM LR plans to compare against the latest issued Transition Test schedule</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01/03/22</a:t>
                      </a:r>
                    </a:p>
                  </a:txBody>
                  <a:tcPr marL="0" marR="0" marT="0" marB="0" anchor="ctr">
                    <a:solidFill>
                      <a:srgbClr val="E8EAF1"/>
                    </a:solidFill>
                  </a:tcPr>
                </a:tc>
                <a:extLst>
                  <a:ext uri="{0D108BD9-81ED-4DB2-BD59-A6C34878D82A}">
                    <a16:rowId xmlns:a16="http://schemas.microsoft.com/office/drawing/2014/main" val="192879736"/>
                  </a:ext>
                </a:extLst>
              </a:tr>
              <a:tr h="629221">
                <a:tc>
                  <a:txBody>
                    <a:bodyPr/>
                    <a:lstStyle/>
                    <a:p>
                      <a:pPr algn="ctr" fontAlgn="ctr"/>
                      <a:r>
                        <a:rPr lang="en-GB" sz="650" b="1" i="0" u="none" strike="noStrike" kern="1200" dirty="0">
                          <a:solidFill>
                            <a:schemeClr val="tx1"/>
                          </a:solidFill>
                          <a:effectLst/>
                          <a:latin typeface="+mj-lt"/>
                          <a:ea typeface="+mn-ea"/>
                          <a:cs typeface="+mn-cs"/>
                        </a:rPr>
                        <a:t>65157</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risk that the catch up processing could impact transition timelines because the catch up processing is not being exercised/rehearsed during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Testing leading to impacts during actual Transition.</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Work with the SI to assess if this activity can be tested in advance of Transition</a:t>
                      </a:r>
                    </a:p>
                  </a:txBody>
                  <a:tcPr marL="0" marR="0" marT="0" marB="0" anchor="ctr">
                    <a:solidFill>
                      <a:srgbClr val="E8EAF1"/>
                    </a:solidFill>
                  </a:tcPr>
                </a:tc>
                <a:tc>
                  <a:txBody>
                    <a:bodyPr/>
                    <a:lstStyle/>
                    <a:p>
                      <a:r>
                        <a:rPr lang="en-US" sz="650" dirty="0">
                          <a:solidFill>
                            <a:schemeClr val="tx1"/>
                          </a:solidFill>
                          <a:latin typeface="+mj-lt"/>
                        </a:rPr>
                        <a:t>This was discussed at the SI Transition Group on 16/06. The current expectation is that the approach will be landed in August, which still carries the risk that the held switch processing will not be tested during Transition and was raised by </a:t>
                      </a:r>
                      <a:r>
                        <a:rPr lang="en-US" sz="650" dirty="0" err="1">
                          <a:solidFill>
                            <a:schemeClr val="tx1"/>
                          </a:solidFill>
                          <a:latin typeface="+mj-lt"/>
                        </a:rPr>
                        <a:t>Xoserve</a:t>
                      </a:r>
                      <a:r>
                        <a:rPr lang="en-US" sz="650" dirty="0">
                          <a:solidFill>
                            <a:schemeClr val="tx1"/>
                          </a:solidFill>
                          <a:latin typeface="+mj-lt"/>
                        </a:rPr>
                        <a:t> at the call</a:t>
                      </a:r>
                      <a:endParaRPr lang="en-GB" sz="650" dirty="0">
                        <a:solidFill>
                          <a:schemeClr val="tx1"/>
                        </a:solidFill>
                        <a:latin typeface="+mj-lt"/>
                      </a:endParaRPr>
                    </a:p>
                  </a:txBody>
                  <a:tcPr marL="36000" marR="36000" marT="36000" marB="36000" anchor="ctr">
                    <a:solidFill>
                      <a:srgbClr val="E8EAF1"/>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3488810272"/>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5" name="Picture 4">
            <a:extLst>
              <a:ext uri="{FF2B5EF4-FFF2-40B4-BE49-F238E27FC236}">
                <a16:creationId xmlns:a16="http://schemas.microsoft.com/office/drawing/2014/main" id="{F9C71857-F112-4815-88EC-A8A30F323BA8}"/>
              </a:ext>
            </a:extLst>
          </p:cNvPr>
          <p:cNvPicPr>
            <a:picLocks/>
          </p:cNvPicPr>
          <p:nvPr/>
        </p:nvPicPr>
        <p:blipFill>
          <a:blip r:embed="rId3"/>
          <a:stretch>
            <a:fillRect/>
          </a:stretch>
        </p:blipFill>
        <p:spPr>
          <a:xfrm>
            <a:off x="305719" y="428239"/>
            <a:ext cx="8532559" cy="4466490"/>
          </a:xfrm>
          <a:prstGeom prst="rect">
            <a:avLst/>
          </a:prstGeom>
          <a:solidFill>
            <a:scrgbClr r="0" g="0" b="0"/>
          </a:solidFill>
        </p:spPr>
      </p:pic>
    </p:spTree>
    <p:extLst>
      <p:ext uri="{BB962C8B-B14F-4D97-AF65-F5344CB8AC3E}">
        <p14:creationId xmlns:p14="http://schemas.microsoft.com/office/powerpoint/2010/main" val="5044227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5" name="Table 4">
            <a:extLst>
              <a:ext uri="{FF2B5EF4-FFF2-40B4-BE49-F238E27FC236}">
                <a16:creationId xmlns:a16="http://schemas.microsoft.com/office/drawing/2014/main" id="{0E02A1C0-4253-46FB-8FDF-461B42F9CDCD}"/>
              </a:ext>
            </a:extLst>
          </p:cNvPr>
          <p:cNvGraphicFramePr>
            <a:graphicFrameLocks noGrp="1"/>
          </p:cNvGraphicFramePr>
          <p:nvPr>
            <p:extLst/>
          </p:nvPr>
        </p:nvGraphicFramePr>
        <p:xfrm>
          <a:off x="109002" y="556898"/>
          <a:ext cx="8786717" cy="4238074"/>
        </p:xfrm>
        <a:graphic>
          <a:graphicData uri="http://schemas.openxmlformats.org/drawingml/2006/table">
            <a:tbl>
              <a:tblPr firstRow="1" bandRow="1">
                <a:tableStyleId>{5C22544A-7EE6-4342-B048-85BDC9FD1C3A}</a:tableStyleId>
              </a:tblPr>
              <a:tblGrid>
                <a:gridCol w="4338592">
                  <a:extLst>
                    <a:ext uri="{9D8B030D-6E8A-4147-A177-3AD203B41FA5}">
                      <a16:colId xmlns:a16="http://schemas.microsoft.com/office/drawing/2014/main" val="997061046"/>
                    </a:ext>
                  </a:extLst>
                </a:gridCol>
                <a:gridCol w="556103">
                  <a:extLst>
                    <a:ext uri="{9D8B030D-6E8A-4147-A177-3AD203B41FA5}">
                      <a16:colId xmlns:a16="http://schemas.microsoft.com/office/drawing/2014/main" val="2723771934"/>
                    </a:ext>
                  </a:extLst>
                </a:gridCol>
                <a:gridCol w="1154751">
                  <a:extLst>
                    <a:ext uri="{9D8B030D-6E8A-4147-A177-3AD203B41FA5}">
                      <a16:colId xmlns:a16="http://schemas.microsoft.com/office/drawing/2014/main" val="3830117845"/>
                    </a:ext>
                  </a:extLst>
                </a:gridCol>
                <a:gridCol w="979927">
                  <a:extLst>
                    <a:ext uri="{9D8B030D-6E8A-4147-A177-3AD203B41FA5}">
                      <a16:colId xmlns:a16="http://schemas.microsoft.com/office/drawing/2014/main" val="194189712"/>
                    </a:ext>
                  </a:extLst>
                </a:gridCol>
                <a:gridCol w="1757344">
                  <a:extLst>
                    <a:ext uri="{9D8B030D-6E8A-4147-A177-3AD203B41FA5}">
                      <a16:colId xmlns:a16="http://schemas.microsoft.com/office/drawing/2014/main" val="3065248341"/>
                    </a:ext>
                  </a:extLst>
                </a:gridCol>
              </a:tblGrid>
              <a:tr h="257146">
                <a:tc>
                  <a:txBody>
                    <a:bodyPr/>
                    <a:lstStyle/>
                    <a:p>
                      <a:pPr algn="l" rtl="0" fontAlgn="ctr"/>
                      <a:r>
                        <a:rPr lang="en-GB" sz="700" b="1" i="0" u="none" strike="noStrike" dirty="0">
                          <a:solidFill>
                            <a:srgbClr val="FFFFFF"/>
                          </a:solidFill>
                          <a:effectLst/>
                          <a:latin typeface="+mj-lt"/>
                          <a:cs typeface="Arial" panose="020B0604020202020204" pitchFamily="34" charset="0"/>
                        </a:rPr>
                        <a:t>CR Name</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CR Ref</a:t>
                      </a:r>
                    </a:p>
                  </a:txBody>
                  <a:tcPr marL="4763" marR="4763" marT="4330" marB="0" anchor="ctr">
                    <a:lnB w="38100" cmpd="sng">
                      <a:noFill/>
                    </a:lnB>
                  </a:tcPr>
                </a:tc>
                <a:tc>
                  <a:txBody>
                    <a:bodyPr/>
                    <a:lstStyle/>
                    <a:p>
                      <a:pPr algn="l" rtl="0" fontAlgn="ctr"/>
                      <a:r>
                        <a:rPr lang="en-US" sz="700" b="1" i="0" u="none" strike="noStrike" dirty="0">
                          <a:solidFill>
                            <a:srgbClr val="FFFFFF"/>
                          </a:solidFill>
                          <a:effectLst/>
                          <a:latin typeface="+mj-lt"/>
                          <a:cs typeface="Arial" panose="020B0604020202020204" pitchFamily="34" charset="0"/>
                        </a:rPr>
                        <a:t>High Level Cost IA Cost</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Date Raised</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Status</a:t>
                      </a:r>
                    </a:p>
                  </a:txBody>
                  <a:tcPr marL="4763" marR="4763" marT="4330" marB="0" anchor="ctr">
                    <a:lnB w="38100" cmpd="sng">
                      <a:noFill/>
                    </a:lnB>
                  </a:tcPr>
                </a:tc>
                <a:extLst>
                  <a:ext uri="{0D108BD9-81ED-4DB2-BD59-A6C34878D82A}">
                    <a16:rowId xmlns:a16="http://schemas.microsoft.com/office/drawing/2014/main" val="4029148686"/>
                  </a:ext>
                </a:extLst>
              </a:tr>
              <a:tr h="117712">
                <a:tc>
                  <a:txBody>
                    <a:bodyPr/>
                    <a:lstStyle/>
                    <a:p>
                      <a:pPr algn="l" fontAlgn="t"/>
                      <a:r>
                        <a:rPr lang="en-GB" sz="700" b="0" i="0" u="none" strike="noStrike" dirty="0">
                          <a:solidFill>
                            <a:srgbClr val="000000"/>
                          </a:solidFill>
                          <a:effectLst/>
                          <a:latin typeface="+mj-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27814">
                <a:tc>
                  <a:txBody>
                    <a:bodyPr/>
                    <a:lstStyle/>
                    <a:p>
                      <a:pPr algn="l" fontAlgn="t"/>
                      <a:r>
                        <a:rPr lang="en-US" sz="700" b="0" i="0" u="none" strike="noStrike" dirty="0">
                          <a:solidFill>
                            <a:srgbClr val="000000"/>
                          </a:solidFill>
                          <a:effectLst/>
                          <a:latin typeface="+mj-lt"/>
                        </a:rPr>
                        <a:t>Updates to the CSS Physical Interface Design (</a:t>
                      </a:r>
                      <a:r>
                        <a:rPr lang="en-US" sz="700" b="0" i="0" u="none" strike="noStrike" dirty="0" err="1">
                          <a:solidFill>
                            <a:srgbClr val="000000"/>
                          </a:solidFill>
                          <a:effectLst/>
                          <a:latin typeface="+mj-lt"/>
                        </a:rPr>
                        <a:t>PhID</a:t>
                      </a:r>
                      <a:r>
                        <a:rPr lang="en-US" sz="700" b="0" i="0" u="none" strike="noStrike" dirty="0">
                          <a:solidFill>
                            <a:srgbClr val="000000"/>
                          </a:solidFill>
                          <a:effectLst/>
                          <a:latin typeface="+mj-lt"/>
                        </a:rPr>
                        <a:t>).</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27814">
                <a:tc>
                  <a:txBody>
                    <a:bodyPr/>
                    <a:lstStyle/>
                    <a:p>
                      <a:pPr algn="l" fontAlgn="t"/>
                      <a:r>
                        <a:rPr lang="en-GB" sz="700" b="0" i="0" u="none" strike="noStrike" dirty="0">
                          <a:solidFill>
                            <a:srgbClr val="000000"/>
                          </a:solidFill>
                          <a:effectLst/>
                          <a:latin typeface="+mj-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27814">
                <a:tc>
                  <a:txBody>
                    <a:bodyPr/>
                    <a:lstStyle/>
                    <a:p>
                      <a:pPr algn="l" fontAlgn="t"/>
                      <a:r>
                        <a:rPr lang="en-US" sz="700" b="0" i="0" u="none" strike="noStrike" dirty="0" err="1">
                          <a:solidFill>
                            <a:srgbClr val="000000"/>
                          </a:solidFill>
                          <a:effectLst/>
                          <a:latin typeface="+mj-lt"/>
                        </a:rPr>
                        <a:t>Provide_CSS_RegistrationID_to_PUI_and_LPs</a:t>
                      </a:r>
                      <a:endParaRPr lang="en-US" sz="700" b="0" i="0" u="none" strike="noStrike" dirty="0">
                        <a:solidFill>
                          <a:srgbClr val="000000"/>
                        </a:solidFill>
                        <a:effectLst/>
                        <a:latin typeface="+mj-lt"/>
                      </a:endParaRP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27814">
                <a:tc>
                  <a:txBody>
                    <a:bodyPr/>
                    <a:lstStyle/>
                    <a:p>
                      <a:pPr algn="l" fontAlgn="t"/>
                      <a:r>
                        <a:rPr lang="en-US" sz="700" b="0" i="0" u="none" strike="noStrike" dirty="0" err="1">
                          <a:solidFill>
                            <a:srgbClr val="000000"/>
                          </a:solidFill>
                          <a:effectLst/>
                          <a:latin typeface="+mj-lt"/>
                        </a:rPr>
                        <a:t>Licence</a:t>
                      </a:r>
                      <a:r>
                        <a:rPr lang="en-US" sz="700" b="0" i="0" u="none" strike="noStrike" dirty="0">
                          <a:solidFill>
                            <a:srgbClr val="000000"/>
                          </a:solidFill>
                          <a:effectLst/>
                          <a:latin typeface="+mj-lt"/>
                        </a:rPr>
                        <a:t>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27814">
                <a:tc>
                  <a:txBody>
                    <a:bodyPr/>
                    <a:lstStyle/>
                    <a:p>
                      <a:pPr algn="l" fontAlgn="t"/>
                      <a:r>
                        <a:rPr lang="en-US" sz="700" b="0" i="0" u="none" strike="noStrike" dirty="0">
                          <a:solidFill>
                            <a:srgbClr val="000000"/>
                          </a:solidFill>
                          <a:effectLst/>
                          <a:latin typeface="+mj-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dirty="0">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27814">
                <a:tc>
                  <a:txBody>
                    <a:bodyPr/>
                    <a:lstStyle/>
                    <a:p>
                      <a:pPr algn="l" fontAlgn="t"/>
                      <a:r>
                        <a:rPr lang="en-US" sz="700" b="0" i="0" u="none" strike="noStrike" dirty="0">
                          <a:solidFill>
                            <a:srgbClr val="000000"/>
                          </a:solidFill>
                          <a:effectLst/>
                          <a:latin typeface="+mj-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28751">
                <a:tc>
                  <a:txBody>
                    <a:bodyPr/>
                    <a:lstStyle/>
                    <a:p>
                      <a:pPr algn="l" fontAlgn="t"/>
                      <a:r>
                        <a:rPr lang="en-US" sz="700" b="0" i="0" u="none" strike="noStrike" dirty="0">
                          <a:solidFill>
                            <a:srgbClr val="000000"/>
                          </a:solidFill>
                          <a:effectLst/>
                          <a:latin typeface="+mj-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a:solidFill>
                            <a:srgbClr val="000000"/>
                          </a:solidFill>
                          <a:effectLst/>
                          <a:latin typeface="+mj-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27814">
                <a:tc>
                  <a:txBody>
                    <a:bodyPr/>
                    <a:lstStyle/>
                    <a:p>
                      <a:pPr algn="l" fontAlgn="b"/>
                      <a:r>
                        <a:rPr lang="en-GB" sz="700" b="0" i="0" u="none" strike="noStrike" dirty="0">
                          <a:solidFill>
                            <a:srgbClr val="000000"/>
                          </a:solidFill>
                          <a:effectLst/>
                          <a:latin typeface="+mj-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27814">
                <a:tc>
                  <a:txBody>
                    <a:bodyPr/>
                    <a:lstStyle/>
                    <a:p>
                      <a:pPr algn="l" fontAlgn="b"/>
                      <a:r>
                        <a:rPr lang="en-US" sz="700" b="0" i="0" u="none" strike="noStrike" dirty="0">
                          <a:solidFill>
                            <a:srgbClr val="000000"/>
                          </a:solidFill>
                          <a:effectLst/>
                          <a:latin typeface="+mj-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50366">
                <a:tc>
                  <a:txBody>
                    <a:bodyPr/>
                    <a:lstStyle/>
                    <a:p>
                      <a:pPr algn="l" fontAlgn="b"/>
                      <a:r>
                        <a:rPr lang="en-US" sz="700" b="0" i="0" u="none" strike="noStrike">
                          <a:solidFill>
                            <a:srgbClr val="000000"/>
                          </a:solidFill>
                          <a:effectLst/>
                          <a:latin typeface="+mj-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27814">
                <a:tc>
                  <a:txBody>
                    <a:bodyPr/>
                    <a:lstStyle/>
                    <a:p>
                      <a:pPr algn="l" fontAlgn="b"/>
                      <a:r>
                        <a:rPr lang="en-GB" sz="700" b="0" i="0" u="none" strike="noStrike">
                          <a:solidFill>
                            <a:srgbClr val="000000"/>
                          </a:solidFill>
                          <a:effectLst/>
                          <a:latin typeface="+mj-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27814">
                <a:tc>
                  <a:txBody>
                    <a:bodyPr/>
                    <a:lstStyle/>
                    <a:p>
                      <a:pPr algn="l" fontAlgn="b"/>
                      <a:r>
                        <a:rPr lang="en-US" sz="700" b="0" i="0" u="none" strike="noStrike">
                          <a:solidFill>
                            <a:srgbClr val="000000"/>
                          </a:solidFill>
                          <a:effectLst/>
                          <a:latin typeface="+mj-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27814">
                <a:tc>
                  <a:txBody>
                    <a:bodyPr/>
                    <a:lstStyle/>
                    <a:p>
                      <a:pPr algn="l" fontAlgn="b"/>
                      <a:r>
                        <a:rPr lang="fr-FR" sz="700" b="0" i="0" u="none" strike="noStrike">
                          <a:solidFill>
                            <a:srgbClr val="000000"/>
                          </a:solidFill>
                          <a:effectLst/>
                          <a:latin typeface="+mj-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27814">
                <a:tc>
                  <a:txBody>
                    <a:bodyPr/>
                    <a:lstStyle/>
                    <a:p>
                      <a:pPr algn="l" fontAlgn="b"/>
                      <a:r>
                        <a:rPr lang="en-GB" sz="700" b="0" i="0" u="none" strike="noStrike">
                          <a:solidFill>
                            <a:srgbClr val="000000"/>
                          </a:solidFill>
                          <a:effectLst/>
                          <a:latin typeface="+mj-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25237">
                <a:tc>
                  <a:txBody>
                    <a:bodyPr/>
                    <a:lstStyle/>
                    <a:p>
                      <a:pPr algn="l" fontAlgn="b"/>
                      <a:r>
                        <a:rPr lang="en-US" sz="700" b="0" i="0" u="none" strike="noStrike">
                          <a:solidFill>
                            <a:srgbClr val="000000"/>
                          </a:solidFill>
                          <a:effectLst/>
                          <a:latin typeface="+mj-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27814">
                <a:tc>
                  <a:txBody>
                    <a:bodyPr/>
                    <a:lstStyle/>
                    <a:p>
                      <a:pPr algn="l" fontAlgn="b"/>
                      <a:r>
                        <a:rPr lang="en-US" sz="700" b="0" i="0" u="none" strike="noStrike">
                          <a:solidFill>
                            <a:srgbClr val="000000"/>
                          </a:solidFill>
                          <a:effectLst/>
                          <a:latin typeface="+mj-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27814">
                <a:tc>
                  <a:txBody>
                    <a:bodyPr/>
                    <a:lstStyle/>
                    <a:p>
                      <a:pPr algn="l" fontAlgn="b"/>
                      <a:r>
                        <a:rPr lang="en-GB" sz="700" b="0" i="0" u="none" strike="noStrike">
                          <a:solidFill>
                            <a:srgbClr val="000000"/>
                          </a:solidFill>
                          <a:effectLst/>
                          <a:latin typeface="+mj-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27814">
                <a:tc>
                  <a:txBody>
                    <a:bodyPr/>
                    <a:lstStyle/>
                    <a:p>
                      <a:pPr algn="l" fontAlgn="b"/>
                      <a:r>
                        <a:rPr lang="en-GB" sz="700" b="0" i="0" u="none" strike="noStrike">
                          <a:solidFill>
                            <a:srgbClr val="000000"/>
                          </a:solidFill>
                          <a:effectLst/>
                          <a:latin typeface="+mj-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27814">
                <a:tc>
                  <a:txBody>
                    <a:bodyPr/>
                    <a:lstStyle/>
                    <a:p>
                      <a:pPr algn="l" fontAlgn="b"/>
                      <a:r>
                        <a:rPr lang="en-GB" sz="700" b="0" i="0" u="none" strike="noStrike">
                          <a:solidFill>
                            <a:srgbClr val="000000"/>
                          </a:solidFill>
                          <a:effectLst/>
                          <a:latin typeface="+mj-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28751">
                <a:tc>
                  <a:txBody>
                    <a:bodyPr/>
                    <a:lstStyle/>
                    <a:p>
                      <a:pPr algn="l" fontAlgn="b"/>
                      <a:r>
                        <a:rPr lang="en-US" sz="7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8386">
                <a:tc>
                  <a:txBody>
                    <a:bodyPr/>
                    <a:lstStyle/>
                    <a:p>
                      <a:pPr algn="l" fontAlgn="b"/>
                      <a:r>
                        <a:rPr lang="en-US" sz="700" b="0" i="0" u="none" strike="noStrike">
                          <a:solidFill>
                            <a:srgbClr val="000000"/>
                          </a:solidFill>
                          <a:effectLst/>
                          <a:latin typeface="+mj-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203571">
                <a:tc>
                  <a:txBody>
                    <a:bodyPr/>
                    <a:lstStyle/>
                    <a:p>
                      <a:pPr algn="l" fontAlgn="b"/>
                      <a:r>
                        <a:rPr lang="en-US" sz="700" b="0" i="0" u="none" strike="noStrike">
                          <a:solidFill>
                            <a:srgbClr val="000000"/>
                          </a:solidFill>
                          <a:effectLst/>
                          <a:latin typeface="+mj-lt"/>
                        </a:rPr>
                        <a:t>Amend the Transition Testing Milestones TR210 &amp; TR220 for PUI Production Data Cuts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27814">
                <a:tc>
                  <a:txBody>
                    <a:bodyPr/>
                    <a:lstStyle/>
                    <a:p>
                      <a:pPr algn="l" fontAlgn="b"/>
                      <a:r>
                        <a:rPr lang="en-US" sz="700" b="0" i="0" u="none" strike="noStrike">
                          <a:solidFill>
                            <a:srgbClr val="000000"/>
                          </a:solidFill>
                          <a:effectLst/>
                          <a:latin typeface="+mj-lt"/>
                        </a:rPr>
                        <a:t>Increase Cadence of Data cuts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CR-D080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£24,600.00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10/05/2021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127814">
                <a:tc>
                  <a:txBody>
                    <a:bodyPr/>
                    <a:lstStyle/>
                    <a:p>
                      <a:pPr algn="l" fontAlgn="b"/>
                      <a:r>
                        <a:rPr lang="en-US" sz="700" b="0" i="0" u="none" strike="noStrike">
                          <a:solidFill>
                            <a:srgbClr val="000000"/>
                          </a:solidFill>
                          <a:effectLst/>
                          <a:latin typeface="+mj-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dirty="0">
                          <a:solidFill>
                            <a:srgbClr val="000000"/>
                          </a:solidFill>
                          <a:effectLst/>
                          <a:latin typeface="+mj-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228751">
                <a:tc>
                  <a:txBody>
                    <a:bodyPr/>
                    <a:lstStyle/>
                    <a:p>
                      <a:pPr algn="l" fontAlgn="b"/>
                      <a:r>
                        <a:rPr lang="en-US" sz="700" b="0" i="0" u="none" strike="noStrike">
                          <a:solidFill>
                            <a:srgbClr val="000000"/>
                          </a:solidFill>
                          <a:effectLst/>
                          <a:latin typeface="+mj-lt"/>
                        </a:rPr>
                        <a:t>Request for an additional Data Reconciliation Activity at the end of DMT Live Rehearsal Cycle 2 v0.2</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£76,000.00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3134554"/>
                  </a:ext>
                </a:extLst>
              </a:tr>
              <a:tr h="228751">
                <a:tc>
                  <a:txBody>
                    <a:bodyPr/>
                    <a:lstStyle/>
                    <a:p>
                      <a:pPr algn="l" fontAlgn="b"/>
                      <a:r>
                        <a:rPr lang="en-US" sz="700" b="0" i="0" u="none" strike="noStrike" dirty="0">
                          <a:solidFill>
                            <a:srgbClr val="000000"/>
                          </a:solidFill>
                          <a:effectLst/>
                          <a:latin typeface="+mj-lt"/>
                        </a:rPr>
                        <a:t>Update to UIT E2E Plan and Artefacts to incorporate the additional scope identified on the outcome of REL Gap Analysis v0.7</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dirty="0">
                          <a:solidFill>
                            <a:srgbClr val="000000"/>
                          </a:solidFill>
                          <a:effectLst/>
                          <a:latin typeface="+mj-lt"/>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dirty="0">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dirty="0">
                          <a:solidFill>
                            <a:srgbClr val="000000"/>
                          </a:solidFill>
                          <a:effectLst/>
                          <a:latin typeface="+mj-lt"/>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0959647"/>
                  </a:ext>
                </a:extLst>
              </a:tr>
            </a:tbl>
          </a:graphicData>
        </a:graphic>
      </p:graphicFrame>
    </p:spTree>
    <p:extLst>
      <p:ext uri="{BB962C8B-B14F-4D97-AF65-F5344CB8AC3E}">
        <p14:creationId xmlns:p14="http://schemas.microsoft.com/office/powerpoint/2010/main" val="32679153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5" name="Table 4">
            <a:extLst>
              <a:ext uri="{FF2B5EF4-FFF2-40B4-BE49-F238E27FC236}">
                <a16:creationId xmlns:a16="http://schemas.microsoft.com/office/drawing/2014/main" id="{15296109-58FC-4127-9306-E3CF13264C98}"/>
              </a:ext>
            </a:extLst>
          </p:cNvPr>
          <p:cNvGraphicFramePr>
            <a:graphicFrameLocks noGrp="1"/>
          </p:cNvGraphicFramePr>
          <p:nvPr>
            <p:extLst/>
          </p:nvPr>
        </p:nvGraphicFramePr>
        <p:xfrm>
          <a:off x="0" y="305273"/>
          <a:ext cx="9144000" cy="4733007"/>
        </p:xfrm>
        <a:graphic>
          <a:graphicData uri="http://schemas.openxmlformats.org/drawingml/2006/table">
            <a:tbl>
              <a:tblPr firstRow="1" bandRow="1">
                <a:tableStyleId>{5C22544A-7EE6-4342-B048-85BDC9FD1C3A}</a:tableStyleId>
              </a:tblPr>
              <a:tblGrid>
                <a:gridCol w="6353092">
                  <a:extLst>
                    <a:ext uri="{9D8B030D-6E8A-4147-A177-3AD203B41FA5}">
                      <a16:colId xmlns:a16="http://schemas.microsoft.com/office/drawing/2014/main" val="997061046"/>
                    </a:ext>
                  </a:extLst>
                </a:gridCol>
                <a:gridCol w="598770">
                  <a:extLst>
                    <a:ext uri="{9D8B030D-6E8A-4147-A177-3AD203B41FA5}">
                      <a16:colId xmlns:a16="http://schemas.microsoft.com/office/drawing/2014/main" val="2723771934"/>
                    </a:ext>
                  </a:extLst>
                </a:gridCol>
                <a:gridCol w="649585">
                  <a:extLst>
                    <a:ext uri="{9D8B030D-6E8A-4147-A177-3AD203B41FA5}">
                      <a16:colId xmlns:a16="http://schemas.microsoft.com/office/drawing/2014/main" val="194189712"/>
                    </a:ext>
                  </a:extLst>
                </a:gridCol>
                <a:gridCol w="1542553">
                  <a:extLst>
                    <a:ext uri="{9D8B030D-6E8A-4147-A177-3AD203B41FA5}">
                      <a16:colId xmlns:a16="http://schemas.microsoft.com/office/drawing/2014/main" val="3065248341"/>
                    </a:ext>
                  </a:extLst>
                </a:gridCol>
              </a:tblGrid>
              <a:tr h="17832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63" marR="4763" marT="4763" marB="0" anchor="ctr">
                    <a:noFill/>
                  </a:tcPr>
                </a:tc>
                <a:extLst>
                  <a:ext uri="{0D108BD9-81ED-4DB2-BD59-A6C34878D82A}">
                    <a16:rowId xmlns:a16="http://schemas.microsoft.com/office/drawing/2014/main" val="4029148686"/>
                  </a:ext>
                </a:extLst>
              </a:tr>
              <a:tr h="133480">
                <a:tc>
                  <a:txBody>
                    <a:bodyPr/>
                    <a:lstStyle/>
                    <a:p>
                      <a:pPr algn="l" fontAlgn="t"/>
                      <a:r>
                        <a:rPr lang="it-IT" sz="700" b="0" i="0" u="none" strike="noStrike" dirty="0">
                          <a:solidFill>
                            <a:srgbClr val="000000"/>
                          </a:solidFill>
                          <a:effectLst/>
                          <a:latin typeface="+mj-lt"/>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3480">
                <a:tc>
                  <a:txBody>
                    <a:bodyPr/>
                    <a:lstStyle/>
                    <a:p>
                      <a:pPr algn="l" fontAlgn="t"/>
                      <a:r>
                        <a:rPr lang="en-GB" sz="700" b="0" i="0" u="none" strike="noStrike" dirty="0">
                          <a:solidFill>
                            <a:srgbClr val="000000"/>
                          </a:solidFill>
                          <a:effectLst/>
                          <a:latin typeface="+mj-lt"/>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3480">
                <a:tc>
                  <a:txBody>
                    <a:bodyPr/>
                    <a:lstStyle/>
                    <a:p>
                      <a:pPr algn="l" fontAlgn="t"/>
                      <a:r>
                        <a:rPr lang="en-GB" sz="700" b="0" i="0" u="none" strike="noStrike" dirty="0">
                          <a:solidFill>
                            <a:srgbClr val="000000"/>
                          </a:solidFill>
                          <a:effectLst/>
                          <a:latin typeface="+mj-lt"/>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3480">
                <a:tc>
                  <a:txBody>
                    <a:bodyPr/>
                    <a:lstStyle/>
                    <a:p>
                      <a:pPr algn="l" fontAlgn="t"/>
                      <a:r>
                        <a:rPr lang="en-US" sz="700" b="0" i="0" u="none" strike="noStrike" dirty="0">
                          <a:solidFill>
                            <a:srgbClr val="000000"/>
                          </a:solidFill>
                          <a:effectLst/>
                          <a:latin typeface="+mj-lt"/>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3480">
                <a:tc>
                  <a:txBody>
                    <a:bodyPr/>
                    <a:lstStyle/>
                    <a:p>
                      <a:pPr algn="l" fontAlgn="t"/>
                      <a:r>
                        <a:rPr lang="en-US" sz="700" b="0" i="0" u="none" strike="noStrike" dirty="0">
                          <a:solidFill>
                            <a:srgbClr val="000000"/>
                          </a:solidFill>
                          <a:effectLst/>
                          <a:latin typeface="+mj-lt"/>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3480">
                <a:tc>
                  <a:txBody>
                    <a:bodyPr/>
                    <a:lstStyle/>
                    <a:p>
                      <a:pPr algn="l" fontAlgn="t"/>
                      <a:r>
                        <a:rPr lang="en-GB" sz="700" b="0" i="0" u="none" strike="noStrike" dirty="0">
                          <a:solidFill>
                            <a:srgbClr val="000000"/>
                          </a:solidFill>
                          <a:effectLst/>
                          <a:latin typeface="+mj-lt"/>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3480">
                <a:tc>
                  <a:txBody>
                    <a:bodyPr/>
                    <a:lstStyle/>
                    <a:p>
                      <a:pPr algn="l" fontAlgn="t"/>
                      <a:r>
                        <a:rPr lang="en-GB" sz="700" b="0" i="0" u="none" strike="noStrike" dirty="0">
                          <a:solidFill>
                            <a:srgbClr val="000000"/>
                          </a:solidFill>
                          <a:effectLst/>
                          <a:latin typeface="+mj-lt"/>
                        </a:rPr>
                        <a:t>ECOES REL API </a:t>
                      </a:r>
                      <a:r>
                        <a:rPr lang="en-GB" sz="700" b="0" i="0" u="none" strike="noStrike" dirty="0" err="1">
                          <a:solidFill>
                            <a:srgbClr val="000000"/>
                          </a:solidFill>
                          <a:effectLst/>
                          <a:latin typeface="+mj-lt"/>
                        </a:rPr>
                        <a:t>Webmethod</a:t>
                      </a:r>
                      <a:endParaRPr lang="en-GB"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3480">
                <a:tc>
                  <a:txBody>
                    <a:bodyPr/>
                    <a:lstStyle/>
                    <a:p>
                      <a:pPr algn="l" fontAlgn="t"/>
                      <a:r>
                        <a:rPr lang="en-GB" sz="700" b="0" i="0" u="none" strike="noStrike" dirty="0">
                          <a:solidFill>
                            <a:srgbClr val="000000"/>
                          </a:solidFill>
                          <a:effectLst/>
                          <a:latin typeface="+mj-lt"/>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3480">
                <a:tc>
                  <a:txBody>
                    <a:bodyPr/>
                    <a:lstStyle/>
                    <a:p>
                      <a:pPr algn="l" fontAlgn="t"/>
                      <a:r>
                        <a:rPr lang="en-US" sz="700" b="0" i="0" u="none" strike="noStrike" dirty="0">
                          <a:solidFill>
                            <a:srgbClr val="000000"/>
                          </a:solidFill>
                          <a:effectLst/>
                          <a:latin typeface="+mj-lt"/>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3480">
                <a:tc>
                  <a:txBody>
                    <a:bodyPr/>
                    <a:lstStyle/>
                    <a:p>
                      <a:pPr algn="l" fontAlgn="t"/>
                      <a:r>
                        <a:rPr lang="en-US" sz="700" b="0" i="0" u="none" strike="noStrike" dirty="0">
                          <a:solidFill>
                            <a:srgbClr val="000000"/>
                          </a:solidFill>
                          <a:effectLst/>
                          <a:latin typeface="+mj-lt"/>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3480">
                <a:tc>
                  <a:txBody>
                    <a:bodyPr/>
                    <a:lstStyle/>
                    <a:p>
                      <a:pPr algn="l" fontAlgn="t"/>
                      <a:r>
                        <a:rPr lang="en-US" sz="700" b="0" i="0" u="none" strike="noStrike" dirty="0">
                          <a:solidFill>
                            <a:srgbClr val="000000"/>
                          </a:solidFill>
                          <a:effectLst/>
                          <a:latin typeface="+mj-lt"/>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3480">
                <a:tc>
                  <a:txBody>
                    <a:bodyPr/>
                    <a:lstStyle/>
                    <a:p>
                      <a:pPr algn="l" fontAlgn="t"/>
                      <a:r>
                        <a:rPr lang="en-US" sz="700" b="0" i="0" u="none" strike="noStrike" dirty="0">
                          <a:solidFill>
                            <a:srgbClr val="000000"/>
                          </a:solidFill>
                          <a:effectLst/>
                          <a:latin typeface="+mj-lt"/>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3480">
                <a:tc>
                  <a:txBody>
                    <a:bodyPr/>
                    <a:lstStyle/>
                    <a:p>
                      <a:pPr algn="l" fontAlgn="t"/>
                      <a:r>
                        <a:rPr lang="en-US" sz="700" b="0" i="0" u="none" strike="noStrike" dirty="0">
                          <a:solidFill>
                            <a:srgbClr val="000000"/>
                          </a:solidFill>
                          <a:effectLst/>
                          <a:latin typeface="+mj-lt"/>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3480">
                <a:tc>
                  <a:txBody>
                    <a:bodyPr/>
                    <a:lstStyle/>
                    <a:p>
                      <a:pPr algn="l" fontAlgn="t"/>
                      <a:r>
                        <a:rPr lang="en-GB" sz="700" b="0" i="0" u="none" strike="noStrike" dirty="0">
                          <a:solidFill>
                            <a:srgbClr val="000000"/>
                          </a:solidFill>
                          <a:effectLst/>
                          <a:latin typeface="+mj-lt"/>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3480">
                <a:tc>
                  <a:txBody>
                    <a:bodyPr/>
                    <a:lstStyle/>
                    <a:p>
                      <a:pPr algn="l" fontAlgn="t"/>
                      <a:r>
                        <a:rPr lang="en-US" sz="700" b="0" i="0" u="none" strike="noStrike" dirty="0">
                          <a:solidFill>
                            <a:srgbClr val="000000"/>
                          </a:solidFill>
                          <a:effectLst/>
                          <a:latin typeface="+mj-lt"/>
                        </a:rPr>
                        <a:t>Regulatory Workstream – </a:t>
                      </a:r>
                      <a:r>
                        <a:rPr lang="en-US" sz="700" b="0" i="0" u="none" strike="noStrike" dirty="0" err="1">
                          <a:solidFill>
                            <a:srgbClr val="000000"/>
                          </a:solidFill>
                          <a:effectLst/>
                          <a:latin typeface="+mj-lt"/>
                        </a:rPr>
                        <a:t>Programme</a:t>
                      </a:r>
                      <a:r>
                        <a:rPr lang="en-US" sz="700" b="0" i="0" u="none" strike="noStrike" dirty="0">
                          <a:solidFill>
                            <a:srgbClr val="000000"/>
                          </a:solidFill>
                          <a:effectLst/>
                          <a:latin typeface="+mj-lt"/>
                        </a:rPr>
                        <a:t>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3480">
                <a:tc>
                  <a:txBody>
                    <a:bodyPr/>
                    <a:lstStyle/>
                    <a:p>
                      <a:pPr algn="l" fontAlgn="t"/>
                      <a:r>
                        <a:rPr lang="en-GB" sz="700" b="0" i="0" u="none" strike="noStrike" dirty="0">
                          <a:solidFill>
                            <a:srgbClr val="000000"/>
                          </a:solidFill>
                          <a:effectLst/>
                          <a:latin typeface="+mj-lt"/>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r h="133480">
                <a:tc>
                  <a:txBody>
                    <a:bodyPr/>
                    <a:lstStyle/>
                    <a:p>
                      <a:pPr algn="l" fontAlgn="t"/>
                      <a:r>
                        <a:rPr lang="en-US" sz="700" b="0" i="0" u="none" strike="noStrike" dirty="0" err="1">
                          <a:solidFill>
                            <a:srgbClr val="000000"/>
                          </a:solidFill>
                          <a:effectLst/>
                          <a:latin typeface="+mj-lt"/>
                        </a:rPr>
                        <a:t>DSP_Specific</a:t>
                      </a:r>
                      <a:r>
                        <a:rPr lang="en-US" sz="700" b="0" i="0" u="none" strike="noStrike" dirty="0">
                          <a:solidFill>
                            <a:srgbClr val="000000"/>
                          </a:solidFill>
                          <a:effectLst/>
                          <a:latin typeface="+mj-lt"/>
                        </a:rPr>
                        <a:t>_ SIT_ </a:t>
                      </a:r>
                      <a:r>
                        <a:rPr lang="en-US" sz="700" b="0" i="0" u="none" strike="noStrike" dirty="0" err="1">
                          <a:solidFill>
                            <a:srgbClr val="000000"/>
                          </a:solidFill>
                          <a:effectLst/>
                          <a:latin typeface="+mj-lt"/>
                        </a:rPr>
                        <a:t>Functional_Exit_Criteria</a:t>
                      </a:r>
                      <a:endParaRPr lang="en-US"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32824700"/>
                  </a:ext>
                </a:extLst>
              </a:tr>
              <a:tr h="149847">
                <a:tc>
                  <a:txBody>
                    <a:bodyPr/>
                    <a:lstStyle/>
                    <a:p>
                      <a:pPr algn="l" fontAlgn="b"/>
                      <a:r>
                        <a:rPr lang="en-GB" sz="700" b="0" i="0" u="none" strike="noStrike" dirty="0">
                          <a:solidFill>
                            <a:srgbClr val="000000"/>
                          </a:solidFill>
                          <a:effectLst/>
                          <a:latin typeface="+mj-lt"/>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934460"/>
                  </a:ext>
                </a:extLst>
              </a:tr>
              <a:tr h="133480">
                <a:tc>
                  <a:txBody>
                    <a:bodyPr/>
                    <a:lstStyle/>
                    <a:p>
                      <a:pPr algn="l" fontAlgn="b"/>
                      <a:r>
                        <a:rPr lang="en-US" sz="700" b="0" i="0" u="none" strike="noStrike" dirty="0">
                          <a:solidFill>
                            <a:srgbClr val="000000"/>
                          </a:solidFill>
                          <a:effectLst/>
                          <a:latin typeface="+mj-lt"/>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48897310"/>
                  </a:ext>
                </a:extLst>
              </a:tr>
              <a:tr h="133480">
                <a:tc>
                  <a:txBody>
                    <a:bodyPr/>
                    <a:lstStyle/>
                    <a:p>
                      <a:pPr algn="l" fontAlgn="b"/>
                      <a:r>
                        <a:rPr lang="en-US" sz="700" b="0" i="0" u="none" strike="noStrike" dirty="0">
                          <a:solidFill>
                            <a:srgbClr val="000000"/>
                          </a:solidFill>
                          <a:effectLst/>
                          <a:latin typeface="+mj-lt"/>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95327869"/>
                  </a:ext>
                </a:extLst>
              </a:tr>
              <a:tr h="133480">
                <a:tc>
                  <a:txBody>
                    <a:bodyPr/>
                    <a:lstStyle/>
                    <a:p>
                      <a:pPr algn="l" fontAlgn="b"/>
                      <a:r>
                        <a:rPr lang="en-US" sz="700" b="0" i="0" u="none" strike="noStrike">
                          <a:solidFill>
                            <a:srgbClr val="000000"/>
                          </a:solidFill>
                          <a:effectLst/>
                          <a:latin typeface="+mj-lt"/>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63763996"/>
                  </a:ext>
                </a:extLst>
              </a:tr>
              <a:tr h="133480">
                <a:tc>
                  <a:txBody>
                    <a:bodyPr/>
                    <a:lstStyle/>
                    <a:p>
                      <a:pPr algn="l" fontAlgn="b"/>
                      <a:r>
                        <a:rPr lang="fr-FR" sz="700" b="0" i="0" u="none" strike="noStrike" dirty="0" err="1">
                          <a:solidFill>
                            <a:srgbClr val="000000"/>
                          </a:solidFill>
                          <a:effectLst/>
                          <a:latin typeface="+mj-lt"/>
                        </a:rPr>
                        <a:t>Xoserve</a:t>
                      </a:r>
                      <a:r>
                        <a:rPr lang="fr-FR" sz="700" b="0" i="0" u="none" strike="noStrike" dirty="0">
                          <a:solidFill>
                            <a:srgbClr val="000000"/>
                          </a:solidFill>
                          <a:effectLst/>
                          <a:latin typeface="+mj-lt"/>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48544491"/>
                  </a:ext>
                </a:extLst>
              </a:tr>
              <a:tr h="133480">
                <a:tc>
                  <a:txBody>
                    <a:bodyPr/>
                    <a:lstStyle/>
                    <a:p>
                      <a:pPr algn="l" fontAlgn="b"/>
                      <a:r>
                        <a:rPr lang="en-US" sz="700" b="0" i="0" u="none" strike="noStrike" dirty="0" err="1">
                          <a:solidFill>
                            <a:srgbClr val="000000"/>
                          </a:solidFill>
                          <a:effectLst/>
                          <a:latin typeface="+mj-lt"/>
                        </a:rPr>
                        <a:t>Provide_CSS_RegistrationID_to_LPs</a:t>
                      </a:r>
                      <a:endParaRPr lang="en-US" sz="700" b="0" i="0" u="none" strike="noStrike" dirty="0">
                        <a:solidFill>
                          <a:srgbClr val="000000"/>
                        </a:solidFill>
                        <a:effectLst/>
                        <a:latin typeface="+mj-lt"/>
                      </a:endParaRP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21433931"/>
                  </a:ext>
                </a:extLst>
              </a:tr>
              <a:tr h="133480">
                <a:tc>
                  <a:txBody>
                    <a:bodyPr/>
                    <a:lstStyle/>
                    <a:p>
                      <a:pPr algn="l" fontAlgn="b"/>
                      <a:r>
                        <a:rPr lang="en-GB" sz="700" b="0" i="0" u="none" strike="noStrike" dirty="0">
                          <a:solidFill>
                            <a:srgbClr val="000000"/>
                          </a:solidFill>
                          <a:effectLst/>
                          <a:latin typeface="+mj-lt"/>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60142257"/>
                  </a:ext>
                </a:extLst>
              </a:tr>
              <a:tr h="133480">
                <a:tc>
                  <a:txBody>
                    <a:bodyPr/>
                    <a:lstStyle/>
                    <a:p>
                      <a:pPr algn="l" fontAlgn="b"/>
                      <a:r>
                        <a:rPr lang="en-US" sz="700" b="0" i="0" u="none" strike="noStrike" dirty="0">
                          <a:solidFill>
                            <a:srgbClr val="000000"/>
                          </a:solidFill>
                          <a:effectLst/>
                          <a:latin typeface="+mj-lt"/>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5566418"/>
                  </a:ext>
                </a:extLst>
              </a:tr>
              <a:tr h="133480">
                <a:tc>
                  <a:txBody>
                    <a:bodyPr/>
                    <a:lstStyle/>
                    <a:p>
                      <a:pPr algn="l" fontAlgn="b"/>
                      <a:r>
                        <a:rPr lang="en-US" sz="700" b="0" i="0" u="none" strike="noStrike">
                          <a:solidFill>
                            <a:srgbClr val="000000"/>
                          </a:solidFill>
                          <a:effectLst/>
                          <a:latin typeface="+mj-lt"/>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502798800"/>
                  </a:ext>
                </a:extLst>
              </a:tr>
              <a:tr h="133480">
                <a:tc>
                  <a:txBody>
                    <a:bodyPr/>
                    <a:lstStyle/>
                    <a:p>
                      <a:pPr algn="l" fontAlgn="b"/>
                      <a:r>
                        <a:rPr lang="en-US" sz="700" b="0" i="0" u="none" strike="noStrike">
                          <a:solidFill>
                            <a:srgbClr val="000000"/>
                          </a:solidFill>
                          <a:effectLst/>
                          <a:latin typeface="+mj-lt"/>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2269300"/>
                  </a:ext>
                </a:extLst>
              </a:tr>
              <a:tr h="133480">
                <a:tc>
                  <a:txBody>
                    <a:bodyPr/>
                    <a:lstStyle/>
                    <a:p>
                      <a:pPr algn="l" fontAlgn="b"/>
                      <a:r>
                        <a:rPr lang="en-US" sz="700" b="0" i="0" u="none" strike="noStrike">
                          <a:solidFill>
                            <a:srgbClr val="000000"/>
                          </a:solidFill>
                          <a:effectLst/>
                          <a:latin typeface="+mj-lt"/>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97724958"/>
                  </a:ext>
                </a:extLst>
              </a:tr>
              <a:tr h="133480">
                <a:tc>
                  <a:txBody>
                    <a:bodyPr/>
                    <a:lstStyle/>
                    <a:p>
                      <a:pPr algn="l" fontAlgn="b"/>
                      <a:r>
                        <a:rPr lang="en-US" sz="700" b="0" i="0" u="none" strike="noStrike">
                          <a:solidFill>
                            <a:srgbClr val="000000"/>
                          </a:solidFill>
                          <a:effectLst/>
                          <a:latin typeface="+mj-lt"/>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81331093"/>
                  </a:ext>
                </a:extLst>
              </a:tr>
              <a:tr h="133480">
                <a:tc>
                  <a:txBody>
                    <a:bodyPr/>
                    <a:lstStyle/>
                    <a:p>
                      <a:pPr algn="l" fontAlgn="b"/>
                      <a:r>
                        <a:rPr lang="en-US" sz="700" b="0" i="0" u="none" strike="noStrike">
                          <a:solidFill>
                            <a:srgbClr val="000000"/>
                          </a:solidFill>
                          <a:effectLst/>
                          <a:latin typeface="+mj-lt"/>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29275229"/>
                  </a:ext>
                </a:extLst>
              </a:tr>
              <a:tr h="133480">
                <a:tc>
                  <a:txBody>
                    <a:bodyPr/>
                    <a:lstStyle/>
                    <a:p>
                      <a:pPr algn="l" fontAlgn="b"/>
                      <a:r>
                        <a:rPr lang="en-US" sz="700" b="0" i="0" u="none" strike="noStrike">
                          <a:solidFill>
                            <a:srgbClr val="000000"/>
                          </a:solidFill>
                          <a:effectLst/>
                          <a:latin typeface="+mj-lt"/>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11124910"/>
                  </a:ext>
                </a:extLst>
              </a:tr>
              <a:tr h="133480">
                <a:tc>
                  <a:txBody>
                    <a:bodyPr/>
                    <a:lstStyle/>
                    <a:p>
                      <a:pPr algn="l" fontAlgn="b"/>
                      <a:r>
                        <a:rPr lang="en-US" sz="700" b="0" i="0" u="none" strike="noStrike">
                          <a:solidFill>
                            <a:srgbClr val="000000"/>
                          </a:solidFill>
                          <a:effectLst/>
                          <a:latin typeface="+mj-lt"/>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49112874"/>
                  </a:ext>
                </a:extLst>
              </a:tr>
              <a:tr h="133480">
                <a:tc>
                  <a:txBody>
                    <a:bodyPr/>
                    <a:lstStyle/>
                    <a:p>
                      <a:pPr algn="l" fontAlgn="b"/>
                      <a:r>
                        <a:rPr lang="en-US" sz="700" b="0" i="0" u="none" strike="noStrike">
                          <a:solidFill>
                            <a:srgbClr val="000000"/>
                          </a:solidFill>
                          <a:effectLst/>
                          <a:latin typeface="+mj-lt"/>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78907313"/>
                  </a:ext>
                </a:extLst>
              </a:tr>
              <a:tr h="133480">
                <a:tc>
                  <a:txBody>
                    <a:bodyPr/>
                    <a:lstStyle/>
                    <a:p>
                      <a:pPr algn="l" fontAlgn="b"/>
                      <a:r>
                        <a:rPr lang="en-US" sz="700" b="0" i="0" u="none" strike="noStrike" dirty="0">
                          <a:solidFill>
                            <a:srgbClr val="000000"/>
                          </a:solidFill>
                          <a:effectLst/>
                          <a:latin typeface="+mj-lt"/>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dirty="0">
                          <a:solidFill>
                            <a:srgbClr val="000000"/>
                          </a:solidFill>
                          <a:effectLst/>
                          <a:latin typeface="+mj-lt"/>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dirty="0">
                          <a:solidFill>
                            <a:srgbClr val="000000"/>
                          </a:solidFill>
                          <a:effectLst/>
                          <a:latin typeface="+mj-lt"/>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00048739"/>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5" name="Table 4">
            <a:extLst>
              <a:ext uri="{FF2B5EF4-FFF2-40B4-BE49-F238E27FC236}">
                <a16:creationId xmlns:a16="http://schemas.microsoft.com/office/drawing/2014/main" id="{7B683509-AA2F-4457-9059-8AC2E295CD3A}"/>
              </a:ext>
            </a:extLst>
          </p:cNvPr>
          <p:cNvGraphicFramePr>
            <a:graphicFrameLocks noGrp="1"/>
          </p:cNvGraphicFramePr>
          <p:nvPr>
            <p:extLst/>
          </p:nvPr>
        </p:nvGraphicFramePr>
        <p:xfrm>
          <a:off x="0" y="305273"/>
          <a:ext cx="9144000" cy="4733007"/>
        </p:xfrm>
        <a:graphic>
          <a:graphicData uri="http://schemas.openxmlformats.org/drawingml/2006/table">
            <a:tbl>
              <a:tblPr firstRow="1" bandRow="1">
                <a:tableStyleId>{5C22544A-7EE6-4342-B048-85BDC9FD1C3A}</a:tableStyleId>
              </a:tblPr>
              <a:tblGrid>
                <a:gridCol w="6353092">
                  <a:extLst>
                    <a:ext uri="{9D8B030D-6E8A-4147-A177-3AD203B41FA5}">
                      <a16:colId xmlns:a16="http://schemas.microsoft.com/office/drawing/2014/main" val="997061046"/>
                    </a:ext>
                  </a:extLst>
                </a:gridCol>
                <a:gridCol w="598770">
                  <a:extLst>
                    <a:ext uri="{9D8B030D-6E8A-4147-A177-3AD203B41FA5}">
                      <a16:colId xmlns:a16="http://schemas.microsoft.com/office/drawing/2014/main" val="2723771934"/>
                    </a:ext>
                  </a:extLst>
                </a:gridCol>
                <a:gridCol w="649585">
                  <a:extLst>
                    <a:ext uri="{9D8B030D-6E8A-4147-A177-3AD203B41FA5}">
                      <a16:colId xmlns:a16="http://schemas.microsoft.com/office/drawing/2014/main" val="194189712"/>
                    </a:ext>
                  </a:extLst>
                </a:gridCol>
                <a:gridCol w="1542553">
                  <a:extLst>
                    <a:ext uri="{9D8B030D-6E8A-4147-A177-3AD203B41FA5}">
                      <a16:colId xmlns:a16="http://schemas.microsoft.com/office/drawing/2014/main" val="3065248341"/>
                    </a:ext>
                  </a:extLst>
                </a:gridCol>
              </a:tblGrid>
              <a:tr h="17832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63" marR="4763" marT="4763"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63" marR="4763" marT="4763"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63" marR="4763" marT="4763"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33480">
                <a:tc>
                  <a:txBody>
                    <a:bodyPr/>
                    <a:lstStyle/>
                    <a:p>
                      <a:pPr algn="l" fontAlgn="t"/>
                      <a:r>
                        <a:rPr lang="it-IT" sz="700" b="0" i="0" u="none" strike="noStrike" dirty="0">
                          <a:solidFill>
                            <a:srgbClr val="000000"/>
                          </a:solidFill>
                          <a:effectLst/>
                          <a:latin typeface="+mj-lt"/>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3480">
                <a:tc>
                  <a:txBody>
                    <a:bodyPr/>
                    <a:lstStyle/>
                    <a:p>
                      <a:pPr algn="l" fontAlgn="t"/>
                      <a:r>
                        <a:rPr lang="en-GB" sz="700" b="0" i="0" u="none" strike="noStrike" dirty="0">
                          <a:solidFill>
                            <a:srgbClr val="000000"/>
                          </a:solidFill>
                          <a:effectLst/>
                          <a:latin typeface="+mj-lt"/>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3480">
                <a:tc>
                  <a:txBody>
                    <a:bodyPr/>
                    <a:lstStyle/>
                    <a:p>
                      <a:pPr algn="l" fontAlgn="t"/>
                      <a:r>
                        <a:rPr lang="en-GB" sz="700" b="0" i="0" u="none" strike="noStrike" dirty="0">
                          <a:solidFill>
                            <a:srgbClr val="000000"/>
                          </a:solidFill>
                          <a:effectLst/>
                          <a:latin typeface="+mj-lt"/>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3480">
                <a:tc>
                  <a:txBody>
                    <a:bodyPr/>
                    <a:lstStyle/>
                    <a:p>
                      <a:pPr algn="l" fontAlgn="t"/>
                      <a:r>
                        <a:rPr lang="en-US" sz="700" b="0" i="0" u="none" strike="noStrike" dirty="0">
                          <a:solidFill>
                            <a:srgbClr val="000000"/>
                          </a:solidFill>
                          <a:effectLst/>
                          <a:latin typeface="+mj-lt"/>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3480">
                <a:tc>
                  <a:txBody>
                    <a:bodyPr/>
                    <a:lstStyle/>
                    <a:p>
                      <a:pPr algn="l" fontAlgn="t"/>
                      <a:r>
                        <a:rPr lang="en-US" sz="700" b="0" i="0" u="none" strike="noStrike" dirty="0">
                          <a:solidFill>
                            <a:srgbClr val="000000"/>
                          </a:solidFill>
                          <a:effectLst/>
                          <a:latin typeface="+mj-lt"/>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3480">
                <a:tc>
                  <a:txBody>
                    <a:bodyPr/>
                    <a:lstStyle/>
                    <a:p>
                      <a:pPr algn="l" fontAlgn="t"/>
                      <a:r>
                        <a:rPr lang="en-GB" sz="700" b="0" i="0" u="none" strike="noStrike" dirty="0">
                          <a:solidFill>
                            <a:srgbClr val="000000"/>
                          </a:solidFill>
                          <a:effectLst/>
                          <a:latin typeface="+mj-lt"/>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3480">
                <a:tc>
                  <a:txBody>
                    <a:bodyPr/>
                    <a:lstStyle/>
                    <a:p>
                      <a:pPr algn="l" fontAlgn="t"/>
                      <a:r>
                        <a:rPr lang="en-GB" sz="700" b="0" i="0" u="none" strike="noStrike" dirty="0">
                          <a:solidFill>
                            <a:srgbClr val="000000"/>
                          </a:solidFill>
                          <a:effectLst/>
                          <a:latin typeface="+mj-lt"/>
                        </a:rPr>
                        <a:t>ECOES REL API </a:t>
                      </a:r>
                      <a:r>
                        <a:rPr lang="en-GB" sz="700" b="0" i="0" u="none" strike="noStrike" dirty="0" err="1">
                          <a:solidFill>
                            <a:srgbClr val="000000"/>
                          </a:solidFill>
                          <a:effectLst/>
                          <a:latin typeface="+mj-lt"/>
                        </a:rPr>
                        <a:t>Webmethod</a:t>
                      </a:r>
                      <a:endParaRPr lang="en-GB"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3480">
                <a:tc>
                  <a:txBody>
                    <a:bodyPr/>
                    <a:lstStyle/>
                    <a:p>
                      <a:pPr algn="l" fontAlgn="t"/>
                      <a:r>
                        <a:rPr lang="en-GB" sz="700" b="0" i="0" u="none" strike="noStrike" dirty="0">
                          <a:solidFill>
                            <a:srgbClr val="000000"/>
                          </a:solidFill>
                          <a:effectLst/>
                          <a:latin typeface="+mj-lt"/>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3480">
                <a:tc>
                  <a:txBody>
                    <a:bodyPr/>
                    <a:lstStyle/>
                    <a:p>
                      <a:pPr algn="l" fontAlgn="t"/>
                      <a:r>
                        <a:rPr lang="en-US" sz="700" b="0" i="0" u="none" strike="noStrike" dirty="0">
                          <a:solidFill>
                            <a:srgbClr val="000000"/>
                          </a:solidFill>
                          <a:effectLst/>
                          <a:latin typeface="+mj-lt"/>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3480">
                <a:tc>
                  <a:txBody>
                    <a:bodyPr/>
                    <a:lstStyle/>
                    <a:p>
                      <a:pPr algn="l" fontAlgn="t"/>
                      <a:r>
                        <a:rPr lang="en-US" sz="700" b="0" i="0" u="none" strike="noStrike" dirty="0">
                          <a:solidFill>
                            <a:srgbClr val="000000"/>
                          </a:solidFill>
                          <a:effectLst/>
                          <a:latin typeface="+mj-lt"/>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3480">
                <a:tc>
                  <a:txBody>
                    <a:bodyPr/>
                    <a:lstStyle/>
                    <a:p>
                      <a:pPr algn="l" fontAlgn="t"/>
                      <a:r>
                        <a:rPr lang="en-US" sz="700" b="0" i="0" u="none" strike="noStrike" dirty="0">
                          <a:solidFill>
                            <a:srgbClr val="000000"/>
                          </a:solidFill>
                          <a:effectLst/>
                          <a:latin typeface="+mj-lt"/>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3480">
                <a:tc>
                  <a:txBody>
                    <a:bodyPr/>
                    <a:lstStyle/>
                    <a:p>
                      <a:pPr algn="l" fontAlgn="t"/>
                      <a:r>
                        <a:rPr lang="en-US" sz="700" b="0" i="0" u="none" strike="noStrike" dirty="0">
                          <a:solidFill>
                            <a:srgbClr val="000000"/>
                          </a:solidFill>
                          <a:effectLst/>
                          <a:latin typeface="+mj-lt"/>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3480">
                <a:tc>
                  <a:txBody>
                    <a:bodyPr/>
                    <a:lstStyle/>
                    <a:p>
                      <a:pPr algn="l" fontAlgn="t"/>
                      <a:r>
                        <a:rPr lang="en-US" sz="700" b="0" i="0" u="none" strike="noStrike" dirty="0">
                          <a:solidFill>
                            <a:srgbClr val="000000"/>
                          </a:solidFill>
                          <a:effectLst/>
                          <a:latin typeface="+mj-lt"/>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3480">
                <a:tc>
                  <a:txBody>
                    <a:bodyPr/>
                    <a:lstStyle/>
                    <a:p>
                      <a:pPr algn="l" fontAlgn="t"/>
                      <a:r>
                        <a:rPr lang="en-GB" sz="700" b="0" i="0" u="none" strike="noStrike" dirty="0">
                          <a:solidFill>
                            <a:srgbClr val="000000"/>
                          </a:solidFill>
                          <a:effectLst/>
                          <a:latin typeface="+mj-lt"/>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3480">
                <a:tc>
                  <a:txBody>
                    <a:bodyPr/>
                    <a:lstStyle/>
                    <a:p>
                      <a:pPr algn="l" fontAlgn="t"/>
                      <a:r>
                        <a:rPr lang="en-US" sz="700" b="0" i="0" u="none" strike="noStrike" dirty="0">
                          <a:solidFill>
                            <a:srgbClr val="000000"/>
                          </a:solidFill>
                          <a:effectLst/>
                          <a:latin typeface="+mj-lt"/>
                        </a:rPr>
                        <a:t>Regulatory Workstream – </a:t>
                      </a:r>
                      <a:r>
                        <a:rPr lang="en-US" sz="700" b="0" i="0" u="none" strike="noStrike" dirty="0" err="1">
                          <a:solidFill>
                            <a:srgbClr val="000000"/>
                          </a:solidFill>
                          <a:effectLst/>
                          <a:latin typeface="+mj-lt"/>
                        </a:rPr>
                        <a:t>Programme</a:t>
                      </a:r>
                      <a:r>
                        <a:rPr lang="en-US" sz="700" b="0" i="0" u="none" strike="noStrike" dirty="0">
                          <a:solidFill>
                            <a:srgbClr val="000000"/>
                          </a:solidFill>
                          <a:effectLst/>
                          <a:latin typeface="+mj-lt"/>
                        </a:rPr>
                        <a:t>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3480">
                <a:tc>
                  <a:txBody>
                    <a:bodyPr/>
                    <a:lstStyle/>
                    <a:p>
                      <a:pPr algn="l" fontAlgn="t"/>
                      <a:r>
                        <a:rPr lang="en-GB" sz="700" b="0" i="0" u="none" strike="noStrike" dirty="0">
                          <a:solidFill>
                            <a:srgbClr val="000000"/>
                          </a:solidFill>
                          <a:effectLst/>
                          <a:latin typeface="+mj-lt"/>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r h="133480">
                <a:tc>
                  <a:txBody>
                    <a:bodyPr/>
                    <a:lstStyle/>
                    <a:p>
                      <a:pPr algn="l" fontAlgn="t"/>
                      <a:r>
                        <a:rPr lang="en-US" sz="700" b="0" i="0" u="none" strike="noStrike" dirty="0" err="1">
                          <a:solidFill>
                            <a:srgbClr val="000000"/>
                          </a:solidFill>
                          <a:effectLst/>
                          <a:latin typeface="+mj-lt"/>
                        </a:rPr>
                        <a:t>DSP_Specific</a:t>
                      </a:r>
                      <a:r>
                        <a:rPr lang="en-US" sz="700" b="0" i="0" u="none" strike="noStrike" dirty="0">
                          <a:solidFill>
                            <a:srgbClr val="000000"/>
                          </a:solidFill>
                          <a:effectLst/>
                          <a:latin typeface="+mj-lt"/>
                        </a:rPr>
                        <a:t>_ SIT_ </a:t>
                      </a:r>
                      <a:r>
                        <a:rPr lang="en-US" sz="700" b="0" i="0" u="none" strike="noStrike" dirty="0" err="1">
                          <a:solidFill>
                            <a:srgbClr val="000000"/>
                          </a:solidFill>
                          <a:effectLst/>
                          <a:latin typeface="+mj-lt"/>
                        </a:rPr>
                        <a:t>Functional_Exit_Criteria</a:t>
                      </a:r>
                      <a:endParaRPr lang="en-US"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32824700"/>
                  </a:ext>
                </a:extLst>
              </a:tr>
              <a:tr h="149847">
                <a:tc>
                  <a:txBody>
                    <a:bodyPr/>
                    <a:lstStyle/>
                    <a:p>
                      <a:pPr algn="l" fontAlgn="b"/>
                      <a:r>
                        <a:rPr lang="en-GB" sz="700" b="0" i="0" u="none" strike="noStrike" dirty="0">
                          <a:solidFill>
                            <a:srgbClr val="000000"/>
                          </a:solidFill>
                          <a:effectLst/>
                          <a:latin typeface="+mj-lt"/>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934460"/>
                  </a:ext>
                </a:extLst>
              </a:tr>
              <a:tr h="133480">
                <a:tc>
                  <a:txBody>
                    <a:bodyPr/>
                    <a:lstStyle/>
                    <a:p>
                      <a:pPr algn="l" fontAlgn="b"/>
                      <a:r>
                        <a:rPr lang="en-US" sz="700" b="0" i="0" u="none" strike="noStrike" dirty="0">
                          <a:solidFill>
                            <a:srgbClr val="000000"/>
                          </a:solidFill>
                          <a:effectLst/>
                          <a:latin typeface="+mj-lt"/>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48897310"/>
                  </a:ext>
                </a:extLst>
              </a:tr>
              <a:tr h="133480">
                <a:tc>
                  <a:txBody>
                    <a:bodyPr/>
                    <a:lstStyle/>
                    <a:p>
                      <a:pPr algn="l" fontAlgn="b"/>
                      <a:r>
                        <a:rPr lang="en-US" sz="700" b="0" i="0" u="none" strike="noStrike" dirty="0">
                          <a:solidFill>
                            <a:srgbClr val="000000"/>
                          </a:solidFill>
                          <a:effectLst/>
                          <a:latin typeface="+mj-lt"/>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95327869"/>
                  </a:ext>
                </a:extLst>
              </a:tr>
              <a:tr h="133480">
                <a:tc>
                  <a:txBody>
                    <a:bodyPr/>
                    <a:lstStyle/>
                    <a:p>
                      <a:pPr algn="l" fontAlgn="b"/>
                      <a:r>
                        <a:rPr lang="en-US" sz="700" b="0" i="0" u="none" strike="noStrike">
                          <a:solidFill>
                            <a:srgbClr val="000000"/>
                          </a:solidFill>
                          <a:effectLst/>
                          <a:latin typeface="+mj-lt"/>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63763996"/>
                  </a:ext>
                </a:extLst>
              </a:tr>
              <a:tr h="133480">
                <a:tc>
                  <a:txBody>
                    <a:bodyPr/>
                    <a:lstStyle/>
                    <a:p>
                      <a:pPr algn="l" fontAlgn="b"/>
                      <a:r>
                        <a:rPr lang="fr-FR" sz="700" b="0" i="0" u="none" strike="noStrike" dirty="0" err="1">
                          <a:solidFill>
                            <a:srgbClr val="000000"/>
                          </a:solidFill>
                          <a:effectLst/>
                          <a:latin typeface="+mj-lt"/>
                        </a:rPr>
                        <a:t>Xoserve</a:t>
                      </a:r>
                      <a:r>
                        <a:rPr lang="fr-FR" sz="700" b="0" i="0" u="none" strike="noStrike" dirty="0">
                          <a:solidFill>
                            <a:srgbClr val="000000"/>
                          </a:solidFill>
                          <a:effectLst/>
                          <a:latin typeface="+mj-lt"/>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48544491"/>
                  </a:ext>
                </a:extLst>
              </a:tr>
              <a:tr h="133480">
                <a:tc>
                  <a:txBody>
                    <a:bodyPr/>
                    <a:lstStyle/>
                    <a:p>
                      <a:pPr algn="l" fontAlgn="b"/>
                      <a:r>
                        <a:rPr lang="en-US" sz="700" b="0" i="0" u="none" strike="noStrike" dirty="0" err="1">
                          <a:solidFill>
                            <a:srgbClr val="000000"/>
                          </a:solidFill>
                          <a:effectLst/>
                          <a:latin typeface="+mj-lt"/>
                        </a:rPr>
                        <a:t>Provide_CSS_RegistrationID_to_LPs</a:t>
                      </a:r>
                      <a:endParaRPr lang="en-US" sz="700" b="0" i="0" u="none" strike="noStrike" dirty="0">
                        <a:solidFill>
                          <a:srgbClr val="000000"/>
                        </a:solidFill>
                        <a:effectLst/>
                        <a:latin typeface="+mj-lt"/>
                      </a:endParaRP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21433931"/>
                  </a:ext>
                </a:extLst>
              </a:tr>
              <a:tr h="133480">
                <a:tc>
                  <a:txBody>
                    <a:bodyPr/>
                    <a:lstStyle/>
                    <a:p>
                      <a:pPr algn="l" fontAlgn="b"/>
                      <a:r>
                        <a:rPr lang="en-GB" sz="700" b="0" i="0" u="none" strike="noStrike" dirty="0">
                          <a:solidFill>
                            <a:srgbClr val="000000"/>
                          </a:solidFill>
                          <a:effectLst/>
                          <a:latin typeface="+mj-lt"/>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60142257"/>
                  </a:ext>
                </a:extLst>
              </a:tr>
              <a:tr h="133480">
                <a:tc>
                  <a:txBody>
                    <a:bodyPr/>
                    <a:lstStyle/>
                    <a:p>
                      <a:pPr algn="l" fontAlgn="b"/>
                      <a:r>
                        <a:rPr lang="en-US" sz="700" b="0" i="0" u="none" strike="noStrike" dirty="0">
                          <a:solidFill>
                            <a:srgbClr val="000000"/>
                          </a:solidFill>
                          <a:effectLst/>
                          <a:latin typeface="+mj-lt"/>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5566418"/>
                  </a:ext>
                </a:extLst>
              </a:tr>
              <a:tr h="133480">
                <a:tc>
                  <a:txBody>
                    <a:bodyPr/>
                    <a:lstStyle/>
                    <a:p>
                      <a:pPr algn="l" fontAlgn="b"/>
                      <a:r>
                        <a:rPr lang="en-US" sz="700" b="0" i="0" u="none" strike="noStrike">
                          <a:solidFill>
                            <a:srgbClr val="000000"/>
                          </a:solidFill>
                          <a:effectLst/>
                          <a:latin typeface="+mj-lt"/>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502798800"/>
                  </a:ext>
                </a:extLst>
              </a:tr>
              <a:tr h="133480">
                <a:tc>
                  <a:txBody>
                    <a:bodyPr/>
                    <a:lstStyle/>
                    <a:p>
                      <a:pPr algn="l" fontAlgn="b"/>
                      <a:r>
                        <a:rPr lang="en-US" sz="700" b="0" i="0" u="none" strike="noStrike">
                          <a:solidFill>
                            <a:srgbClr val="000000"/>
                          </a:solidFill>
                          <a:effectLst/>
                          <a:latin typeface="+mj-lt"/>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2269300"/>
                  </a:ext>
                </a:extLst>
              </a:tr>
              <a:tr h="133480">
                <a:tc>
                  <a:txBody>
                    <a:bodyPr/>
                    <a:lstStyle/>
                    <a:p>
                      <a:pPr algn="l" fontAlgn="b"/>
                      <a:r>
                        <a:rPr lang="en-US" sz="700" b="0" i="0" u="none" strike="noStrike">
                          <a:solidFill>
                            <a:srgbClr val="000000"/>
                          </a:solidFill>
                          <a:effectLst/>
                          <a:latin typeface="+mj-lt"/>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97724958"/>
                  </a:ext>
                </a:extLst>
              </a:tr>
              <a:tr h="133480">
                <a:tc>
                  <a:txBody>
                    <a:bodyPr/>
                    <a:lstStyle/>
                    <a:p>
                      <a:pPr algn="l" fontAlgn="b"/>
                      <a:r>
                        <a:rPr lang="en-US" sz="700" b="0" i="0" u="none" strike="noStrike">
                          <a:solidFill>
                            <a:srgbClr val="000000"/>
                          </a:solidFill>
                          <a:effectLst/>
                          <a:latin typeface="+mj-lt"/>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81331093"/>
                  </a:ext>
                </a:extLst>
              </a:tr>
              <a:tr h="133480">
                <a:tc>
                  <a:txBody>
                    <a:bodyPr/>
                    <a:lstStyle/>
                    <a:p>
                      <a:pPr algn="l" fontAlgn="b"/>
                      <a:r>
                        <a:rPr lang="en-US" sz="700" b="0" i="0" u="none" strike="noStrike">
                          <a:solidFill>
                            <a:srgbClr val="000000"/>
                          </a:solidFill>
                          <a:effectLst/>
                          <a:latin typeface="+mj-lt"/>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29275229"/>
                  </a:ext>
                </a:extLst>
              </a:tr>
              <a:tr h="133480">
                <a:tc>
                  <a:txBody>
                    <a:bodyPr/>
                    <a:lstStyle/>
                    <a:p>
                      <a:pPr algn="l" fontAlgn="b"/>
                      <a:r>
                        <a:rPr lang="en-US" sz="700" b="0" i="0" u="none" strike="noStrike">
                          <a:solidFill>
                            <a:srgbClr val="000000"/>
                          </a:solidFill>
                          <a:effectLst/>
                          <a:latin typeface="+mj-lt"/>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11124910"/>
                  </a:ext>
                </a:extLst>
              </a:tr>
              <a:tr h="133480">
                <a:tc>
                  <a:txBody>
                    <a:bodyPr/>
                    <a:lstStyle/>
                    <a:p>
                      <a:pPr algn="l" fontAlgn="b"/>
                      <a:r>
                        <a:rPr lang="en-US" sz="700" b="0" i="0" u="none" strike="noStrike">
                          <a:solidFill>
                            <a:srgbClr val="000000"/>
                          </a:solidFill>
                          <a:effectLst/>
                          <a:latin typeface="+mj-lt"/>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49112874"/>
                  </a:ext>
                </a:extLst>
              </a:tr>
              <a:tr h="133480">
                <a:tc>
                  <a:txBody>
                    <a:bodyPr/>
                    <a:lstStyle/>
                    <a:p>
                      <a:pPr algn="l" fontAlgn="b"/>
                      <a:r>
                        <a:rPr lang="en-US" sz="700" b="0" i="0" u="none" strike="noStrike">
                          <a:solidFill>
                            <a:srgbClr val="000000"/>
                          </a:solidFill>
                          <a:effectLst/>
                          <a:latin typeface="+mj-lt"/>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78907313"/>
                  </a:ext>
                </a:extLst>
              </a:tr>
              <a:tr h="133480">
                <a:tc>
                  <a:txBody>
                    <a:bodyPr/>
                    <a:lstStyle/>
                    <a:p>
                      <a:pPr algn="l" fontAlgn="b"/>
                      <a:r>
                        <a:rPr lang="en-US" sz="700" b="0" i="0" u="none" strike="noStrike" dirty="0">
                          <a:solidFill>
                            <a:srgbClr val="000000"/>
                          </a:solidFill>
                          <a:effectLst/>
                          <a:latin typeface="+mj-lt"/>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dirty="0">
                          <a:solidFill>
                            <a:srgbClr val="000000"/>
                          </a:solidFill>
                          <a:effectLst/>
                          <a:latin typeface="+mj-lt"/>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dirty="0">
                          <a:solidFill>
                            <a:srgbClr val="000000"/>
                          </a:solidFill>
                          <a:effectLst/>
                          <a:latin typeface="+mj-lt"/>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00048739"/>
                  </a:ext>
                </a:extLst>
              </a:tr>
            </a:tbl>
          </a:graphicData>
        </a:graphic>
      </p:graphicFrame>
    </p:spTree>
    <p:extLst>
      <p:ext uri="{BB962C8B-B14F-4D97-AF65-F5344CB8AC3E}">
        <p14:creationId xmlns:p14="http://schemas.microsoft.com/office/powerpoint/2010/main" val="413753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82093"/>
            <a:ext cx="7211144" cy="360040"/>
          </a:xfrm>
        </p:spPr>
        <p:txBody>
          <a:bodyPr>
            <a:noAutofit/>
          </a:bodyPr>
          <a:lstStyle/>
          <a:p>
            <a:r>
              <a:rPr lang="en-GB" sz="2000" dirty="0"/>
              <a:t>3.1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1394580151"/>
              </p:ext>
            </p:extLst>
          </p:nvPr>
        </p:nvGraphicFramePr>
        <p:xfrm>
          <a:off x="184298" y="894829"/>
          <a:ext cx="8681404" cy="2686696"/>
        </p:xfrm>
        <a:graphic>
          <a:graphicData uri="http://schemas.openxmlformats.org/drawingml/2006/table">
            <a:tbl>
              <a:tblPr firstRow="1" firstCol="1" bandRow="1">
                <a:tableStyleId>{5940675A-B579-460E-94D1-54222C63F5DA}</a:tableStyleId>
              </a:tblPr>
              <a:tblGrid>
                <a:gridCol w="3358436">
                  <a:extLst>
                    <a:ext uri="{9D8B030D-6E8A-4147-A177-3AD203B41FA5}">
                      <a16:colId xmlns:a16="http://schemas.microsoft.com/office/drawing/2014/main" val="20001"/>
                    </a:ext>
                  </a:extLst>
                </a:gridCol>
                <a:gridCol w="632992">
                  <a:extLst>
                    <a:ext uri="{9D8B030D-6E8A-4147-A177-3AD203B41FA5}">
                      <a16:colId xmlns:a16="http://schemas.microsoft.com/office/drawing/2014/main" val="20002"/>
                    </a:ext>
                  </a:extLst>
                </a:gridCol>
                <a:gridCol w="516575">
                  <a:extLst>
                    <a:ext uri="{9D8B030D-6E8A-4147-A177-3AD203B41FA5}">
                      <a16:colId xmlns:a16="http://schemas.microsoft.com/office/drawing/2014/main" val="20003"/>
                    </a:ext>
                  </a:extLst>
                </a:gridCol>
                <a:gridCol w="456638">
                  <a:extLst>
                    <a:ext uri="{9D8B030D-6E8A-4147-A177-3AD203B41FA5}">
                      <a16:colId xmlns:a16="http://schemas.microsoft.com/office/drawing/2014/main" val="20005"/>
                    </a:ext>
                  </a:extLst>
                </a:gridCol>
                <a:gridCol w="456638">
                  <a:extLst>
                    <a:ext uri="{9D8B030D-6E8A-4147-A177-3AD203B41FA5}">
                      <a16:colId xmlns:a16="http://schemas.microsoft.com/office/drawing/2014/main" val="3663843725"/>
                    </a:ext>
                  </a:extLst>
                </a:gridCol>
                <a:gridCol w="3260125">
                  <a:extLst>
                    <a:ext uri="{9D8B030D-6E8A-4147-A177-3AD203B41FA5}">
                      <a16:colId xmlns:a16="http://schemas.microsoft.com/office/drawing/2014/main" val="20008"/>
                    </a:ext>
                  </a:extLst>
                </a:gridCol>
              </a:tblGrid>
              <a:tr h="0">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a:effectLst/>
                        </a:rPr>
                        <a:t>Voting</a:t>
                      </a:r>
                      <a:endParaRPr lang="en-GB" sz="110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a:effectLst/>
                        </a:rPr>
                        <a:t>DSC Service Area</a:t>
                      </a:r>
                      <a:endParaRPr lang="en-GB" sz="110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a:txBody>
                    <a:bodyPr/>
                    <a:lstStyle/>
                    <a:p>
                      <a:pPr>
                        <a:lnSpc>
                          <a:spcPct val="115000"/>
                        </a:lnSpc>
                        <a:spcAft>
                          <a:spcPts val="0"/>
                        </a:spcAft>
                      </a:pPr>
                      <a:r>
                        <a:rPr lang="en-GB" sz="1000" dirty="0">
                          <a:effectLst/>
                        </a:rPr>
                        <a:t>Shipper </a:t>
                      </a:r>
                    </a:p>
                  </a:txBody>
                  <a:tcPr marL="66582" marR="66582" marT="0" marB="0">
                    <a:solidFill>
                      <a:schemeClr val="accent5"/>
                    </a:solidFill>
                  </a:tcPr>
                </a:tc>
                <a:tc>
                  <a:txBody>
                    <a:bodyPr/>
                    <a:lstStyle/>
                    <a:p>
                      <a:pPr>
                        <a:lnSpc>
                          <a:spcPct val="115000"/>
                        </a:lnSpc>
                        <a:spcAft>
                          <a:spcPts val="0"/>
                        </a:spcAft>
                      </a:pPr>
                      <a:r>
                        <a:rPr lang="en-GB" sz="1000" dirty="0">
                          <a:effectLst/>
                        </a:rPr>
                        <a:t>DNO</a:t>
                      </a:r>
                    </a:p>
                  </a:txBody>
                  <a:tcPr marL="66582" marR="66582" marT="0" marB="0">
                    <a:solidFill>
                      <a:schemeClr val="accent5"/>
                    </a:solidFill>
                  </a:tcPr>
                </a:tc>
                <a:tc>
                  <a:txBody>
                    <a:bodyPr/>
                    <a:lstStyle/>
                    <a:p>
                      <a:pPr>
                        <a:lnSpc>
                          <a:spcPct val="115000"/>
                        </a:lnSpc>
                        <a:spcAft>
                          <a:spcPts val="0"/>
                        </a:spcAft>
                      </a:pPr>
                      <a:r>
                        <a:rPr lang="en-GB" sz="1000" dirty="0">
                          <a:effectLst/>
                        </a:rPr>
                        <a:t>IGT</a:t>
                      </a: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rPr>
                        <a:t>NTS</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XRN5377 Addition of ‘Class’ field to supply point data reports</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TBC</a:t>
                      </a:r>
                    </a:p>
                  </a:txBody>
                  <a:tcPr marL="9525" marR="9525" marT="9525" marB="0" anchor="ctr"/>
                </a:tc>
                <a:extLst>
                  <a:ext uri="{0D108BD9-81ED-4DB2-BD59-A6C34878D82A}">
                    <a16:rowId xmlns:a16="http://schemas.microsoft.com/office/drawing/2014/main" val="1239497877"/>
                  </a:ext>
                </a:extLst>
              </a:tr>
              <a:tr h="367502">
                <a:tc>
                  <a:txBody>
                    <a:bodyPr/>
                    <a:lstStyle/>
                    <a:p>
                      <a:pPr marL="0" marR="0" lvl="0" indent="0" algn="l" rtl="0" eaLnBrk="1" fontAlgn="auto" latinLnBrk="0" hangingPunct="1">
                        <a:lnSpc>
                          <a:spcPct val="100000"/>
                        </a:lnSpc>
                        <a:spcBef>
                          <a:spcPts val="0"/>
                        </a:spcBef>
                        <a:spcAft>
                          <a:spcPts val="0"/>
                        </a:spcAft>
                        <a:buFontTx/>
                        <a:buNone/>
                      </a:pPr>
                      <a:r>
                        <a:rPr lang="en-GB" sz="1000" b="0" i="0" u="none" strike="noStrike" kern="1200" noProof="0" dirty="0">
                          <a:effectLst/>
                        </a:rPr>
                        <a:t>XRN5379 Class 1 Read Service Procurement Exercise </a:t>
                      </a: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Y</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Y</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Y</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Arial"/>
                        </a:rPr>
                        <a:t>Y</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TBC</a:t>
                      </a:r>
                    </a:p>
                  </a:txBody>
                  <a:tcPr marL="9525" marR="9525" marT="9525" marB="0" anchor="ctr"/>
                </a:tc>
                <a:extLst>
                  <a:ext uri="{0D108BD9-81ED-4DB2-BD59-A6C34878D82A}">
                    <a16:rowId xmlns:a16="http://schemas.microsoft.com/office/drawing/2014/main" val="1666563257"/>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XRN5380 Introduction of a Micro Business identifier in Central Systems </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TBC</a:t>
                      </a:r>
                    </a:p>
                  </a:txBody>
                  <a:tcPr marL="9525" marR="9525" marT="9525" marB="0" anchor="ctr"/>
                </a:tc>
                <a:extLst>
                  <a:ext uri="{0D108BD9-81ED-4DB2-BD59-A6C34878D82A}">
                    <a16:rowId xmlns:a16="http://schemas.microsoft.com/office/drawing/2014/main" val="3654643835"/>
                  </a:ext>
                </a:extLst>
              </a:tr>
              <a:tr h="367502">
                <a:tc>
                  <a:txBody>
                    <a:bodyPr/>
                    <a:lstStyle/>
                    <a:p>
                      <a:pPr marL="0" marR="0" lvl="0" indent="0" algn="l" rtl="0" eaLnBrk="1" fontAlgn="auto" latinLnBrk="0" hangingPunct="1">
                        <a:lnSpc>
                          <a:spcPct val="100000"/>
                        </a:lnSpc>
                        <a:spcBef>
                          <a:spcPts val="0"/>
                        </a:spcBef>
                        <a:spcAft>
                          <a:spcPts val="0"/>
                        </a:spcAft>
                        <a:buFontTx/>
                        <a:buNone/>
                      </a:pPr>
                      <a:r>
                        <a:rPr lang="en-GB" sz="1000" b="0" i="0" u="none" strike="noStrike" kern="1200" noProof="0" dirty="0">
                          <a:effectLst/>
                        </a:rPr>
                        <a:t>XRN5381 Changes to SDT v18</a:t>
                      </a:r>
                    </a:p>
                  </a:txBody>
                  <a:tcPr marL="68580" marR="68580" marT="0" marB="0" anchor="ctr"/>
                </a:tc>
                <a:tc gridSpan="4">
                  <a:txBody>
                    <a:bodyPr/>
                    <a:lstStyle/>
                    <a:p>
                      <a:pPr lvl="0" algn="ctr">
                        <a:lnSpc>
                          <a:spcPct val="114999"/>
                        </a:lnSpc>
                        <a:spcAft>
                          <a:spcPts val="0"/>
                        </a:spcAft>
                        <a:buNone/>
                      </a:pPr>
                      <a:r>
                        <a:rPr lang="en-GB" sz="1000" kern="1200" dirty="0">
                          <a:solidFill>
                            <a:schemeClr val="tx1"/>
                          </a:solidFill>
                          <a:effectLst/>
                          <a:latin typeface="+mn-lt"/>
                          <a:ea typeface="+mn-ea"/>
                          <a:cs typeface="Arial"/>
                        </a:rPr>
                        <a:t>For Information</a:t>
                      </a:r>
                    </a:p>
                  </a:txBody>
                  <a:tcPr marL="68580" marR="68580" marT="0" marB="0"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4182887828"/>
                  </a:ext>
                </a:extLst>
              </a:tr>
              <a:tr h="367502">
                <a:tc>
                  <a:txBody>
                    <a:bodyPr/>
                    <a:lstStyle/>
                    <a:p>
                      <a:pPr marL="0" marR="0" lvl="0" indent="0" algn="l" rtl="0" eaLnBrk="1" fontAlgn="auto" latinLnBrk="0" hangingPunct="1">
                        <a:lnSpc>
                          <a:spcPct val="100000"/>
                        </a:lnSpc>
                        <a:spcBef>
                          <a:spcPts val="0"/>
                        </a:spcBef>
                        <a:spcAft>
                          <a:spcPts val="0"/>
                        </a:spcAft>
                        <a:buFontTx/>
                        <a:buNone/>
                      </a:pPr>
                      <a:r>
                        <a:rPr lang="en-GB" sz="1000" b="0" i="0" u="none" strike="noStrike" kern="1200" noProof="0" dirty="0">
                          <a:effectLst/>
                        </a:rPr>
                        <a:t>XRN5382 </a:t>
                      </a:r>
                      <a:r>
                        <a:rPr lang="sv-SE" sz="1000" b="0" i="0" u="none" strike="noStrike" kern="1200" noProof="0" dirty="0">
                          <a:effectLst/>
                        </a:rPr>
                        <a:t>FWACV: PRCMS validation/processing - analysis </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TBC</a:t>
                      </a:r>
                    </a:p>
                  </a:txBody>
                  <a:tcPr marL="9525" marR="9525" marT="9525" marB="0" anchor="ctr"/>
                </a:tc>
                <a:extLst>
                  <a:ext uri="{0D108BD9-81ED-4DB2-BD59-A6C34878D82A}">
                    <a16:rowId xmlns:a16="http://schemas.microsoft.com/office/drawing/2014/main" val="2684198240"/>
                  </a:ext>
                </a:extLst>
              </a:tr>
              <a:tr h="367502">
                <a:tc>
                  <a:txBody>
                    <a:bodyPr/>
                    <a:lstStyle/>
                    <a:p>
                      <a:pPr marL="0" marR="0" lvl="0" indent="0" algn="l" rtl="0" eaLnBrk="1" fontAlgn="auto" latinLnBrk="0" hangingPunct="1">
                        <a:lnSpc>
                          <a:spcPct val="100000"/>
                        </a:lnSpc>
                        <a:spcBef>
                          <a:spcPts val="0"/>
                        </a:spcBef>
                        <a:spcAft>
                          <a:spcPts val="0"/>
                        </a:spcAft>
                        <a:buFontTx/>
                        <a:buNone/>
                      </a:pPr>
                      <a:r>
                        <a:rPr lang="en-GB" sz="1000" b="0" i="0" u="none" strike="noStrike" kern="1200" noProof="0" dirty="0">
                          <a:effectLst/>
                        </a:rPr>
                        <a:t>XRN5383 </a:t>
                      </a:r>
                      <a:r>
                        <a:rPr lang="en-US" sz="1000" b="0" i="0" u="none" strike="noStrike" kern="1200" noProof="0" dirty="0">
                          <a:effectLst/>
                        </a:rPr>
                        <a:t>LDZ Stock Change and Embedded LDZ Unique Sites - new service</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TBC</a:t>
                      </a:r>
                    </a:p>
                  </a:txBody>
                  <a:tcPr marL="9525" marR="9525" marT="9525" marB="0" anchor="ctr"/>
                </a:tc>
                <a:extLst>
                  <a:ext uri="{0D108BD9-81ED-4DB2-BD59-A6C34878D82A}">
                    <a16:rowId xmlns:a16="http://schemas.microsoft.com/office/drawing/2014/main" val="1905662009"/>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4" ma:contentTypeDescription="Create a new document." ma:contentTypeScope="" ma:versionID="33b8fecee8c4713a57430302bf85c5cc">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f5412dd98e0cafb03a0a30bd6733c8ea"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SharedWithUsers xmlns="c78a4dae-5fc0-4ed3-ad80-da51122ab114">
      <UserInfo>
        <DisplayName>Tony Klein</DisplayName>
        <AccountId>189</AccountId>
        <AccountType/>
      </UserInfo>
      <UserInfo>
        <DisplayName>Charan Singh</DisplayName>
        <AccountId>59</AccountId>
        <AccountType/>
      </UserInfo>
      <UserInfo>
        <DisplayName>James Rigby</DisplayName>
        <AccountId>80</AccountId>
        <AccountType/>
      </UserInfo>
    </SharedWithUsers>
  </documentManagement>
</p:properties>
</file>

<file path=customXml/itemProps1.xml><?xml version="1.0" encoding="utf-8"?>
<ds:datastoreItem xmlns:ds="http://schemas.openxmlformats.org/officeDocument/2006/customXml" ds:itemID="{5BE24821-F629-4E24-AE94-13030549F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3.xml><?xml version="1.0" encoding="utf-8"?>
<ds:datastoreItem xmlns:ds="http://schemas.openxmlformats.org/officeDocument/2006/customXml" ds:itemID="{EE966AA5-3D01-4B81-BAE0-8020A2E16EFF}">
  <ds:schemaRefs>
    <ds:schemaRef ds:uri="http://purl.org/dc/dcmitype/"/>
    <ds:schemaRef ds:uri="http://schemas.openxmlformats.org/package/2006/metadata/core-properties"/>
    <ds:schemaRef ds:uri="http://purl.org/dc/terms/"/>
    <ds:schemaRef ds:uri="http://schemas.microsoft.com/office/2006/metadata/properties"/>
    <ds:schemaRef ds:uri="5844fa40-a696-4ac9-bd38-c0330d295109"/>
    <ds:schemaRef ds:uri="http://schemas.microsoft.com/office/infopath/2007/PartnerControls"/>
    <ds:schemaRef ds:uri="http://schemas.microsoft.com/office/2006/documentManagement/types"/>
    <ds:schemaRef ds:uri="c78a4dae-5fc0-4ed3-ad80-da51122ab114"/>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40388</TotalTime>
  <Words>12096</Words>
  <Application>Microsoft Office PowerPoint</Application>
  <PresentationFormat>On-screen Show (16:9)</PresentationFormat>
  <Paragraphs>2285</Paragraphs>
  <Slides>84</Slides>
  <Notes>29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84</vt:i4>
      </vt:variant>
    </vt:vector>
  </HeadingPairs>
  <TitlesOfParts>
    <vt:vector size="97" baseType="lpstr">
      <vt:lpstr>ＭＳ Ｐゴシック</vt:lpstr>
      <vt:lpstr>Arial</vt:lpstr>
      <vt:lpstr>Calibri</vt:lpstr>
      <vt:lpstr>Poppins Medium</vt:lpstr>
      <vt:lpstr>Poppins-Light</vt:lpstr>
      <vt:lpstr>Symbol</vt:lpstr>
      <vt:lpstr>Times New Roman</vt:lpstr>
      <vt:lpstr>Verdana</vt:lpstr>
      <vt:lpstr>Wingdings</vt:lpstr>
      <vt:lpstr>Office Theme</vt:lpstr>
      <vt:lpstr>Worksheet</vt:lpstr>
      <vt:lpstr>Document</vt:lpstr>
      <vt:lpstr>Acrobat Document</vt:lpstr>
      <vt:lpstr>Change Management Committee</vt:lpstr>
      <vt:lpstr>Section 2: DSC Change Budget &amp; Horizon Planning</vt:lpstr>
      <vt:lpstr>DSC Change Budget 21/22 YTD</vt:lpstr>
      <vt:lpstr>Budget v Committed Spend BP21/22</vt:lpstr>
      <vt:lpstr>Change Pipeline</vt:lpstr>
      <vt:lpstr>Change Development &amp; Delivery Pipeline (DSC Change / Minor Release Budget) </vt:lpstr>
      <vt:lpstr>PowerPoint Presentation</vt:lpstr>
      <vt:lpstr>Section 3: Capture</vt:lpstr>
      <vt:lpstr>3.1 New Change Proposals – Initial Review</vt:lpstr>
      <vt:lpstr>XRN5377 Addition of ‘Class’ field to supply point data reports</vt:lpstr>
      <vt:lpstr>XRN5379 Class 1 Read Service Procurement Exercise (MOD 0710) </vt:lpstr>
      <vt:lpstr>XRN5380 Introduction of a Micro Business identifier in Central </vt:lpstr>
      <vt:lpstr>XRN5381 Changes to SDT v18 </vt:lpstr>
      <vt:lpstr>XRN5382 FWACV: PRCMS validation/processing - analysis  </vt:lpstr>
      <vt:lpstr>XRN5383 LDZ Stock Change and Embedded LDZ Unique Sites - new service</vt:lpstr>
      <vt:lpstr>3.2 Change Proposals – Post Solution Review for Approval </vt:lpstr>
      <vt:lpstr>XRN5246 Confirmation File (.CNF) Processing Capacity Improvement </vt:lpstr>
      <vt:lpstr>XRN 5183 Access to Daily Biomethane Injections</vt:lpstr>
      <vt:lpstr>Background</vt:lpstr>
      <vt:lpstr>Overview</vt:lpstr>
      <vt:lpstr>What we need ChMC to approve? </vt:lpstr>
      <vt:lpstr>XRN5183 Access to Daily Biomethane Injections</vt:lpstr>
      <vt:lpstr>XRN4931 – Submission of a Space in Mandatory Data on Multiple SPA Files</vt:lpstr>
      <vt:lpstr>Change Overview</vt:lpstr>
      <vt:lpstr>Option 1 - High Level Impact Assessment</vt:lpstr>
      <vt:lpstr>Option 1 - System Impact Assessment</vt:lpstr>
      <vt:lpstr>Option 1 - Process Impact Assessment</vt:lpstr>
      <vt:lpstr>Option 2 - High Level Impact Assessment</vt:lpstr>
      <vt:lpstr>Option 2 - System Impact Assessment</vt:lpstr>
      <vt:lpstr>Option 2 - Process Impact Assessment</vt:lpstr>
      <vt:lpstr>Additional Considerations -  Analysis of Occurrences </vt:lpstr>
      <vt:lpstr>Decision Sought from ChMC - Shippers</vt:lpstr>
      <vt:lpstr>Retrospective Data Updates Options Paper for Consultation </vt:lpstr>
      <vt:lpstr>XRN5365 - Impact assessment on aligning Major Releases to the REC Release Schedule </vt:lpstr>
      <vt:lpstr> section 4. Design &amp; Delivery  </vt:lpstr>
      <vt:lpstr>Design Change Pack </vt:lpstr>
      <vt:lpstr>PowerPoint Presentation</vt:lpstr>
      <vt:lpstr>PowerPoint Presentation</vt:lpstr>
      <vt:lpstr>PowerPoint Presentation</vt:lpstr>
      <vt:lpstr>PowerPoint Presentation</vt:lpstr>
      <vt:lpstr>PowerPoint Presentation</vt:lpstr>
      <vt:lpstr>PowerPoint Presentation</vt:lpstr>
      <vt:lpstr>Standalone Change Documents for Approval (BER, CCR, EQR)</vt:lpstr>
      <vt:lpstr>XRN5110 – Nov 20 Release - Status Update</vt:lpstr>
      <vt:lpstr>PowerPoint Presentation</vt:lpstr>
      <vt:lpstr>XRN5253 June 21 Major Release - Status Update</vt:lpstr>
      <vt:lpstr>XRN5289 – November 21 Major Release - Status Update</vt:lpstr>
      <vt:lpstr>XRN5289 – November 21 Implementation Approach v1</vt:lpstr>
      <vt:lpstr>High Level Implementation Timeline</vt:lpstr>
      <vt:lpstr>File Transition</vt:lpstr>
      <vt:lpstr>File Format Transition plan - Inbound</vt:lpstr>
      <vt:lpstr>File Format Transition plan - Outbound</vt:lpstr>
      <vt:lpstr>Deployment timeline</vt:lpstr>
      <vt:lpstr>Contingency Date</vt:lpstr>
      <vt:lpstr>XRN5371 - Minor Release Drop 10 - Status Update</vt:lpstr>
      <vt:lpstr>Gemini Horizon Plan</vt:lpstr>
      <vt:lpstr>XRN5122 Gemini System Enhancements (GSE)</vt:lpstr>
      <vt:lpstr>Gemini System Enhancements </vt:lpstr>
      <vt:lpstr>Gemini System Enhancements update </vt:lpstr>
      <vt:lpstr>Gemini System Enhancements (GSE)  </vt:lpstr>
      <vt:lpstr>Further details </vt:lpstr>
      <vt:lpstr>CSSC Programme Dashboard</vt:lpstr>
      <vt:lpstr>PowerPoint Presentation</vt:lpstr>
      <vt:lpstr>Cloud Programme Update</vt:lpstr>
      <vt:lpstr>Cloud Programme Update</vt:lpstr>
      <vt:lpstr>CMS Rebuild Update</vt:lpstr>
      <vt:lpstr>CMS Rebuild - Progress to date</vt:lpstr>
      <vt:lpstr>CMS Rebuild Start Up and Initiation</vt:lpstr>
      <vt:lpstr>CMS Rebuild Timeline</vt:lpstr>
      <vt:lpstr>Section 6: Any Other Business   </vt:lpstr>
      <vt:lpstr>APPENDIX   </vt:lpstr>
      <vt:lpstr>Outages</vt:lpstr>
      <vt:lpstr>Portfolio POAP</vt:lpstr>
      <vt:lpstr>CSSC Programme Dashboard</vt:lpstr>
      <vt:lpstr>PowerPoint Presentation</vt:lpstr>
      <vt:lpstr>Green Workstream Updates</vt:lpstr>
      <vt:lpstr>Green Workstream Updates</vt:lpstr>
      <vt:lpstr>Key Programme Risks (1/3)</vt:lpstr>
      <vt:lpstr>Key Programme Risks (2/3)</vt:lpstr>
      <vt:lpstr>Key Programme Risks (3/3)</vt:lpstr>
      <vt:lpstr>PowerPoint Presentation</vt:lpstr>
      <vt:lpstr>Switching Programme CR Position – CRs impacting Xoserve</vt:lpstr>
      <vt:lpstr>Switching Programme CR Position – CRs not impacting Xoserve </vt:lpstr>
      <vt:lpstr>Switching Programme CR Position – CRs not impacting Xoserve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22</cp:revision>
  <dcterms:created xsi:type="dcterms:W3CDTF">2018-09-02T17:12:15Z</dcterms:created>
  <dcterms:modified xsi:type="dcterms:W3CDTF">2021-07-06T08:42:25Z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