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2"/>
  </p:notesMasterIdLst>
  <p:handoutMasterIdLst>
    <p:handoutMasterId r:id="rId23"/>
  </p:handoutMasterIdLst>
  <p:sldIdLst>
    <p:sldId id="352" r:id="rId8"/>
    <p:sldId id="829" r:id="rId9"/>
    <p:sldId id="787" r:id="rId10"/>
    <p:sldId id="826" r:id="rId11"/>
    <p:sldId id="794" r:id="rId12"/>
    <p:sldId id="775" r:id="rId13"/>
    <p:sldId id="1993" r:id="rId14"/>
    <p:sldId id="1990" r:id="rId15"/>
    <p:sldId id="1991" r:id="rId16"/>
    <p:sldId id="831" r:id="rId17"/>
    <p:sldId id="1994" r:id="rId18"/>
    <p:sldId id="830" r:id="rId19"/>
    <p:sldId id="1992" r:id="rId20"/>
    <p:sldId id="1995" r:id="rId21"/>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92826-3726-4C6A-BBCF-A5E4D56B5BE9}" v="36" dt="2021-05-26T14:25:06.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103" d="100"/>
          <a:sy n="103" d="100"/>
        </p:scale>
        <p:origin x="76" y="10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28/05/2021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28/05/2021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June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38960548"/>
              </p:ext>
            </p:extLst>
          </p:nvPr>
        </p:nvGraphicFramePr>
        <p:xfrm>
          <a:off x="0" y="403510"/>
          <a:ext cx="8965407" cy="4389943"/>
        </p:xfrm>
        <a:graphic>
          <a:graphicData uri="http://schemas.openxmlformats.org/drawingml/2006/table">
            <a:tbl>
              <a:tblPr firstRow="1" bandRow="1">
                <a:tableStyleId>{5C22544A-7EE6-4342-B048-85BDC9FD1C3A}</a:tableStyleId>
              </a:tblPr>
              <a:tblGrid>
                <a:gridCol w="4426821">
                  <a:extLst>
                    <a:ext uri="{9D8B030D-6E8A-4147-A177-3AD203B41FA5}">
                      <a16:colId xmlns:a16="http://schemas.microsoft.com/office/drawing/2014/main" val="997061046"/>
                    </a:ext>
                  </a:extLst>
                </a:gridCol>
                <a:gridCol w="567413">
                  <a:extLst>
                    <a:ext uri="{9D8B030D-6E8A-4147-A177-3AD203B41FA5}">
                      <a16:colId xmlns:a16="http://schemas.microsoft.com/office/drawing/2014/main" val="2723771934"/>
                    </a:ext>
                  </a:extLst>
                </a:gridCol>
                <a:gridCol w="1178235">
                  <a:extLst>
                    <a:ext uri="{9D8B030D-6E8A-4147-A177-3AD203B41FA5}">
                      <a16:colId xmlns:a16="http://schemas.microsoft.com/office/drawing/2014/main" val="3830117845"/>
                    </a:ext>
                  </a:extLst>
                </a:gridCol>
                <a:gridCol w="999856">
                  <a:extLst>
                    <a:ext uri="{9D8B030D-6E8A-4147-A177-3AD203B41FA5}">
                      <a16:colId xmlns:a16="http://schemas.microsoft.com/office/drawing/2014/main" val="194189712"/>
                    </a:ext>
                  </a:extLst>
                </a:gridCol>
                <a:gridCol w="1793082">
                  <a:extLst>
                    <a:ext uri="{9D8B030D-6E8A-4147-A177-3AD203B41FA5}">
                      <a16:colId xmlns:a16="http://schemas.microsoft.com/office/drawing/2014/main" val="3065248341"/>
                    </a:ext>
                  </a:extLst>
                </a:gridCol>
              </a:tblGrid>
              <a:tr h="576430">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86754">
                <a:tc>
                  <a:txBody>
                    <a:bodyPr/>
                    <a:lstStyle/>
                    <a:p>
                      <a:pPr algn="l" fontAlgn="b"/>
                      <a:r>
                        <a:rPr lang="en-GB" sz="800" b="0" i="0" u="none" strike="noStrike" dirty="0">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280972">
                <a:tc>
                  <a:txBody>
                    <a:bodyPr/>
                    <a:lstStyle/>
                    <a:p>
                      <a:pPr algn="l" fontAlgn="b"/>
                      <a:r>
                        <a:rPr lang="en-US" sz="800" b="0" i="0" u="none" strike="noStrike" dirty="0">
                          <a:solidFill>
                            <a:srgbClr val="000000"/>
                          </a:solidFill>
                          <a:effectLst/>
                          <a:latin typeface="+mj-lt"/>
                        </a:rPr>
                        <a:t>Uplift to the CSS Interface Specifications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£70,000.00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286754">
                <a:tc>
                  <a:txBody>
                    <a:bodyPr/>
                    <a:lstStyle/>
                    <a:p>
                      <a:pPr algn="l" fontAlgn="b"/>
                      <a:r>
                        <a:rPr lang="en-US" sz="800" b="0" i="0" u="none" strike="noStrike" dirty="0">
                          <a:solidFill>
                            <a:srgbClr val="000000"/>
                          </a:solidFill>
                          <a:effectLst/>
                          <a:latin typeface="+mj-lt"/>
                        </a:rPr>
                        <a:t>Uplift to Business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286754">
                <a:tc>
                  <a:txBody>
                    <a:bodyPr/>
                    <a:lstStyle/>
                    <a:p>
                      <a:pPr algn="l" fontAlgn="b"/>
                      <a:r>
                        <a:rPr lang="en-GB" sz="800" b="0" i="0" u="none" strike="noStrike" dirty="0">
                          <a:solidFill>
                            <a:srgbClr val="000000"/>
                          </a:solidFill>
                          <a:effectLst/>
                          <a:latin typeface="+mj-lt"/>
                        </a:rPr>
                        <a:t>Programme Plan Re-Baseline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£14,913,000.00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28/09/2020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286754">
                <a:tc>
                  <a:txBody>
                    <a:bodyPr/>
                    <a:lstStyle/>
                    <a:p>
                      <a:pPr algn="l" fontAlgn="b"/>
                      <a:r>
                        <a:rPr lang="en-US" sz="800" b="0" i="0" u="none" strike="noStrike" dirty="0">
                          <a:solidFill>
                            <a:srgbClr val="000000"/>
                          </a:solidFill>
                          <a:effectLst/>
                          <a:latin typeface="+mj-lt"/>
                        </a:rPr>
                        <a:t>Changes to Support Energy Company Data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Awaiting Decision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286754">
                <a:tc>
                  <a:txBody>
                    <a:bodyPr/>
                    <a:lstStyle/>
                    <a:p>
                      <a:pPr algn="l" fontAlgn="b"/>
                      <a:r>
                        <a:rPr lang="en-GB" sz="800" b="0" i="0" u="none" strike="noStrike" dirty="0">
                          <a:solidFill>
                            <a:srgbClr val="000000"/>
                          </a:solidFill>
                          <a:effectLst/>
                          <a:latin typeface="+mj-lt"/>
                        </a:rPr>
                        <a:t>Operational Choreography Detection 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£308,205.00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Awaiting Decision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86754">
                <a:tc>
                  <a:txBody>
                    <a:bodyPr/>
                    <a:lstStyle/>
                    <a:p>
                      <a:pPr algn="l" fontAlgn="b"/>
                      <a:r>
                        <a:rPr lang="en-GB" sz="800" b="0" i="0" u="none" strike="noStrike">
                          <a:solidFill>
                            <a:srgbClr val="000000"/>
                          </a:solidFill>
                          <a:effectLst/>
                          <a:latin typeface="+mj-lt"/>
                        </a:rPr>
                        <a:t>Operational Choreography Rectification 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Awaiting Decision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378247">
                <a:tc>
                  <a:txBody>
                    <a:bodyPr/>
                    <a:lstStyle/>
                    <a:p>
                      <a:pPr algn="l" fontAlgn="b"/>
                      <a:r>
                        <a:rPr lang="en-US" sz="800" b="0" i="0" u="none" strike="noStrike" dirty="0">
                          <a:solidFill>
                            <a:srgbClr val="000000"/>
                          </a:solidFill>
                          <a:effectLst/>
                          <a:latin typeface="+mj-lt"/>
                        </a:rPr>
                        <a:t>Amendment of Data Migration Solution to Protect Programme Timescales - Removal of Transition Stage 1 Delta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£83,490.00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25/02/2021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286754">
                <a:tc>
                  <a:txBody>
                    <a:bodyPr/>
                    <a:lstStyle/>
                    <a:p>
                      <a:pPr algn="l" fontAlgn="b"/>
                      <a:r>
                        <a:rPr lang="en-US" sz="800" b="0" i="0" u="none" strike="noStrike">
                          <a:solidFill>
                            <a:srgbClr val="000000"/>
                          </a:solidFill>
                          <a:effectLst/>
                          <a:latin typeface="+mj-lt"/>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n-lt"/>
                          <a:ea typeface="+mn-ea"/>
                          <a:cs typeface="+mn-cs"/>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286754">
                <a:tc>
                  <a:txBody>
                    <a:bodyPr/>
                    <a:lstStyle/>
                    <a:p>
                      <a:pPr algn="l" fontAlgn="b"/>
                      <a:r>
                        <a:rPr lang="en-US" sz="800" b="0" i="0" u="none" strike="noStrike" dirty="0">
                          <a:solidFill>
                            <a:srgbClr val="000000"/>
                          </a:solidFill>
                          <a:effectLst/>
                          <a:latin typeface="+mj-lt"/>
                        </a:rPr>
                        <a:t>REL Dissemination to </a:t>
                      </a:r>
                      <a:r>
                        <a:rPr lang="en-US" sz="800" b="0" i="0" u="none" strike="noStrike" dirty="0" err="1">
                          <a:solidFill>
                            <a:srgbClr val="000000"/>
                          </a:solidFill>
                          <a:effectLst/>
                          <a:latin typeface="+mj-lt"/>
                        </a:rPr>
                        <a:t>iDNO</a:t>
                      </a:r>
                      <a:r>
                        <a:rPr lang="en-US" sz="800" b="0" i="0" u="none" strike="noStrike" dirty="0">
                          <a:solidFill>
                            <a:srgbClr val="000000"/>
                          </a:solidFill>
                          <a:effectLst/>
                          <a:latin typeface="+mj-lt"/>
                        </a:rPr>
                        <a:t>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270279"/>
                  </a:ext>
                </a:extLst>
              </a:tr>
              <a:tr h="286754">
                <a:tc>
                  <a:txBody>
                    <a:bodyPr/>
                    <a:lstStyle/>
                    <a:p>
                      <a:pPr algn="l" fontAlgn="b"/>
                      <a:r>
                        <a:rPr lang="en-US" sz="800" b="0" i="0" u="none" strike="noStrike" dirty="0">
                          <a:solidFill>
                            <a:srgbClr val="000000"/>
                          </a:solidFill>
                          <a:effectLst/>
                          <a:latin typeface="+mj-lt"/>
                        </a:rPr>
                        <a:t>Change to Management of In-Flight Switches Approach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935558"/>
                  </a:ext>
                </a:extLst>
              </a:tr>
              <a:tr h="286754">
                <a:tc>
                  <a:txBody>
                    <a:bodyPr/>
                    <a:lstStyle/>
                    <a:p>
                      <a:pPr algn="l" fontAlgn="b"/>
                      <a:r>
                        <a:rPr lang="en-US" sz="800" b="0" i="0" u="none" strike="noStrike" dirty="0">
                          <a:solidFill>
                            <a:srgbClr val="000000"/>
                          </a:solidFill>
                          <a:effectLst/>
                          <a:latin typeface="+mj-lt"/>
                        </a:rPr>
                        <a:t>Increase Cadence of Data cuts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£24,600.00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10/05/2021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222774"/>
                  </a:ext>
                </a:extLst>
              </a:tr>
              <a:tr h="286754">
                <a:tc>
                  <a:txBody>
                    <a:bodyPr/>
                    <a:lstStyle/>
                    <a:p>
                      <a:pPr marL="0" algn="l" fontAlgn="t"/>
                      <a:r>
                        <a:rPr lang="en-US" sz="800" b="0" i="0" u="none" strike="noStrike" dirty="0">
                          <a:solidFill>
                            <a:srgbClr val="000000"/>
                          </a:solidFill>
                          <a:effectLst/>
                          <a:latin typeface="+mj-lt"/>
                          <a:ea typeface="+mn-ea"/>
                          <a:cs typeface="+mn-cs"/>
                        </a:rPr>
                        <a:t>Re-align Switching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Response SLAs with </a:t>
                      </a:r>
                      <a:r>
                        <a:rPr lang="en-US" sz="800" b="0" i="0" u="none" strike="noStrike" dirty="0" err="1">
                          <a:solidFill>
                            <a:srgbClr val="000000"/>
                          </a:solidFill>
                          <a:effectLst/>
                          <a:latin typeface="+mj-lt"/>
                          <a:ea typeface="+mn-ea"/>
                          <a:cs typeface="+mn-cs"/>
                        </a:rPr>
                        <a:t>Xoserve</a:t>
                      </a:r>
                      <a:r>
                        <a:rPr lang="en-US" sz="800" b="0" i="0" u="none" strike="noStrike" dirty="0">
                          <a:solidFill>
                            <a:srgbClr val="000000"/>
                          </a:solidFill>
                          <a:effectLst/>
                          <a:latin typeface="+mj-lt"/>
                          <a:ea typeface="+mn-ea"/>
                          <a:cs typeface="+mn-cs"/>
                        </a:rPr>
                        <a:t> response SLAs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800" b="0" i="0" u="none" strike="noStrike" dirty="0">
                          <a:solidFill>
                            <a:srgbClr val="000000"/>
                          </a:solidFill>
                          <a:effectLst/>
                          <a:latin typeface="+mj-lt"/>
                          <a:ea typeface="+mn-ea"/>
                          <a:cs typeface="+mn-cs"/>
                        </a:rPr>
                        <a:t>CR-D072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800" b="0" i="0" u="none" strike="noStrike" kern="1200" dirty="0">
                          <a:solidFill>
                            <a:srgbClr val="000000"/>
                          </a:solidFill>
                          <a:effectLst/>
                          <a:latin typeface="+mj-lt"/>
                          <a:ea typeface="+mn-ea"/>
                          <a:cs typeface="+mn-cs"/>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fontAlgn="t"/>
                      <a:r>
                        <a:rPr lang="en-GB" sz="800" b="0" i="0" u="none" strike="noStrike" kern="1200" dirty="0">
                          <a:solidFill>
                            <a:srgbClr val="000000"/>
                          </a:solidFill>
                          <a:effectLst/>
                          <a:latin typeface="+mj-lt"/>
                          <a:ea typeface="+mn-ea"/>
                          <a:cs typeface="+mn-cs"/>
                        </a:rPr>
                        <a:t>07/05/2021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109793"/>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400" dirty="0">
                <a:solidFill>
                  <a:schemeClr val="accent1"/>
                </a:solidFill>
                <a:latin typeface="+mn-lt"/>
                <a:cs typeface="Arial"/>
              </a:rPr>
              <a:t>Switching Programme CR Position – Pending Xoserve Impact Assessment</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208441975"/>
              </p:ext>
            </p:extLst>
          </p:nvPr>
        </p:nvGraphicFramePr>
        <p:xfrm>
          <a:off x="0" y="403511"/>
          <a:ext cx="8965407" cy="1582452"/>
        </p:xfrm>
        <a:graphic>
          <a:graphicData uri="http://schemas.openxmlformats.org/drawingml/2006/table">
            <a:tbl>
              <a:tblPr firstRow="1" bandRow="1">
                <a:tableStyleId>{5C22544A-7EE6-4342-B048-85BDC9FD1C3A}</a:tableStyleId>
              </a:tblPr>
              <a:tblGrid>
                <a:gridCol w="4426821">
                  <a:extLst>
                    <a:ext uri="{9D8B030D-6E8A-4147-A177-3AD203B41FA5}">
                      <a16:colId xmlns:a16="http://schemas.microsoft.com/office/drawing/2014/main" val="997061046"/>
                    </a:ext>
                  </a:extLst>
                </a:gridCol>
                <a:gridCol w="567413">
                  <a:extLst>
                    <a:ext uri="{9D8B030D-6E8A-4147-A177-3AD203B41FA5}">
                      <a16:colId xmlns:a16="http://schemas.microsoft.com/office/drawing/2014/main" val="2723771934"/>
                    </a:ext>
                  </a:extLst>
                </a:gridCol>
                <a:gridCol w="1178235">
                  <a:extLst>
                    <a:ext uri="{9D8B030D-6E8A-4147-A177-3AD203B41FA5}">
                      <a16:colId xmlns:a16="http://schemas.microsoft.com/office/drawing/2014/main" val="3830117845"/>
                    </a:ext>
                  </a:extLst>
                </a:gridCol>
                <a:gridCol w="999856">
                  <a:extLst>
                    <a:ext uri="{9D8B030D-6E8A-4147-A177-3AD203B41FA5}">
                      <a16:colId xmlns:a16="http://schemas.microsoft.com/office/drawing/2014/main" val="194189712"/>
                    </a:ext>
                  </a:extLst>
                </a:gridCol>
                <a:gridCol w="1793082">
                  <a:extLst>
                    <a:ext uri="{9D8B030D-6E8A-4147-A177-3AD203B41FA5}">
                      <a16:colId xmlns:a16="http://schemas.microsoft.com/office/drawing/2014/main" val="3065248341"/>
                    </a:ext>
                  </a:extLst>
                </a:gridCol>
              </a:tblGrid>
              <a:tr h="63491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315847">
                <a:tc>
                  <a:txBody>
                    <a:bodyPr/>
                    <a:lstStyle/>
                    <a:p>
                      <a:pPr algn="l" fontAlgn="b"/>
                      <a:r>
                        <a:rPr lang="en-US" sz="900" b="0" i="0" u="none" strike="noStrike" dirty="0">
                          <a:solidFill>
                            <a:srgbClr val="000000"/>
                          </a:solidFill>
                          <a:effectLst/>
                          <a:latin typeface="+mj-lt"/>
                        </a:rPr>
                        <a:t>Amend the Transition Testing Milestones TR210 &amp; TR220 for PUI Production Data Cuts v0.4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9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900" b="0" i="0" u="none" strike="noStrike">
                          <a:solidFill>
                            <a:srgbClr val="000000"/>
                          </a:solidFill>
                          <a:effectLst/>
                          <a:latin typeface="+mj-lt"/>
                        </a:rPr>
                        <a:t>14/05/2021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566195"/>
                  </a:ext>
                </a:extLst>
              </a:tr>
              <a:tr h="315847">
                <a:tc>
                  <a:txBody>
                    <a:bodyPr/>
                    <a:lstStyle/>
                    <a:p>
                      <a:pPr algn="l" fontAlgn="b"/>
                      <a:r>
                        <a:rPr lang="en-US" sz="900" b="0" i="0" u="none" strike="noStrike" dirty="0">
                          <a:solidFill>
                            <a:srgbClr val="000000"/>
                          </a:solidFill>
                          <a:effectLst/>
                          <a:latin typeface="+mj-lt"/>
                        </a:rPr>
                        <a:t> Engagement for Early E2E Testing v0.2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9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900" b="0" i="0" u="none" strike="noStrike">
                          <a:solidFill>
                            <a:srgbClr val="000000"/>
                          </a:solidFill>
                          <a:effectLst/>
                          <a:latin typeface="+mj-lt"/>
                        </a:rPr>
                        <a:t>14/05/2021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913792"/>
                  </a:ext>
                </a:extLst>
              </a:tr>
              <a:tr h="315847">
                <a:tc>
                  <a:txBody>
                    <a:bodyPr/>
                    <a:lstStyle/>
                    <a:p>
                      <a:pPr algn="l" fontAlgn="b"/>
                      <a:r>
                        <a:rPr lang="en-US" sz="900" b="0" i="0" u="none" strike="noStrike" dirty="0">
                          <a:solidFill>
                            <a:srgbClr val="000000"/>
                          </a:solidFill>
                          <a:effectLst/>
                          <a:latin typeface="+mj-lt"/>
                        </a:rPr>
                        <a:t>Amendment to Assumptions as a result of analysis undertaken during CP1 v0.4]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CR-D083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9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900" b="0" i="0" u="none" strike="noStrike" dirty="0">
                          <a:solidFill>
                            <a:srgbClr val="000000"/>
                          </a:solidFill>
                          <a:effectLst/>
                          <a:latin typeface="+mj-lt"/>
                        </a:rPr>
                        <a:t>24/05/2021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07285"/>
                  </a:ext>
                </a:extLst>
              </a:tr>
            </a:tbl>
          </a:graphicData>
        </a:graphic>
      </p:graphicFrame>
    </p:spTree>
    <p:extLst>
      <p:ext uri="{BB962C8B-B14F-4D97-AF65-F5344CB8AC3E}">
        <p14:creationId xmlns:p14="http://schemas.microsoft.com/office/powerpoint/2010/main" val="389391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941999105"/>
              </p:ext>
            </p:extLst>
          </p:nvPr>
        </p:nvGraphicFramePr>
        <p:xfrm>
          <a:off x="315216" y="338706"/>
          <a:ext cx="8755630" cy="4723162"/>
        </p:xfrm>
        <a:graphic>
          <a:graphicData uri="http://schemas.openxmlformats.org/drawingml/2006/table">
            <a:tbl>
              <a:tblPr firstRow="1" bandRow="1">
                <a:tableStyleId>{5C22544A-7EE6-4342-B048-85BDC9FD1C3A}</a:tableStyleId>
              </a:tblPr>
              <a:tblGrid>
                <a:gridCol w="5346278">
                  <a:extLst>
                    <a:ext uri="{9D8B030D-6E8A-4147-A177-3AD203B41FA5}">
                      <a16:colId xmlns:a16="http://schemas.microsoft.com/office/drawing/2014/main" val="997061046"/>
                    </a:ext>
                  </a:extLst>
                </a:gridCol>
                <a:gridCol w="681110">
                  <a:extLst>
                    <a:ext uri="{9D8B030D-6E8A-4147-A177-3AD203B41FA5}">
                      <a16:colId xmlns:a16="http://schemas.microsoft.com/office/drawing/2014/main" val="2723771934"/>
                    </a:ext>
                  </a:extLst>
                </a:gridCol>
                <a:gridCol w="777314">
                  <a:extLst>
                    <a:ext uri="{9D8B030D-6E8A-4147-A177-3AD203B41FA5}">
                      <a16:colId xmlns:a16="http://schemas.microsoft.com/office/drawing/2014/main" val="194189712"/>
                    </a:ext>
                  </a:extLst>
                </a:gridCol>
                <a:gridCol w="1950928">
                  <a:extLst>
                    <a:ext uri="{9D8B030D-6E8A-4147-A177-3AD203B41FA5}">
                      <a16:colId xmlns:a16="http://schemas.microsoft.com/office/drawing/2014/main" val="3065248341"/>
                    </a:ext>
                  </a:extLst>
                </a:gridCol>
              </a:tblGrid>
              <a:tr h="432943">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Ref</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57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11750">
                <a:tc>
                  <a:txBody>
                    <a:bodyPr/>
                    <a:lstStyle/>
                    <a:p>
                      <a:pPr algn="l" fontAlgn="t"/>
                      <a:r>
                        <a:rPr lang="it-IT" sz="900" b="0" i="0" u="none" strike="noStrike" dirty="0">
                          <a:solidFill>
                            <a:srgbClr val="000000"/>
                          </a:solidFill>
                          <a:effectLst/>
                          <a:latin typeface="+mj-lt"/>
                        </a:rPr>
                        <a:t>Non_Mandatory_MPAS_Metered_Indicator_v0.4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27/01/2020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Complete - No </a:t>
                      </a:r>
                      <a:r>
                        <a:rPr lang="en-GB" sz="900" b="0" i="0" u="none" strike="noStrike" dirty="0" err="1">
                          <a:solidFill>
                            <a:srgbClr val="000000"/>
                          </a:solidFill>
                          <a:effectLst/>
                          <a:latin typeface="+mj-lt"/>
                        </a:rPr>
                        <a:t>Xoserve</a:t>
                      </a:r>
                      <a:r>
                        <a:rPr lang="en-GB" sz="9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819855"/>
                  </a:ext>
                </a:extLst>
              </a:tr>
              <a:tr h="211750">
                <a:tc>
                  <a:txBody>
                    <a:bodyPr/>
                    <a:lstStyle/>
                    <a:p>
                      <a:pPr algn="l" fontAlgn="t"/>
                      <a:r>
                        <a:rPr lang="en-GB" sz="900" b="0" i="0" u="none" strike="noStrike" dirty="0">
                          <a:solidFill>
                            <a:srgbClr val="000000"/>
                          </a:solidFill>
                          <a:effectLst/>
                          <a:latin typeface="+mj-lt"/>
                        </a:rPr>
                        <a:t>REC Manager Procurement Timelines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02/12/2019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22801"/>
                  </a:ext>
                </a:extLst>
              </a:tr>
              <a:tr h="211750">
                <a:tc>
                  <a:txBody>
                    <a:bodyPr/>
                    <a:lstStyle/>
                    <a:p>
                      <a:pPr algn="l" fontAlgn="t"/>
                      <a:r>
                        <a:rPr lang="en-GB" sz="900" b="0" i="0" u="none" strike="noStrike" dirty="0">
                          <a:solidFill>
                            <a:srgbClr val="000000"/>
                          </a:solidFill>
                          <a:effectLst/>
                          <a:latin typeface="+mj-lt"/>
                        </a:rPr>
                        <a:t>MPAS Related MPAN Disconnection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3189954"/>
                  </a:ext>
                </a:extLst>
              </a:tr>
              <a:tr h="211750">
                <a:tc>
                  <a:txBody>
                    <a:bodyPr/>
                    <a:lstStyle/>
                    <a:p>
                      <a:pPr algn="l" fontAlgn="t"/>
                      <a:r>
                        <a:rPr lang="en-US" sz="900" b="0" i="0" u="none" strike="noStrike" dirty="0">
                          <a:solidFill>
                            <a:srgbClr val="000000"/>
                          </a:solidFill>
                          <a:effectLst/>
                          <a:latin typeface="+mj-lt"/>
                        </a:rPr>
                        <a:t>Introduction of Validation Message to Logical Mode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25/11/2019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562122"/>
                  </a:ext>
                </a:extLst>
              </a:tr>
              <a:tr h="211750">
                <a:tc>
                  <a:txBody>
                    <a:bodyPr/>
                    <a:lstStyle/>
                    <a:p>
                      <a:pPr algn="l" fontAlgn="t"/>
                      <a:r>
                        <a:rPr lang="en-US" sz="900" b="0" i="0" u="none" strike="noStrike" dirty="0">
                          <a:solidFill>
                            <a:srgbClr val="000000"/>
                          </a:solidFill>
                          <a:effectLst/>
                          <a:latin typeface="+mj-lt"/>
                        </a:rPr>
                        <a:t>Modification of Related MPAN Cleanse Checkpoint Milestones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5801236"/>
                  </a:ext>
                </a:extLst>
              </a:tr>
              <a:tr h="211750">
                <a:tc>
                  <a:txBody>
                    <a:bodyPr/>
                    <a:lstStyle/>
                    <a:p>
                      <a:pPr algn="l" fontAlgn="t"/>
                      <a:r>
                        <a:rPr lang="en-GB" sz="900" b="0" i="0" u="none" strike="noStrike" dirty="0">
                          <a:solidFill>
                            <a:srgbClr val="000000"/>
                          </a:solidFill>
                          <a:effectLst/>
                          <a:latin typeface="+mj-lt"/>
                        </a:rPr>
                        <a:t>ABACUS Corrections and Re-alignments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04/12/2019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8527842"/>
                  </a:ext>
                </a:extLst>
              </a:tr>
              <a:tr h="211750">
                <a:tc>
                  <a:txBody>
                    <a:bodyPr/>
                    <a:lstStyle/>
                    <a:p>
                      <a:pPr algn="l" fontAlgn="t"/>
                      <a:r>
                        <a:rPr lang="en-GB" sz="900" b="0" i="0" u="none" strike="noStrike">
                          <a:solidFill>
                            <a:srgbClr val="000000"/>
                          </a:solidFill>
                          <a:effectLst/>
                          <a:latin typeface="+mj-lt"/>
                        </a:rPr>
                        <a:t>ECOES REL API Webmethod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34460"/>
                  </a:ext>
                </a:extLst>
              </a:tr>
              <a:tr h="211750">
                <a:tc>
                  <a:txBody>
                    <a:bodyPr/>
                    <a:lstStyle/>
                    <a:p>
                      <a:pPr algn="l" fontAlgn="t"/>
                      <a:r>
                        <a:rPr lang="en-GB" sz="900" b="0" i="0" u="none" strike="noStrike" dirty="0">
                          <a:solidFill>
                            <a:srgbClr val="000000"/>
                          </a:solidFill>
                          <a:effectLst/>
                          <a:latin typeface="+mj-lt"/>
                        </a:rPr>
                        <a:t>CSSIA Uplift to Implement IG Recommendations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7310"/>
                  </a:ext>
                </a:extLst>
              </a:tr>
              <a:tr h="211750">
                <a:tc>
                  <a:txBody>
                    <a:bodyPr/>
                    <a:lstStyle/>
                    <a:p>
                      <a:pPr algn="l" fontAlgn="t"/>
                      <a:r>
                        <a:rPr lang="en-US" sz="900" b="0" i="0" u="none" strike="noStrike" dirty="0">
                          <a:solidFill>
                            <a:srgbClr val="000000"/>
                          </a:solidFill>
                          <a:effectLst/>
                          <a:latin typeface="+mj-lt"/>
                        </a:rPr>
                        <a:t>Update 3 E2Es to align to CSSIA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327869"/>
                  </a:ext>
                </a:extLst>
              </a:tr>
              <a:tr h="266969">
                <a:tc>
                  <a:txBody>
                    <a:bodyPr/>
                    <a:lstStyle/>
                    <a:p>
                      <a:pPr algn="l" fontAlgn="t"/>
                      <a:r>
                        <a:rPr lang="en-US" sz="900" b="0" i="0" u="none" strike="noStrike">
                          <a:solidFill>
                            <a:srgbClr val="000000"/>
                          </a:solidFill>
                          <a:effectLst/>
                          <a:latin typeface="+mj-lt"/>
                        </a:rPr>
                        <a:t>CSS_Physical_Interface_Design_Updates_mpxn_v0.2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30/01/2020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763996"/>
                  </a:ext>
                </a:extLst>
              </a:tr>
              <a:tr h="211750">
                <a:tc>
                  <a:txBody>
                    <a:bodyPr/>
                    <a:lstStyle/>
                    <a:p>
                      <a:pPr algn="l" fontAlgn="t"/>
                      <a:r>
                        <a:rPr lang="en-US" sz="900" b="0" i="0" u="none" strike="noStrike">
                          <a:solidFill>
                            <a:srgbClr val="000000"/>
                          </a:solidFill>
                          <a:effectLst/>
                          <a:latin typeface="+mj-lt"/>
                        </a:rPr>
                        <a:t>Messaging_Requirements_Revisions_REC_Code_Manager_and_CSS_v0.1 Clean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28/01/2020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544491"/>
                  </a:ext>
                </a:extLst>
              </a:tr>
              <a:tr h="211750">
                <a:tc>
                  <a:txBody>
                    <a:bodyPr/>
                    <a:lstStyle/>
                    <a:p>
                      <a:pPr algn="l" fontAlgn="t"/>
                      <a:r>
                        <a:rPr lang="en-US" sz="900" b="0" i="0" u="none" strike="noStrike">
                          <a:solidFill>
                            <a:srgbClr val="000000"/>
                          </a:solidFill>
                          <a:effectLst/>
                          <a:latin typeface="+mj-lt"/>
                        </a:rPr>
                        <a:t>Amendment_of_Xoserve_Consequential_Change_Milestone_Delivery_Dates_v0.2[DRAFT]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433931"/>
                  </a:ext>
                </a:extLst>
              </a:tr>
              <a:tr h="211750">
                <a:tc>
                  <a:txBody>
                    <a:bodyPr/>
                    <a:lstStyle/>
                    <a:p>
                      <a:pPr algn="l" fontAlgn="t"/>
                      <a:r>
                        <a:rPr lang="en-US" sz="900" b="0" i="0" u="none" strike="noStrike">
                          <a:solidFill>
                            <a:srgbClr val="000000"/>
                          </a:solidFill>
                          <a:effectLst/>
                          <a:latin typeface="+mj-lt"/>
                        </a:rPr>
                        <a:t>CSS_Handling_of_MPAS_Business_Dates_v0.2[DRAFT]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20/07/2020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142257"/>
                  </a:ext>
                </a:extLst>
              </a:tr>
              <a:tr h="211750">
                <a:tc>
                  <a:txBody>
                    <a:bodyPr/>
                    <a:lstStyle/>
                    <a:p>
                      <a:pPr algn="l" fontAlgn="t"/>
                      <a:r>
                        <a:rPr lang="en-GB" sz="900" b="0" i="0" u="none" strike="noStrike">
                          <a:solidFill>
                            <a:srgbClr val="000000"/>
                          </a:solidFill>
                          <a:effectLst/>
                          <a:latin typeface="+mj-lt"/>
                        </a:rPr>
                        <a:t>Confirmation_Responses_to_Outbound_Synchronisations_v0.2[DRAFT]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02/03/2020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566418"/>
                  </a:ext>
                </a:extLst>
              </a:tr>
              <a:tr h="211750">
                <a:tc>
                  <a:txBody>
                    <a:bodyPr/>
                    <a:lstStyle/>
                    <a:p>
                      <a:pPr algn="l" fontAlgn="t"/>
                      <a:r>
                        <a:rPr lang="en-US" sz="900" b="0" i="0" u="none" strike="noStrike">
                          <a:solidFill>
                            <a:srgbClr val="000000"/>
                          </a:solidFill>
                          <a:effectLst/>
                          <a:latin typeface="+mj-lt"/>
                        </a:rPr>
                        <a:t>Regulatory Workstream – Programme Milestones Refresh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798800"/>
                  </a:ext>
                </a:extLst>
              </a:tr>
              <a:tr h="211750">
                <a:tc>
                  <a:txBody>
                    <a:bodyPr/>
                    <a:lstStyle/>
                    <a:p>
                      <a:pPr algn="l" fontAlgn="t"/>
                      <a:r>
                        <a:rPr lang="en-GB" sz="900" b="0" i="0" u="none" strike="noStrike">
                          <a:solidFill>
                            <a:srgbClr val="000000"/>
                          </a:solidFill>
                          <a:effectLst/>
                          <a:latin typeface="+mj-lt"/>
                        </a:rPr>
                        <a:t>Remove MPAS Interface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29/04/2020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69300"/>
                  </a:ext>
                </a:extLst>
              </a:tr>
              <a:tr h="211750">
                <a:tc>
                  <a:txBody>
                    <a:bodyPr/>
                    <a:lstStyle/>
                    <a:p>
                      <a:pPr algn="l" fontAlgn="t"/>
                      <a:r>
                        <a:rPr lang="en-US" sz="900" b="0" i="0" u="none" strike="noStrike">
                          <a:solidFill>
                            <a:srgbClr val="000000"/>
                          </a:solidFill>
                          <a:effectLst/>
                          <a:latin typeface="+mj-lt"/>
                        </a:rPr>
                        <a:t>DSP_Specific_ SIT_ Functional_Exit_Criteria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29/05/2020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724958"/>
                  </a:ext>
                </a:extLst>
              </a:tr>
              <a:tr h="211750">
                <a:tc>
                  <a:txBody>
                    <a:bodyPr/>
                    <a:lstStyle/>
                    <a:p>
                      <a:pPr algn="l" fontAlgn="b"/>
                      <a:r>
                        <a:rPr lang="en-GB" sz="900" b="0" i="0" u="none" strike="noStrike">
                          <a:solidFill>
                            <a:srgbClr val="000000"/>
                          </a:solidFill>
                          <a:effectLst/>
                          <a:latin typeface="+mj-lt"/>
                        </a:rPr>
                        <a:t>Changes to support enhanced Solar arrangements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331093"/>
                  </a:ext>
                </a:extLst>
              </a:tr>
              <a:tr h="211750">
                <a:tc>
                  <a:txBody>
                    <a:bodyPr/>
                    <a:lstStyle/>
                    <a:p>
                      <a:pPr algn="l" fontAlgn="b"/>
                      <a:r>
                        <a:rPr lang="en-US" sz="900" b="0" i="0" u="none" strike="noStrike">
                          <a:solidFill>
                            <a:srgbClr val="000000"/>
                          </a:solidFill>
                          <a:effectLst/>
                          <a:latin typeface="+mj-lt"/>
                        </a:rPr>
                        <a:t>CSS Role-based access control (RBAC)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275229"/>
                  </a:ext>
                </a:extLst>
              </a:tr>
              <a:tr h="211750">
                <a:tc>
                  <a:txBody>
                    <a:bodyPr/>
                    <a:lstStyle/>
                    <a:p>
                      <a:pPr algn="l" fontAlgn="b"/>
                      <a:r>
                        <a:rPr lang="en-US" sz="900" b="0" i="0" u="none" strike="noStrike">
                          <a:solidFill>
                            <a:srgbClr val="000000"/>
                          </a:solidFill>
                          <a:effectLst/>
                          <a:latin typeface="+mj-lt"/>
                        </a:rPr>
                        <a:t>A Quality Analysis Activity of the Data being used for the DMT Non-Functional Test Phase​​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124910"/>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149424481"/>
              </p:ext>
            </p:extLst>
          </p:nvPr>
        </p:nvGraphicFramePr>
        <p:xfrm>
          <a:off x="187486" y="385669"/>
          <a:ext cx="8641295" cy="4551285"/>
        </p:xfrm>
        <a:graphic>
          <a:graphicData uri="http://schemas.openxmlformats.org/drawingml/2006/table">
            <a:tbl>
              <a:tblPr firstRow="1" bandRow="1">
                <a:tableStyleId>{5C22544A-7EE6-4342-B048-85BDC9FD1C3A}</a:tableStyleId>
              </a:tblPr>
              <a:tblGrid>
                <a:gridCol w="5094204">
                  <a:extLst>
                    <a:ext uri="{9D8B030D-6E8A-4147-A177-3AD203B41FA5}">
                      <a16:colId xmlns:a16="http://schemas.microsoft.com/office/drawing/2014/main" val="997061046"/>
                    </a:ext>
                  </a:extLst>
                </a:gridCol>
                <a:gridCol w="708627">
                  <a:extLst>
                    <a:ext uri="{9D8B030D-6E8A-4147-A177-3AD203B41FA5}">
                      <a16:colId xmlns:a16="http://schemas.microsoft.com/office/drawing/2014/main" val="2723771934"/>
                    </a:ext>
                  </a:extLst>
                </a:gridCol>
                <a:gridCol w="808718">
                  <a:extLst>
                    <a:ext uri="{9D8B030D-6E8A-4147-A177-3AD203B41FA5}">
                      <a16:colId xmlns:a16="http://schemas.microsoft.com/office/drawing/2014/main" val="194189712"/>
                    </a:ext>
                  </a:extLst>
                </a:gridCol>
                <a:gridCol w="2029746">
                  <a:extLst>
                    <a:ext uri="{9D8B030D-6E8A-4147-A177-3AD203B41FA5}">
                      <a16:colId xmlns:a16="http://schemas.microsoft.com/office/drawing/2014/main" val="3065248341"/>
                    </a:ext>
                  </a:extLst>
                </a:gridCol>
              </a:tblGrid>
              <a:tr h="362294">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77195">
                <a:tc>
                  <a:txBody>
                    <a:bodyPr/>
                    <a:lstStyle/>
                    <a:p>
                      <a:pPr algn="l" fontAlgn="b"/>
                      <a:r>
                        <a:rPr lang="en-US" sz="900" b="0" i="0" u="none" strike="noStrike" dirty="0">
                          <a:solidFill>
                            <a:srgbClr val="000000"/>
                          </a:solidFill>
                          <a:effectLst/>
                          <a:latin typeface="+mj-lt"/>
                        </a:rPr>
                        <a:t>CSS Change from UTC to Local Time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22/09/2020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77195">
                <a:tc>
                  <a:txBody>
                    <a:bodyPr/>
                    <a:lstStyle/>
                    <a:p>
                      <a:pPr algn="l" fontAlgn="b"/>
                      <a:r>
                        <a:rPr lang="fr-FR" sz="900" b="0" i="0" u="none" strike="noStrike" dirty="0">
                          <a:solidFill>
                            <a:srgbClr val="000000"/>
                          </a:solidFill>
                          <a:effectLst/>
                          <a:latin typeface="+mj-lt"/>
                        </a:rPr>
                        <a:t>Xoserve CR for DES AI Removal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77195">
                <a:tc>
                  <a:txBody>
                    <a:bodyPr/>
                    <a:lstStyle/>
                    <a:p>
                      <a:pPr algn="l" fontAlgn="b"/>
                      <a:r>
                        <a:rPr lang="en-US" sz="900" b="0" i="0" u="none" strike="noStrike" dirty="0" err="1">
                          <a:solidFill>
                            <a:srgbClr val="000000"/>
                          </a:solidFill>
                          <a:effectLst/>
                          <a:latin typeface="+mj-lt"/>
                        </a:rPr>
                        <a:t>Provide_CSS_RegistrationID_to_LPs</a:t>
                      </a:r>
                      <a:endParaRPr lang="en-US" sz="9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06/10/2020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60780">
                <a:tc>
                  <a:txBody>
                    <a:bodyPr/>
                    <a:lstStyle/>
                    <a:p>
                      <a:pPr algn="l" fontAlgn="b"/>
                      <a:r>
                        <a:rPr lang="en-GB" sz="900" b="0" i="0" u="none" strike="noStrike" dirty="0">
                          <a:solidFill>
                            <a:srgbClr val="000000"/>
                          </a:solidFill>
                          <a:effectLst/>
                          <a:latin typeface="+mj-lt"/>
                        </a:rPr>
                        <a:t>UEPT Tranche Regulatory Change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Complete - No </a:t>
                      </a:r>
                      <a:r>
                        <a:rPr lang="en-GB" sz="900" b="0" i="0" u="none" strike="noStrike" dirty="0" err="1">
                          <a:solidFill>
                            <a:srgbClr val="000000"/>
                          </a:solidFill>
                          <a:effectLst/>
                          <a:latin typeface="+mj-lt"/>
                        </a:rPr>
                        <a:t>Xoserve</a:t>
                      </a:r>
                      <a:r>
                        <a:rPr lang="en-GB" sz="9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NCT-0073 Functional Script Master Changes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CR-D041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 Update to the End to End Testing Plan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05/10/2020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612048"/>
                  </a:ext>
                </a:extLst>
              </a:tr>
              <a:tr h="18150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Request For a New DMT Environment for DMT Live Rehearsal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23/10/2020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737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NC-0079 Adding Post Load Integrity Check Document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593762"/>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CR-0046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7756">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Correctional Changes to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577480"/>
                  </a:ext>
                </a:extLst>
              </a:tr>
              <a:tr h="159728">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Changes to Data Milestones in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098535"/>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Consequential Changes to Testing Milestones in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975691"/>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CSS Environments for Faster Switching Enduring Service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CR-D050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204438"/>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Changes to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CR-D051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30/11/2020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240232"/>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Additional and Further Correctional Changes to MAD Log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05/12/2020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921918"/>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 Additional Onward Dependencies for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080113"/>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Changing from GetOrganised to Landmark SFTP for SI receiving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4569037"/>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Amendments to the Data Cleansing Catalogue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87971"/>
                  </a:ext>
                </a:extLst>
              </a:tr>
              <a:tr h="159387">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MAD Log Changes for UIT Environment Verification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585764"/>
                  </a:ext>
                </a:extLst>
              </a:tr>
              <a:tr h="194071">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Discontinuance of Xoserve Consequential Change Market Trials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3272"/>
                  </a:ext>
                </a:extLst>
              </a:tr>
              <a:tr h="288845">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Uplift to SMS </a:t>
                      </a:r>
                      <a:r>
                        <a:rPr lang="en-GB" sz="900" b="0" i="0" u="none" strike="noStrike" kern="1200" dirty="0" err="1">
                          <a:solidFill>
                            <a:srgbClr val="000000"/>
                          </a:solidFill>
                          <a:effectLst/>
                          <a:latin typeface="+mj-lt"/>
                          <a:ea typeface="+mn-ea"/>
                          <a:cs typeface="+mn-cs"/>
                        </a:rPr>
                        <a:t>CoCo</a:t>
                      </a:r>
                      <a:endParaRPr lang="en-GB" sz="900" b="0" i="0" u="none" strike="noStrike" kern="1200" dirty="0">
                        <a:solidFill>
                          <a:srgbClr val="000000"/>
                        </a:solidFill>
                        <a:effectLst/>
                        <a:latin typeface="+mj-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191556"/>
                  </a:ext>
                </a:extLst>
              </a:tr>
              <a:tr h="288845">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Changes to SIT Functional Test Scenarios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855485"/>
                  </a:ext>
                </a:extLst>
              </a:tr>
              <a:tr h="288845">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665274"/>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61709701"/>
              </p:ext>
            </p:extLst>
          </p:nvPr>
        </p:nvGraphicFramePr>
        <p:xfrm>
          <a:off x="187486" y="385669"/>
          <a:ext cx="8641295" cy="2055007"/>
        </p:xfrm>
        <a:graphic>
          <a:graphicData uri="http://schemas.openxmlformats.org/drawingml/2006/table">
            <a:tbl>
              <a:tblPr firstRow="1" bandRow="1">
                <a:tableStyleId>{5C22544A-7EE6-4342-B048-85BDC9FD1C3A}</a:tableStyleId>
              </a:tblPr>
              <a:tblGrid>
                <a:gridCol w="5094204">
                  <a:extLst>
                    <a:ext uri="{9D8B030D-6E8A-4147-A177-3AD203B41FA5}">
                      <a16:colId xmlns:a16="http://schemas.microsoft.com/office/drawing/2014/main" val="997061046"/>
                    </a:ext>
                  </a:extLst>
                </a:gridCol>
                <a:gridCol w="708627">
                  <a:extLst>
                    <a:ext uri="{9D8B030D-6E8A-4147-A177-3AD203B41FA5}">
                      <a16:colId xmlns:a16="http://schemas.microsoft.com/office/drawing/2014/main" val="2723771934"/>
                    </a:ext>
                  </a:extLst>
                </a:gridCol>
                <a:gridCol w="808718">
                  <a:extLst>
                    <a:ext uri="{9D8B030D-6E8A-4147-A177-3AD203B41FA5}">
                      <a16:colId xmlns:a16="http://schemas.microsoft.com/office/drawing/2014/main" val="194189712"/>
                    </a:ext>
                  </a:extLst>
                </a:gridCol>
                <a:gridCol w="2029746">
                  <a:extLst>
                    <a:ext uri="{9D8B030D-6E8A-4147-A177-3AD203B41FA5}">
                      <a16:colId xmlns:a16="http://schemas.microsoft.com/office/drawing/2014/main" val="3065248341"/>
                    </a:ext>
                  </a:extLst>
                </a:gridCol>
              </a:tblGrid>
              <a:tr h="362294">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77195">
                <a:tc>
                  <a:txBody>
                    <a:bodyPr/>
                    <a:lstStyle/>
                    <a:p>
                      <a:pPr marL="0" algn="l" fontAlgn="t"/>
                      <a:r>
                        <a:rPr lang="en-GB" sz="900" b="0" i="0" u="none" strike="noStrike" dirty="0">
                          <a:solidFill>
                            <a:srgbClr val="000000"/>
                          </a:solidFill>
                          <a:effectLst/>
                          <a:latin typeface="+mj-lt"/>
                          <a:ea typeface="+mn-ea"/>
                          <a:cs typeface="+mn-cs"/>
                        </a:rPr>
                        <a:t>In-Flight Reg ID Dissemination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endParaRPr lang="en-GB" sz="900" b="0" i="0" u="none" strike="noStrike" dirty="0">
                        <a:solidFill>
                          <a:srgbClr val="000000"/>
                        </a:solidFill>
                        <a:effectLst/>
                        <a:latin typeface="+mj-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a:solidFill>
                            <a:srgbClr val="000000"/>
                          </a:solidFill>
                          <a:effectLst/>
                          <a:latin typeface="+mj-lt"/>
                          <a:ea typeface="+mn-ea"/>
                          <a:cs typeface="+mn-cs"/>
                        </a:rPr>
                        <a:t>Not Received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77195">
                <a:tc>
                  <a:txBody>
                    <a:bodyPr/>
                    <a:lstStyle/>
                    <a:p>
                      <a:pPr marL="0" algn="l" fontAlgn="t"/>
                      <a:r>
                        <a:rPr lang="en-US" sz="900" b="0" i="0" u="none" strike="noStrike" dirty="0">
                          <a:solidFill>
                            <a:srgbClr val="000000"/>
                          </a:solidFill>
                          <a:effectLst/>
                          <a:latin typeface="+mj-lt"/>
                          <a:ea typeface="+mn-ea"/>
                          <a:cs typeface="+mn-cs"/>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77195">
                <a:tc>
                  <a:txBody>
                    <a:bodyPr/>
                    <a:lstStyle/>
                    <a:p>
                      <a:pPr marL="0" algn="l" fontAlgn="t"/>
                      <a:r>
                        <a:rPr lang="en-US" sz="900" b="0" i="0" u="none" strike="noStrike" dirty="0">
                          <a:solidFill>
                            <a:srgbClr val="000000"/>
                          </a:solidFill>
                          <a:effectLst/>
                          <a:latin typeface="+mj-lt"/>
                          <a:ea typeface="+mn-ea"/>
                          <a:cs typeface="+mn-cs"/>
                        </a:rPr>
                        <a:t>Uplift to the CSS Interface Specification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a:solidFill>
                            <a:srgbClr val="000000"/>
                          </a:solidFill>
                          <a:effectLst/>
                          <a:latin typeface="+mj-lt"/>
                          <a:ea typeface="+mn-ea"/>
                          <a:cs typeface="+mn-cs"/>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60780">
                <a:tc>
                  <a:txBody>
                    <a:bodyPr/>
                    <a:lstStyle/>
                    <a:p>
                      <a:pPr marL="0" algn="l" fontAlgn="t"/>
                      <a:r>
                        <a:rPr lang="en-US" sz="900" b="0" i="0" u="none" strike="noStrike" dirty="0">
                          <a:solidFill>
                            <a:srgbClr val="000000"/>
                          </a:solidFill>
                          <a:effectLst/>
                          <a:latin typeface="+mj-lt"/>
                          <a:ea typeface="+mn-ea"/>
                          <a:cs typeface="+mn-cs"/>
                        </a:rPr>
                        <a:t>REL Dissemination to </a:t>
                      </a:r>
                      <a:r>
                        <a:rPr lang="en-US" sz="900" b="0" i="0" u="none" strike="noStrike" dirty="0" err="1">
                          <a:solidFill>
                            <a:srgbClr val="000000"/>
                          </a:solidFill>
                          <a:effectLst/>
                          <a:latin typeface="+mj-lt"/>
                          <a:ea typeface="+mn-ea"/>
                          <a:cs typeface="+mn-cs"/>
                        </a:rPr>
                        <a:t>iDNO</a:t>
                      </a:r>
                      <a:r>
                        <a:rPr lang="en-US" sz="900" b="0" i="0" u="none" strike="noStrike" dirty="0">
                          <a:solidFill>
                            <a:srgbClr val="000000"/>
                          </a:solidFill>
                          <a:effectLst/>
                          <a:latin typeface="+mj-lt"/>
                          <a:ea typeface="+mn-ea"/>
                          <a:cs typeface="+mn-cs"/>
                        </a:rPr>
                        <a:t>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a:solidFill>
                            <a:srgbClr val="000000"/>
                          </a:solidFill>
                          <a:effectLst/>
                          <a:latin typeface="+mj-lt"/>
                          <a:ea typeface="+mn-ea"/>
                          <a:cs typeface="+mn-cs"/>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31297">
                <a:tc>
                  <a:txBody>
                    <a:bodyPr/>
                    <a:lstStyle/>
                    <a:p>
                      <a:pPr marL="0" algn="l" fontAlgn="t"/>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05/03/2021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81507">
                <a:tc>
                  <a:txBody>
                    <a:bodyPr/>
                    <a:lstStyle/>
                    <a:p>
                      <a:pPr marL="0" algn="l" fontAlgn="t"/>
                      <a:r>
                        <a:rPr lang="en-US" sz="900" b="0" i="0" u="none" strike="noStrike" dirty="0">
                          <a:solidFill>
                            <a:srgbClr val="000000"/>
                          </a:solidFill>
                          <a:effectLst/>
                          <a:latin typeface="+mj-lt"/>
                          <a:ea typeface="+mn-ea"/>
                          <a:cs typeface="+mn-cs"/>
                        </a:rPr>
                        <a:t>Re-align Switching </a:t>
                      </a:r>
                      <a:r>
                        <a:rPr lang="en-US" sz="900" b="0" i="0" u="none" strike="noStrike" dirty="0" err="1">
                          <a:solidFill>
                            <a:srgbClr val="000000"/>
                          </a:solidFill>
                          <a:effectLst/>
                          <a:latin typeface="+mj-lt"/>
                          <a:ea typeface="+mn-ea"/>
                          <a:cs typeface="+mn-cs"/>
                        </a:rPr>
                        <a:t>Programme</a:t>
                      </a:r>
                      <a:r>
                        <a:rPr lang="en-US" sz="900" b="0" i="0" u="none" strike="noStrike" dirty="0">
                          <a:solidFill>
                            <a:srgbClr val="000000"/>
                          </a:solidFill>
                          <a:effectLst/>
                          <a:latin typeface="+mj-lt"/>
                          <a:ea typeface="+mn-ea"/>
                          <a:cs typeface="+mn-cs"/>
                        </a:rPr>
                        <a:t> Response SLAs with </a:t>
                      </a:r>
                      <a:r>
                        <a:rPr lang="en-US" sz="900" b="0" i="0" u="none" strike="noStrike" dirty="0" err="1">
                          <a:solidFill>
                            <a:srgbClr val="000000"/>
                          </a:solidFill>
                          <a:effectLst/>
                          <a:latin typeface="+mj-lt"/>
                          <a:ea typeface="+mn-ea"/>
                          <a:cs typeface="+mn-cs"/>
                        </a:rPr>
                        <a:t>Xoserve</a:t>
                      </a:r>
                      <a:r>
                        <a:rPr lang="en-US" sz="900" b="0" i="0" u="none" strike="noStrike" dirty="0">
                          <a:solidFill>
                            <a:srgbClr val="000000"/>
                          </a:solidFill>
                          <a:effectLst/>
                          <a:latin typeface="+mj-lt"/>
                          <a:ea typeface="+mn-ea"/>
                          <a:cs typeface="+mn-cs"/>
                        </a:rPr>
                        <a:t> response SLAs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07/05/2021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81507">
                <a:tc>
                  <a:txBody>
                    <a:bodyPr/>
                    <a:lstStyle/>
                    <a:p>
                      <a:pPr marL="0" algn="l" fontAlgn="t"/>
                      <a:r>
                        <a:rPr lang="en-US" sz="900" b="0" i="0" u="none" strike="noStrike" dirty="0">
                          <a:solidFill>
                            <a:srgbClr val="000000"/>
                          </a:solidFill>
                          <a:effectLst/>
                          <a:latin typeface="+mj-lt"/>
                          <a:ea typeface="+mn-ea"/>
                          <a:cs typeface="+mn-cs"/>
                        </a:rPr>
                        <a:t>Changes to MAD Log v2.2 to rectify incorrect milestone descriptions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29/03/2021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342213"/>
                  </a:ext>
                </a:extLst>
              </a:tr>
              <a:tr h="181507">
                <a:tc>
                  <a:txBody>
                    <a:bodyPr/>
                    <a:lstStyle/>
                    <a:p>
                      <a:pPr marL="0"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20/04/2021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2439"/>
                  </a:ext>
                </a:extLst>
              </a:tr>
              <a:tr h="181507">
                <a:tc>
                  <a:txBody>
                    <a:bodyPr/>
                    <a:lstStyle/>
                    <a:p>
                      <a:pPr marL="0" algn="l" fontAlgn="t"/>
                      <a:r>
                        <a:rPr lang="en-US" sz="900" b="0" i="0" u="none" strike="noStrike" dirty="0">
                          <a:solidFill>
                            <a:srgbClr val="000000"/>
                          </a:solidFill>
                          <a:effectLst/>
                          <a:latin typeface="+mj-lt"/>
                          <a:ea typeface="+mn-ea"/>
                          <a:cs typeface="+mn-cs"/>
                        </a:rPr>
                        <a:t>Removal of SMS005 from UEPT Test Scenarios 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CR-D081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14/05/2021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883285"/>
                  </a:ext>
                </a:extLst>
              </a:tr>
            </a:tbl>
          </a:graphicData>
        </a:graphic>
      </p:graphicFrame>
    </p:spTree>
    <p:extLst>
      <p:ext uri="{BB962C8B-B14F-4D97-AF65-F5344CB8AC3E}">
        <p14:creationId xmlns:p14="http://schemas.microsoft.com/office/powerpoint/2010/main" val="181273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8396728"/>
              </p:ext>
            </p:extLst>
          </p:nvPr>
        </p:nvGraphicFramePr>
        <p:xfrm>
          <a:off x="108000" y="410091"/>
          <a:ext cx="9036000" cy="3802971"/>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The wider Switching Programme is reporting an Amber-Green status with the Amber portion being related to the planning activities around 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Xoserve have successfully entered UEPT. Preparation continues for Transition, Business Change and Service Management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inaugural Switching Programme Post Implementation Working Group was conducted on 26/05.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Live Rehearsal Cycle 1 continues to plan along with preparations for LR Cycle 2, which is more reflective of Transition. Artefact reviews continue with the Switching Programme, alongside internal workshops. CR-D071 (Treatment of </a:t>
                      </a:r>
                      <a:r>
                        <a:rPr lang="en-GB" sz="900" b="0" kern="1200" dirty="0" err="1">
                          <a:solidFill>
                            <a:schemeClr val="tx1"/>
                          </a:solidFill>
                          <a:effectLst/>
                          <a:latin typeface="+mn-lt"/>
                          <a:ea typeface="+mn-ea"/>
                          <a:cs typeface="+mn-cs"/>
                        </a:rPr>
                        <a:t>Inflights</a:t>
                      </a:r>
                      <a:r>
                        <a:rPr lang="en-GB" sz="900" b="0" kern="1200" dirty="0">
                          <a:solidFill>
                            <a:schemeClr val="tx1"/>
                          </a:solidFill>
                          <a:effectLst/>
                          <a:latin typeface="+mn-lt"/>
                          <a:ea typeface="+mn-ea"/>
                          <a:cs typeface="+mn-cs"/>
                        </a:rPr>
                        <a:t> during Transition) has now been approved</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with planning</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Data Migration: </a:t>
                      </a:r>
                      <a:r>
                        <a:rPr lang="en-US" sz="90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900" b="0" kern="1200" baseline="0" dirty="0" err="1">
                          <a:solidFill>
                            <a:schemeClr val="tx1"/>
                          </a:solidFill>
                          <a:effectLst/>
                          <a:latin typeface="+mn-lt"/>
                          <a:ea typeface="+mn-ea"/>
                          <a:cs typeface="+mn-cs"/>
                        </a:rPr>
                        <a:t>rel</a:t>
                      </a:r>
                      <a:r>
                        <a:rPr lang="en-US" sz="900" b="0" kern="1200" baseline="0" dirty="0">
                          <a:solidFill>
                            <a:schemeClr val="tx1"/>
                          </a:solidFill>
                          <a:effectLst/>
                          <a:latin typeface="+mn-lt"/>
                          <a:ea typeface="+mn-ea"/>
                          <a:cs typeface="+mn-cs"/>
                        </a:rPr>
                        <a:t>) Analysis reports due for delivery on July. Work on track</a:t>
                      </a:r>
                    </a:p>
                    <a:p>
                      <a:pPr marL="171450" lvl="0" indent="-171450">
                        <a:buFont typeface="Arial" panose="020B0604020202020204" pitchFamily="34" charset="0"/>
                        <a:buChar char="•"/>
                      </a:pPr>
                      <a:r>
                        <a:rPr lang="en-GB" sz="900" b="1" dirty="0"/>
                        <a:t>Business Change: </a:t>
                      </a:r>
                      <a:r>
                        <a:rPr lang="en-GB" sz="900" b="0" dirty="0"/>
                        <a:t>Internal knowledge transfer sessions continue. Target Operating Model activities are on track</a:t>
                      </a:r>
                    </a:p>
                    <a:p>
                      <a:pPr marL="171450" lvl="0" indent="-171450">
                        <a:buFont typeface="Arial" panose="020B0604020202020204" pitchFamily="34" charset="0"/>
                        <a:buChar char="•"/>
                      </a:pPr>
                      <a:r>
                        <a:rPr lang="en-GB" sz="900" b="1" dirty="0"/>
                        <a:t>Service Management:</a:t>
                      </a:r>
                      <a:r>
                        <a:rPr lang="en-GB" sz="900" b="0" dirty="0"/>
                        <a:t> Xoserve had raised a CR to align Service Management Response SLAs. This is currently under industry impact analysis.</a:t>
                      </a:r>
                    </a:p>
                    <a:p>
                      <a:pPr marL="171450" lvl="0" indent="-171450">
                        <a:buFont typeface="Arial" panose="020B0604020202020204" pitchFamily="34" charset="0"/>
                        <a:buChar char="•"/>
                      </a:pP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Continue Cycle 1</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Change Packs approved, delivery continues to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450116235"/>
              </p:ext>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Successful entry into UEPT, at the point of writing this, no significant defects have been seen</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complete for all upcoming for OT.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Internal Service Management activities continue to feed into OT and internal OAT</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has been raised (CR-072) and discussed at Change Advisory Workgroup (CAT) to align Switching Programme SLAs to match Xoserve’s existing response times. Currently undergoing impact assessment.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224738244"/>
              </p:ext>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1050" b="0" kern="1200" baseline="0" dirty="0" err="1">
                          <a:solidFill>
                            <a:schemeClr val="tx1"/>
                          </a:solidFill>
                          <a:effectLst/>
                          <a:latin typeface="+mn-lt"/>
                          <a:ea typeface="+mn-ea"/>
                          <a:cs typeface="+mn-cs"/>
                        </a:rPr>
                        <a:t>rel</a:t>
                      </a:r>
                      <a:r>
                        <a:rPr lang="en-US" sz="1050" b="0" kern="1200" baseline="0" dirty="0">
                          <a:solidFill>
                            <a:schemeClr val="tx1"/>
                          </a:solidFill>
                          <a:effectLst/>
                          <a:latin typeface="+mn-lt"/>
                          <a:ea typeface="+mn-ea"/>
                          <a:cs typeface="+mn-cs"/>
                        </a:rPr>
                        <a:t>) Analysis reports due for delivery on July.</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Delivery continues, with a plan to incorporate delivery governance into the November 21 major release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Industry discussion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5" name="Table 4"/>
          <p:cNvGraphicFramePr>
            <a:graphicFrameLocks noGrp="1"/>
          </p:cNvGraphicFramePr>
          <p:nvPr>
            <p:extLst>
              <p:ext uri="{D42A27DB-BD31-4B8C-83A1-F6EECF244321}">
                <p14:modId xmlns:p14="http://schemas.microsoft.com/office/powerpoint/2010/main" val="1884952393"/>
              </p:ext>
            </p:extLst>
          </p:nvPr>
        </p:nvGraphicFramePr>
        <p:xfrm>
          <a:off x="85652" y="483884"/>
          <a:ext cx="8972695" cy="4631014"/>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700" dirty="0">
                          <a:solidFill>
                            <a:schemeClr val="bg1"/>
                          </a:solidFill>
                        </a:rPr>
                        <a:t>RTC</a:t>
                      </a:r>
                    </a:p>
                  </a:txBody>
                  <a:tcPr marL="36000" marR="36000" marT="36000" marB="36000" anchor="ctr"/>
                </a:tc>
                <a:tc>
                  <a:txBody>
                    <a:bodyPr/>
                    <a:lstStyle/>
                    <a:p>
                      <a:pPr algn="ctr"/>
                      <a:r>
                        <a:rPr lang="en-GB" sz="7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65184</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Programme</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supplier resources working on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will be diverted to support BAU activities and service provision because of the COVID-19 situation in India affecting significant numbers of people either directly or their friends and family leading to potential delays in CR and defect delivery, reduced support for environment provision and maintenance, delays to data migration and testing support.</a:t>
                      </a: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Work with suppliers to understand pinch points within delivery teams and </a:t>
                      </a:r>
                      <a:r>
                        <a:rPr lang="en-US" sz="650" b="0" i="0" u="none" strike="noStrike" kern="1200" dirty="0" err="1">
                          <a:solidFill>
                            <a:schemeClr val="tx1"/>
                          </a:solidFill>
                          <a:effectLst/>
                          <a:latin typeface="+mj-lt"/>
                          <a:ea typeface="+mn-ea"/>
                          <a:cs typeface="+mn-cs"/>
                        </a:rPr>
                        <a:t>prioritise</a:t>
                      </a:r>
                      <a:r>
                        <a:rPr lang="en-US" sz="650" b="0" i="0" u="none" strike="noStrike" kern="1200" dirty="0">
                          <a:solidFill>
                            <a:schemeClr val="tx1"/>
                          </a:solidFill>
                          <a:effectLst/>
                          <a:latin typeface="+mj-lt"/>
                          <a:ea typeface="+mn-ea"/>
                          <a:cs typeface="+mn-cs"/>
                        </a:rPr>
                        <a:t> resource allocations accordingly to reduce impact</a:t>
                      </a:r>
                    </a:p>
                  </a:txBody>
                  <a:tcPr marL="0" marR="0" marT="0" marB="0" anchor="ctr"/>
                </a:tc>
                <a:tc>
                  <a:txBody>
                    <a:bodyPr/>
                    <a:lstStyle/>
                    <a:p>
                      <a:pPr algn="l" rtl="0" fontAlgn="ctr"/>
                      <a:r>
                        <a:rPr lang="en-US" sz="650" b="0" i="0" u="none" strike="noStrike" dirty="0">
                          <a:solidFill>
                            <a:schemeClr val="tx1"/>
                          </a:solidFill>
                          <a:effectLst/>
                          <a:latin typeface="+mj-lt"/>
                        </a:rPr>
                        <a:t>Suppliers continue to provide regular reports no impact to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currently.</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31/05/21</a:t>
                      </a:r>
                    </a:p>
                  </a:txBody>
                  <a:tcPr marL="0" marR="0" marT="0" marB="0" anchor="ctr"/>
                </a:tc>
                <a:extLst>
                  <a:ext uri="{0D108BD9-81ED-4DB2-BD59-A6C34878D82A}">
                    <a16:rowId xmlns:a16="http://schemas.microsoft.com/office/drawing/2014/main" val="1684658215"/>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65244</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&amp; Cutover</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DMLR Cycle 2 schedule will have to be changed at very short notice As the SI as not following the transition runbook for LR testing, and are planning to review / revise the plan as LR Cycle 1 progresses leading to very short notice changes, with potential resource conflicts and additional work to bring transition runbook into line</a:t>
                      </a: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Request DMLR Cycle 2 stage 1 plan at the end of cycle 1 stage 1</a:t>
                      </a:r>
                    </a:p>
                  </a:txBody>
                  <a:tcPr marL="0" marR="0" marT="0" marB="0" anchor="ctr"/>
                </a:tc>
                <a:tc>
                  <a:txBody>
                    <a:bodyPr/>
                    <a:lstStyle/>
                    <a:p>
                      <a:pPr algn="l" rtl="0" fontAlgn="ct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to request that the cycle 2 stage 1 plan is issued shortly after the end of cycle 1 stage 1, rather than waiting until the whole cycle has completed</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25/06/21</a:t>
                      </a:r>
                    </a:p>
                  </a:txBody>
                  <a:tcPr marL="0" marR="0" marT="0" marB="0" anchor="ctr"/>
                </a:tc>
                <a:extLst>
                  <a:ext uri="{0D108BD9-81ED-4DB2-BD59-A6C34878D82A}">
                    <a16:rowId xmlns:a16="http://schemas.microsoft.com/office/drawing/2014/main" val="3829687984"/>
                  </a:ext>
                </a:extLst>
              </a:tr>
              <a:tr h="1388757">
                <a:tc>
                  <a:txBody>
                    <a:bodyPr/>
                    <a:lstStyle/>
                    <a:p>
                      <a:pPr algn="ctr" fontAlgn="ctr"/>
                      <a:r>
                        <a:rPr lang="en-GB" sz="650" b="1" i="0" u="none" strike="noStrike" kern="1200" dirty="0">
                          <a:solidFill>
                            <a:schemeClr val="tx1"/>
                          </a:solidFill>
                          <a:effectLst/>
                          <a:latin typeface="+mj-lt"/>
                          <a:ea typeface="+mn-ea"/>
                          <a:cs typeface="+mn-cs"/>
                        </a:rPr>
                        <a:t>65175</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a risk that the overall Transition timeline may change because the Transition test stage 1 plan exceeds the 6 week limit leading to additional time required for transition as activity durations are confirmed in Transition testing and transferred to the Runbook</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Liaise with the SI to close gaps and ensure plans are aligned to agreed Transition timelines</a:t>
                      </a:r>
                    </a:p>
                  </a:txBody>
                  <a:tcPr marL="0" marR="0" marT="0" marB="0" anchor="ctr">
                    <a:solidFill>
                      <a:srgbClr val="CED1E2"/>
                    </a:solidFill>
                  </a:tcPr>
                </a:tc>
                <a:tc>
                  <a:txBody>
                    <a:bodyPr/>
                    <a:lstStyle/>
                    <a:p>
                      <a:r>
                        <a:rPr lang="en-US" sz="650" dirty="0">
                          <a:solidFill>
                            <a:schemeClr val="tx1"/>
                          </a:solidFill>
                          <a:latin typeface="+mj-lt"/>
                        </a:rPr>
                        <a:t> A revised plan was shared on 04/05. A review of this plan indicated several Microsoft project plan issues. A third review is planned once Darren issues a revised plan (ETA18/05)</a:t>
                      </a:r>
                      <a:endParaRPr lang="en-GB" sz="650" dirty="0">
                        <a:solidFill>
                          <a:schemeClr val="tx1"/>
                        </a:solidFill>
                        <a:latin typeface="+mj-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08/11/21</a:t>
                      </a:r>
                    </a:p>
                  </a:txBody>
                  <a:tcPr marL="0" marR="0" marT="0" marB="0" anchor="ctr">
                    <a:solidFill>
                      <a:srgbClr val="CED1E2"/>
                    </a:solidFill>
                  </a:tcPr>
                </a:tc>
                <a:extLst>
                  <a:ext uri="{0D108BD9-81ED-4DB2-BD59-A6C34878D82A}">
                    <a16:rowId xmlns:a16="http://schemas.microsoft.com/office/drawing/2014/main" val="1215021621"/>
                  </a:ext>
                </a:extLst>
              </a:tr>
              <a:tr h="718908">
                <a:tc>
                  <a:txBody>
                    <a:bodyPr/>
                    <a:lstStyle/>
                    <a:p>
                      <a:pPr algn="ctr" fontAlgn="ctr"/>
                      <a:r>
                        <a:rPr lang="en-GB" sz="650" b="1" i="0" u="none" strike="noStrike" dirty="0">
                          <a:solidFill>
                            <a:schemeClr val="tx1"/>
                          </a:solidFill>
                          <a:effectLst/>
                          <a:latin typeface="+mj-lt"/>
                        </a:rPr>
                        <a:t>55513</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CED1E2"/>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5" name="Table 4"/>
          <p:cNvGraphicFramePr>
            <a:graphicFrameLocks noGrp="1"/>
          </p:cNvGraphicFramePr>
          <p:nvPr>
            <p:extLst>
              <p:ext uri="{D42A27DB-BD31-4B8C-83A1-F6EECF244321}">
                <p14:modId xmlns:p14="http://schemas.microsoft.com/office/powerpoint/2010/main" val="4029833619"/>
              </p:ext>
            </p:extLst>
          </p:nvPr>
        </p:nvGraphicFramePr>
        <p:xfrm>
          <a:off x="85651" y="503604"/>
          <a:ext cx="8972695" cy="427271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650" b="1" i="0" u="none" strike="noStrike" dirty="0">
                          <a:solidFill>
                            <a:schemeClr val="tx1"/>
                          </a:solidFill>
                          <a:effectLst/>
                          <a:latin typeface="+mj-lt"/>
                        </a:rPr>
                        <a:t>61894</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CED1E2"/>
                    </a:solidFill>
                  </a:tcPr>
                </a:tc>
                <a:tc>
                  <a:txBody>
                    <a:bodyPr/>
                    <a:lstStyle/>
                    <a:p>
                      <a:r>
                        <a:rPr lang="en-US" sz="650" dirty="0">
                          <a:solidFill>
                            <a:schemeClr val="tx1"/>
                          </a:solidFill>
                          <a:latin typeface="+mj-lt"/>
                        </a:rPr>
                        <a:t>CR-D072 received for IA in respect of SLAs. To be reviewed and sent back by 20/5</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ea typeface="+mn-ea"/>
                          <a:cs typeface="+mn-cs"/>
                        </a:rPr>
                        <a:t>31/06/21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650" b="1" i="0" u="none" strike="noStrike" dirty="0">
                          <a:solidFill>
                            <a:schemeClr val="tx1"/>
                          </a:solidFill>
                          <a:effectLst/>
                          <a:latin typeface="+mj-lt"/>
                        </a:rPr>
                        <a:t>65156</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CED1E2"/>
                    </a:solidFill>
                  </a:tcPr>
                </a:tc>
                <a:tc>
                  <a:txBody>
                    <a:bodyPr/>
                    <a:lstStyle/>
                    <a:p>
                      <a:r>
                        <a:rPr lang="en-US" sz="650" dirty="0">
                          <a:solidFill>
                            <a:schemeClr val="tx1"/>
                          </a:solidFill>
                          <a:latin typeface="+mj-lt"/>
                        </a:rPr>
                        <a:t>Update at the SI Transition Group from Ofgem is that a view will be tabled at the next SI Transition Group</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dirty="0">
                          <a:solidFill>
                            <a:schemeClr val="tx1"/>
                          </a:solidFill>
                          <a:effectLst/>
                          <a:latin typeface="+mj-lt"/>
                        </a:rPr>
                        <a:t>64002</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ea typeface="+mn-ea"/>
                          <a:cs typeface="+mn-cs"/>
                        </a:rPr>
                        <a:t>Update at the SI Transition Group is that this is a risk that will be need to be accepted. Will be marked accepted once the corresponding Switching </a:t>
                      </a:r>
                      <a:r>
                        <a:rPr lang="en-US" sz="650" b="0" i="0" u="none" strike="noStrike" dirty="0" err="1">
                          <a:solidFill>
                            <a:schemeClr val="tx1"/>
                          </a:solidFill>
                          <a:effectLst/>
                          <a:latin typeface="+mj-lt"/>
                          <a:ea typeface="+mn-ea"/>
                          <a:cs typeface="+mn-cs"/>
                        </a:rPr>
                        <a:t>Programme</a:t>
                      </a:r>
                      <a:r>
                        <a:rPr lang="en-US" sz="650" b="0" i="0" u="none" strike="noStrike" dirty="0">
                          <a:solidFill>
                            <a:schemeClr val="tx1"/>
                          </a:solidFill>
                          <a:effectLst/>
                          <a:latin typeface="+mj-lt"/>
                          <a:ea typeface="+mn-ea"/>
                          <a:cs typeface="+mn-cs"/>
                        </a:rPr>
                        <a:t> risk is accepted by Ofgem</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30/06/22</a:t>
                      </a:r>
                    </a:p>
                  </a:txBody>
                  <a:tcPr marL="0" marR="0" marT="0" marB="0" anchor="ctr">
                    <a:solidFill>
                      <a:srgbClr val="CED1E2"/>
                    </a:solidFill>
                  </a:tcPr>
                </a:tc>
                <a:extLst>
                  <a:ext uri="{0D108BD9-81ED-4DB2-BD59-A6C34878D82A}">
                    <a16:rowId xmlns:a16="http://schemas.microsoft.com/office/drawing/2014/main" val="3257186867"/>
                  </a:ext>
                </a:extLst>
              </a:tr>
              <a:tr h="824071">
                <a:tc>
                  <a:txBody>
                    <a:bodyPr/>
                    <a:lstStyle/>
                    <a:p>
                      <a:pPr algn="ctr" fontAlgn="ctr"/>
                      <a:r>
                        <a:rPr lang="en-GB" sz="650" b="1" i="0" u="none" strike="noStrike" dirty="0">
                          <a:solidFill>
                            <a:schemeClr val="tx1"/>
                          </a:solidFill>
                          <a:effectLst/>
                          <a:latin typeface="+mj-lt"/>
                        </a:rPr>
                        <a:t>61894</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CED1E2"/>
                    </a:solidFill>
                  </a:tcPr>
                </a:tc>
                <a:tc>
                  <a:txBody>
                    <a:bodyPr/>
                    <a:lstStyle/>
                    <a:p>
                      <a:r>
                        <a:rPr lang="en-US" sz="650" dirty="0">
                          <a:solidFill>
                            <a:schemeClr val="tx1"/>
                          </a:solidFill>
                          <a:latin typeface="+mj-lt"/>
                        </a:rPr>
                        <a:t>CR-D072 received for IA in respect of SLAs. To be reviewed and sent back by 20/5</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ea typeface="+mn-ea"/>
                          <a:cs typeface="+mn-cs"/>
                        </a:rPr>
                        <a:t>31/06/21</a:t>
                      </a:r>
                    </a:p>
                  </a:txBody>
                  <a:tcPr marL="0" marR="0" marT="0" marB="0" anchor="ctr">
                    <a:solidFill>
                      <a:srgbClr val="CED1E2"/>
                    </a:solidFill>
                  </a:tcPr>
                </a:tc>
                <a:extLst>
                  <a:ext uri="{0D108BD9-81ED-4DB2-BD59-A6C34878D82A}">
                    <a16:rowId xmlns:a16="http://schemas.microsoft.com/office/drawing/2014/main" val="2460951014"/>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endParaRPr lang="en-GB"/>
          </a:p>
        </p:txBody>
      </p:sp>
      <p:graphicFrame>
        <p:nvGraphicFramePr>
          <p:cNvPr id="4" name="Table 3">
            <a:extLst>
              <a:ext uri="{FF2B5EF4-FFF2-40B4-BE49-F238E27FC236}">
                <a16:creationId xmlns:a16="http://schemas.microsoft.com/office/drawing/2014/main" id="{92A882FF-E97A-47B7-BC7E-C730965AAB16}"/>
              </a:ext>
            </a:extLst>
          </p:cNvPr>
          <p:cNvGraphicFramePr>
            <a:graphicFrameLocks noGrp="1"/>
          </p:cNvGraphicFramePr>
          <p:nvPr>
            <p:extLst>
              <p:ext uri="{D42A27DB-BD31-4B8C-83A1-F6EECF244321}">
                <p14:modId xmlns:p14="http://schemas.microsoft.com/office/powerpoint/2010/main" val="851361208"/>
              </p:ext>
            </p:extLst>
          </p:nvPr>
        </p:nvGraphicFramePr>
        <p:xfrm>
          <a:off x="50008" y="946517"/>
          <a:ext cx="8972695" cy="28858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64158</a:t>
                      </a:r>
                    </a:p>
                  </a:txBody>
                  <a:tcPr marL="6350" marR="6350" marT="635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that the Operational Choreography CR that is in progress may be approved because it might be deemed necessary by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leading to further plan considerations (at both the central and individual PUI's plans) and cost implications to </a:t>
                      </a:r>
                      <a:r>
                        <a:rPr lang="en-US" sz="650" b="0" i="0" u="none" strike="noStrike" dirty="0" err="1">
                          <a:solidFill>
                            <a:schemeClr val="tx1"/>
                          </a:solidFill>
                          <a:effectLst/>
                          <a:latin typeface="+mj-lt"/>
                        </a:rPr>
                        <a:t>Xoserve</a:t>
                      </a:r>
                      <a:endParaRPr lang="en-US" sz="650" b="0" i="0" u="none" strike="noStrike" dirty="0">
                        <a:solidFill>
                          <a:schemeClr val="tx1"/>
                        </a:solidFill>
                        <a:effectLst/>
                        <a:latin typeface="+mj-lt"/>
                      </a:endParaRP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ea typeface="+mn-ea"/>
                          <a:cs typeface="+mn-cs"/>
                        </a:rPr>
                        <a:t>Awaiting update/confirm from Ofgem</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04/06/21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CED1E2"/>
                    </a:solidFill>
                  </a:tcPr>
                </a:tc>
                <a:tc>
                  <a:txBody>
                    <a:bodyPr/>
                    <a:lstStyle/>
                    <a:p>
                      <a:r>
                        <a:rPr lang="en-US" sz="650" dirty="0">
                          <a:solidFill>
                            <a:schemeClr val="tx1"/>
                          </a:solidFill>
                          <a:latin typeface="+mj-lt"/>
                        </a:rPr>
                        <a:t>Update at the SI Transition Group is that this is a risk that will be need to be accepted. Will be marked accepted once the corresponding Switching </a:t>
                      </a:r>
                      <a:r>
                        <a:rPr lang="en-US" sz="650" dirty="0" err="1">
                          <a:solidFill>
                            <a:schemeClr val="tx1"/>
                          </a:solidFill>
                          <a:latin typeface="+mj-lt"/>
                        </a:rPr>
                        <a:t>Programme</a:t>
                      </a:r>
                      <a:r>
                        <a:rPr lang="en-US" sz="650" dirty="0">
                          <a:solidFill>
                            <a:schemeClr val="tx1"/>
                          </a:solidFill>
                          <a:latin typeface="+mj-lt"/>
                        </a:rPr>
                        <a:t> risk is accepted by Ofgem</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28/05/21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dirty="0">
                          <a:solidFill>
                            <a:schemeClr val="tx1"/>
                          </a:solidFill>
                          <a:effectLst/>
                          <a:latin typeface="+mj-lt"/>
                        </a:rPr>
                        <a:t>65176</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separately leading to potential for discrepancies and for insights from one activity being missed by the other</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rPr>
                        <a:t>Risk raised with SI in light of LR plan issue, showing a change in sequencing for DM LR</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28/05/21</a:t>
                      </a:r>
                    </a:p>
                  </a:txBody>
                  <a:tcPr marL="0" marR="0" marT="0" marB="0" anchor="ctr">
                    <a:solidFill>
                      <a:srgbClr val="CED1E2"/>
                    </a:solidFill>
                  </a:tcPr>
                </a:tc>
                <a:extLst>
                  <a:ext uri="{0D108BD9-81ED-4DB2-BD59-A6C34878D82A}">
                    <a16:rowId xmlns:a16="http://schemas.microsoft.com/office/drawing/2014/main" val="3257186867"/>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6DC08E95-0BB2-4CE5-ADD9-4F8BC041D0F9}"/>
              </a:ext>
            </a:extLst>
          </p:cNvPr>
          <p:cNvPicPr>
            <a:picLocks/>
          </p:cNvPicPr>
          <p:nvPr/>
        </p:nvPicPr>
        <p:blipFill>
          <a:blip r:embed="rId3"/>
          <a:stretch>
            <a:fillRect/>
          </a:stretch>
        </p:blipFill>
        <p:spPr>
          <a:xfrm>
            <a:off x="545656" y="559203"/>
            <a:ext cx="8052686" cy="4327590"/>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0941757"/>
              </p:ext>
            </p:extLst>
          </p:nvPr>
        </p:nvGraphicFramePr>
        <p:xfrm>
          <a:off x="246595" y="403512"/>
          <a:ext cx="8523081" cy="4525681"/>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53178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43635">
                <a:tc>
                  <a:txBody>
                    <a:bodyPr/>
                    <a:lstStyle/>
                    <a:p>
                      <a:pPr algn="l" fontAlgn="t"/>
                      <a:r>
                        <a:rPr lang="en-GB" sz="800" b="0" i="0" u="none" strike="noStrike" dirty="0">
                          <a:solidFill>
                            <a:srgbClr val="000000"/>
                          </a:solidFill>
                          <a:effectLst/>
                          <a:latin typeface="+mj-lt"/>
                        </a:rPr>
                        <a:t>Programme Plan Re-Baseline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264542">
                <a:tc>
                  <a:txBody>
                    <a:bodyPr/>
                    <a:lstStyle/>
                    <a:p>
                      <a:pPr algn="l" fontAlgn="t"/>
                      <a:r>
                        <a:rPr lang="en-US" sz="800" b="0" i="0" u="none" strike="noStrike" dirty="0">
                          <a:solidFill>
                            <a:srgbClr val="000000"/>
                          </a:solidFill>
                          <a:effectLst/>
                          <a:latin typeface="+mj-lt"/>
                        </a:rPr>
                        <a:t>Updates to the CSS Physical Interface Design (</a:t>
                      </a:r>
                      <a:r>
                        <a:rPr lang="en-US" sz="800" b="0" i="0" u="none" strike="noStrike" dirty="0" err="1">
                          <a:solidFill>
                            <a:srgbClr val="000000"/>
                          </a:solidFill>
                          <a:effectLst/>
                          <a:latin typeface="+mj-lt"/>
                        </a:rPr>
                        <a:t>PhID</a:t>
                      </a:r>
                      <a:r>
                        <a:rPr lang="en-US" sz="800" b="0" i="0" u="none" strike="noStrike" dirty="0">
                          <a:solidFill>
                            <a:srgbClr val="000000"/>
                          </a:solidFill>
                          <a:effectLst/>
                          <a:latin typeface="+mj-lt"/>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£17,250.00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22/01/2020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264542">
                <a:tc>
                  <a:txBody>
                    <a:bodyPr/>
                    <a:lstStyle/>
                    <a:p>
                      <a:pPr algn="l" fontAlgn="t"/>
                      <a:r>
                        <a:rPr lang="en-GB" sz="800" b="0" i="0" u="none" strike="noStrike" dirty="0">
                          <a:solidFill>
                            <a:srgbClr val="000000"/>
                          </a:solidFill>
                          <a:effectLst/>
                          <a:latin typeface="+mj-lt"/>
                        </a:rPr>
                        <a:t>CSS_Exception_Handling_Strategy_v0.2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264542">
                <a:tc>
                  <a:txBody>
                    <a:bodyPr/>
                    <a:lstStyle/>
                    <a:p>
                      <a:pPr algn="l" fontAlgn="t"/>
                      <a:r>
                        <a:rPr lang="en-US" sz="800" b="0" i="0" u="none" strike="noStrike" dirty="0" err="1">
                          <a:solidFill>
                            <a:srgbClr val="000000"/>
                          </a:solidFill>
                          <a:effectLst/>
                          <a:latin typeface="+mj-lt"/>
                        </a:rPr>
                        <a:t>Provide_CSS_RegistrationID_to_PUI_and_LPs</a:t>
                      </a:r>
                      <a:endParaRPr lang="en-US"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£12,643.00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07/08/2020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264542">
                <a:tc>
                  <a:txBody>
                    <a:bodyPr/>
                    <a:lstStyle/>
                    <a:p>
                      <a:pPr algn="l" fontAlgn="t"/>
                      <a:r>
                        <a:rPr lang="en-US" sz="800" b="0" i="0" u="none" strike="noStrike" dirty="0" err="1">
                          <a:solidFill>
                            <a:srgbClr val="000000"/>
                          </a:solidFill>
                          <a:effectLst/>
                          <a:latin typeface="+mj-lt"/>
                        </a:rPr>
                        <a:t>Licence</a:t>
                      </a:r>
                      <a:r>
                        <a:rPr lang="en-US" sz="800" b="0" i="0" u="none" strike="noStrike" dirty="0">
                          <a:solidFill>
                            <a:srgbClr val="000000"/>
                          </a:solidFill>
                          <a:effectLst/>
                          <a:latin typeface="+mj-lt"/>
                        </a:rPr>
                        <a:t> Exempt Network Customer Identifier – ABACUS Data Model update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CR-E51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29/10/2019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264542">
                <a:tc>
                  <a:txBody>
                    <a:bodyPr/>
                    <a:lstStyle/>
                    <a:p>
                      <a:pPr algn="l" fontAlgn="t"/>
                      <a:r>
                        <a:rPr lang="en-US" sz="800" b="0" i="0" u="none" strike="noStrike" dirty="0">
                          <a:solidFill>
                            <a:srgbClr val="000000"/>
                          </a:solidFill>
                          <a:effectLst/>
                          <a:latin typeface="+mj-lt"/>
                        </a:rPr>
                        <a:t>Amendments to the DMS artefact suite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£6,500.00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264542">
                <a:tc>
                  <a:txBody>
                    <a:bodyPr/>
                    <a:lstStyle/>
                    <a:p>
                      <a:pPr algn="l" fontAlgn="t"/>
                      <a:r>
                        <a:rPr lang="en-US" sz="800" b="0" i="0" u="none" strike="noStrike" dirty="0">
                          <a:solidFill>
                            <a:srgbClr val="000000"/>
                          </a:solidFill>
                          <a:effectLst/>
                          <a:latin typeface="+mj-lt"/>
                        </a:rPr>
                        <a:t>Migration of Terminated Gas RMPS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64542">
                <a:tc>
                  <a:txBody>
                    <a:bodyPr/>
                    <a:lstStyle/>
                    <a:p>
                      <a:pPr algn="l" fontAlgn="t"/>
                      <a:r>
                        <a:rPr lang="en-US" sz="800" b="0" i="0" u="none" strike="noStrike" dirty="0">
                          <a:solidFill>
                            <a:srgbClr val="000000"/>
                          </a:solidFill>
                          <a:effectLst/>
                          <a:latin typeface="+mj-lt"/>
                        </a:rPr>
                        <a:t>Amendments to the NC-0079 for REL (Retail Energy Location) Data Migration and Reconciliation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06/07/2020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264542">
                <a:tc>
                  <a:txBody>
                    <a:bodyPr/>
                    <a:lstStyle/>
                    <a:p>
                      <a:pPr algn="l" fontAlgn="b"/>
                      <a:r>
                        <a:rPr lang="en-GB" sz="800" b="0" i="0" u="none" strike="noStrike" dirty="0">
                          <a:solidFill>
                            <a:srgbClr val="000000"/>
                          </a:solidFill>
                          <a:effectLst/>
                          <a:latin typeface="+mj-lt"/>
                        </a:rPr>
                        <a:t>DMS - PHID Alignment Parties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264542">
                <a:tc>
                  <a:txBody>
                    <a:bodyPr/>
                    <a:lstStyle/>
                    <a:p>
                      <a:pPr algn="l" fontAlgn="b"/>
                      <a:r>
                        <a:rPr lang="en-US" sz="800" b="0" i="0" u="none" strike="noStrike" dirty="0">
                          <a:solidFill>
                            <a:srgbClr val="000000"/>
                          </a:solidFill>
                          <a:effectLst/>
                          <a:latin typeface="+mj-lt"/>
                        </a:rPr>
                        <a:t>Request For a New or Upgraded DMT Environment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£256,009.00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311219">
                <a:tc>
                  <a:txBody>
                    <a:bodyPr/>
                    <a:lstStyle/>
                    <a:p>
                      <a:pPr algn="l" fontAlgn="b"/>
                      <a:r>
                        <a:rPr lang="en-US" sz="800" b="0" i="0" u="none" strike="noStrike" dirty="0">
                          <a:solidFill>
                            <a:srgbClr val="000000"/>
                          </a:solidFill>
                          <a:effectLst/>
                          <a:latin typeface="+mj-lt"/>
                        </a:rPr>
                        <a:t>Enable TLS connection pooling for all directly connected parties to CSS]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264542">
                <a:tc>
                  <a:txBody>
                    <a:bodyPr/>
                    <a:lstStyle/>
                    <a:p>
                      <a:pPr algn="l" fontAlgn="b"/>
                      <a:r>
                        <a:rPr lang="en-GB" sz="800" b="0" i="0" u="none" strike="noStrike">
                          <a:solidFill>
                            <a:srgbClr val="000000"/>
                          </a:solidFill>
                          <a:effectLst/>
                          <a:latin typeface="+mj-lt"/>
                        </a:rPr>
                        <a:t>Message Header Format for PKI Certificate Identification]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264542">
                <a:tc>
                  <a:txBody>
                    <a:bodyPr/>
                    <a:lstStyle/>
                    <a:p>
                      <a:pPr algn="l" fontAlgn="b"/>
                      <a:r>
                        <a:rPr lang="en-US" sz="800" b="0" i="0" u="none" strike="noStrike">
                          <a:solidFill>
                            <a:srgbClr val="000000"/>
                          </a:solidFill>
                          <a:effectLst/>
                          <a:latin typeface="+mj-lt"/>
                        </a:rPr>
                        <a:t>SIT Functional Test Re Plan  Enabling Parallel Testing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£56,000.00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20/07/2020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264542">
                <a:tc>
                  <a:txBody>
                    <a:bodyPr/>
                    <a:lstStyle/>
                    <a:p>
                      <a:pPr algn="l" fontAlgn="b"/>
                      <a:r>
                        <a:rPr lang="fr-FR" sz="800" b="0" i="0" u="none" strike="noStrike">
                          <a:solidFill>
                            <a:srgbClr val="000000"/>
                          </a:solidFill>
                          <a:effectLst/>
                          <a:latin typeface="+mj-lt"/>
                        </a:rPr>
                        <a:t>DM_Validation Catalogue_Shipper_Effective_Date_Change_</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03/08/2020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264542">
                <a:tc>
                  <a:txBody>
                    <a:bodyPr/>
                    <a:lstStyle/>
                    <a:p>
                      <a:pPr algn="l" fontAlgn="b"/>
                      <a:r>
                        <a:rPr lang="en-GB" sz="800" b="0" i="0" u="none" strike="noStrike">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7" ma:contentTypeDescription="Create a new document." ma:contentTypeScope="" ma:versionID="cb23e439608fa62b7d4e34d18c2a6014">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8f8e5271f7d152bbf69cc47d21b266bc"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731888-E771-49EF-B6AD-6D061613D8D6}"/>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F8545E1A-EA83-463B-B744-ADE3D05E8049}">
  <ds:schemaRefs>
    <ds:schemaRef ds:uri="c2c3c64b-197f-4d44-873b-9bc42c21a8ad"/>
    <ds:schemaRef ds:uri="http://schemas.microsoft.com/office/2006/metadata/properties"/>
    <ds:schemaRef ds:uri="eceb2f7e-856d-4a93-adc1-1b6153234de3"/>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6847</TotalTime>
  <Words>3393</Words>
  <Application>Microsoft Office PowerPoint</Application>
  <PresentationFormat>On-screen Show (16:9)</PresentationFormat>
  <Paragraphs>594</Paragraphs>
  <Slides>14</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(1/3)</vt:lpstr>
      <vt:lpstr>Key Programme Risks (2/3)</vt:lpstr>
      <vt:lpstr>PowerPoint Presentation</vt:lpstr>
      <vt:lpstr>PowerPoint Presentation</vt:lpstr>
      <vt:lpstr>Switching Programme CR Position – CRs impacting Xoserve</vt:lpstr>
      <vt:lpstr>Switching Programme CR Position – CRs impacting Xoserve</vt:lpstr>
      <vt:lpstr>Switching Programme CR Position – Pending Xoserve Impact Assessment</vt:lpstr>
      <vt:lpstr>Switching Programme CR Position – CRs not impacting Xoserve </vt:lpstr>
      <vt:lpstr>Switching Programme CR Position – CRs not impacting Xoserve </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33</cp:revision>
  <cp:lastPrinted>2019-12-17T14:02:10Z</cp:lastPrinted>
  <dcterms:created xsi:type="dcterms:W3CDTF">2011-09-20T14:58:41Z</dcterms:created>
  <dcterms:modified xsi:type="dcterms:W3CDTF">2021-05-28T10:26:03Z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