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</p:sldMasterIdLst>
  <p:notesMasterIdLst>
    <p:notesMasterId r:id="rId12"/>
  </p:notesMasterIdLst>
  <p:sldIdLst>
    <p:sldId id="435" r:id="rId6"/>
    <p:sldId id="437" r:id="rId7"/>
    <p:sldId id="438" r:id="rId8"/>
    <p:sldId id="444" r:id="rId9"/>
    <p:sldId id="356" r:id="rId10"/>
    <p:sldId id="43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kes, Andrew" initials="AW" lastIdx="21" clrIdx="0">
    <p:extLst>
      <p:ext uri="{19B8F6BF-5375-455C-9EA6-DF929625EA0E}">
        <p15:presenceInfo xmlns:p15="http://schemas.microsoft.com/office/powerpoint/2012/main" userId="Wilkes, Andrew" providerId="None"/>
      </p:ext>
    </p:extLst>
  </p:cmAuthor>
  <p:cmAuthor id="2" name="Hassan Afzal" initials="HA" lastIdx="3" clrIdx="1">
    <p:extLst>
      <p:ext uri="{19B8F6BF-5375-455C-9EA6-DF929625EA0E}">
        <p15:presenceInfo xmlns:p15="http://schemas.microsoft.com/office/powerpoint/2012/main" userId="S::hassan.afzal1@xoserve.com::a7068809-d3f4-4696-970d-615ed657f555" providerId="AD"/>
      </p:ext>
    </p:extLst>
  </p:cmAuthor>
  <p:cmAuthor id="3" name="Foster, Lee" initials="FL" lastIdx="21" clrIdx="2">
    <p:extLst>
      <p:ext uri="{19B8F6BF-5375-455C-9EA6-DF929625EA0E}">
        <p15:presenceInfo xmlns:p15="http://schemas.microsoft.com/office/powerpoint/2012/main" userId="S-1-5-21-4145888014-839675345-3125187760-3207" providerId="AD"/>
      </p:ext>
    </p:extLst>
  </p:cmAuthor>
  <p:cmAuthor id="4" name="Wilkes, Andrew" initials="WA" lastIdx="17" clrIdx="3">
    <p:extLst>
      <p:ext uri="{19B8F6BF-5375-455C-9EA6-DF929625EA0E}">
        <p15:presenceInfo xmlns:p15="http://schemas.microsoft.com/office/powerpoint/2012/main" userId="S::andrew.wilkes@xoserve.com::8c737259-034c-4913-8a34-8fa457fa1904" providerId="AD"/>
      </p:ext>
    </p:extLst>
  </p:cmAuthor>
  <p:cmAuthor id="5" name="Tristan Unwin" initials="TU" lastIdx="1" clrIdx="4">
    <p:extLst>
      <p:ext uri="{19B8F6BF-5375-455C-9EA6-DF929625EA0E}">
        <p15:presenceInfo xmlns:p15="http://schemas.microsoft.com/office/powerpoint/2012/main" userId="S::tristan.unwin@xoserve.com::35960f5b-602a-483d-b2dc-71a2219c06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FF"/>
    <a:srgbClr val="FF3300"/>
    <a:srgbClr val="BD6AAB"/>
    <a:srgbClr val="CED1E1"/>
    <a:srgbClr val="B1D6E8"/>
    <a:srgbClr val="56CF9E"/>
    <a:srgbClr val="84B8DA"/>
    <a:srgbClr val="237B57"/>
    <a:srgbClr val="40D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0AE4B5-0735-449F-85A0-CE0131F5848D}" v="1" dt="2021-06-21T13:39:16.7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36" y="3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7" y="10"/>
            <a:ext cx="8679685" cy="2030257"/>
          </a:xfrm>
          <a:prstGeom prst="rect">
            <a:avLst/>
          </a:prstGeom>
        </p:spPr>
        <p:txBody>
          <a:bodyPr vert="horz" lIns="291192" tIns="145598" rIns="291192" bIns="145598" rtlCol="0"/>
          <a:lstStyle>
            <a:lvl1pPr algn="l">
              <a:defRPr sz="3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45734" y="10"/>
            <a:ext cx="8679685" cy="2030257"/>
          </a:xfrm>
          <a:prstGeom prst="rect">
            <a:avLst/>
          </a:prstGeom>
        </p:spPr>
        <p:txBody>
          <a:bodyPr vert="horz" lIns="291192" tIns="145598" rIns="291192" bIns="145598" rtlCol="0"/>
          <a:lstStyle>
            <a:lvl1pPr algn="r">
              <a:defRPr sz="3800"/>
            </a:lvl1pPr>
          </a:lstStyle>
          <a:p>
            <a:fld id="{30CC7C86-2D66-4C55-8F99-E153512351BA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3511550" y="3044825"/>
            <a:ext cx="27058938" cy="15220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91192" tIns="145598" rIns="291192" bIns="14559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3009" y="19287435"/>
            <a:ext cx="16024029" cy="18272295"/>
          </a:xfrm>
          <a:prstGeom prst="rect">
            <a:avLst/>
          </a:prstGeom>
        </p:spPr>
        <p:txBody>
          <a:bodyPr vert="horz" lIns="291192" tIns="145598" rIns="291192" bIns="14559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7" y="38567807"/>
            <a:ext cx="8679685" cy="2030257"/>
          </a:xfrm>
          <a:prstGeom prst="rect">
            <a:avLst/>
          </a:prstGeom>
        </p:spPr>
        <p:txBody>
          <a:bodyPr vert="horz" lIns="291192" tIns="145598" rIns="291192" bIns="145598" rtlCol="0" anchor="b"/>
          <a:lstStyle>
            <a:lvl1pPr algn="l">
              <a:defRPr sz="3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45734" y="38567807"/>
            <a:ext cx="8679685" cy="2030257"/>
          </a:xfrm>
          <a:prstGeom prst="rect">
            <a:avLst/>
          </a:prstGeom>
        </p:spPr>
        <p:txBody>
          <a:bodyPr vert="horz" lIns="291192" tIns="145598" rIns="291192" bIns="145598" rtlCol="0" anchor="b"/>
          <a:lstStyle>
            <a:lvl1pPr algn="r">
              <a:defRPr sz="38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D15C3A-2F39-4EA3-BA98-F5F2450E317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62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75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568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35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9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105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517194"/>
            <a:ext cx="7772400" cy="1102519"/>
          </a:xfrm>
        </p:spPr>
        <p:txBody>
          <a:bodyPr/>
          <a:lstStyle/>
          <a:p>
            <a:r>
              <a:rPr lang="en-GB">
                <a:latin typeface="Poppins medium" panose="020B0604020202020204" charset="0"/>
                <a:cs typeface="Poppins medium" panose="020B0604020202020204" charset="0"/>
              </a:rPr>
              <a:t>May 2021 KPM / PI Operational </a:t>
            </a:r>
            <a:br>
              <a:rPr lang="en-GB">
                <a:latin typeface="Poppins medium" panose="020B0604020202020204" charset="0"/>
                <a:cs typeface="Poppins medium" panose="020B0604020202020204" charset="0"/>
              </a:rPr>
            </a:br>
            <a:r>
              <a:rPr lang="en-GB">
                <a:latin typeface="Poppins medium" panose="020B0604020202020204" charset="0"/>
                <a:cs typeface="Poppins medium" panose="020B0604020202020204" charset="0"/>
              </a:rPr>
              <a:t>Performance Summary</a:t>
            </a:r>
            <a:endParaRPr lang="en-GB" b="0">
              <a:latin typeface="Poppins medium" panose="020B0604020202020204" charset="0"/>
              <a:cs typeface="Poppins medium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544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619E9F5-2446-4AD7-84F2-E3B04B6105D0}"/>
              </a:ext>
            </a:extLst>
          </p:cNvPr>
          <p:cNvSpPr txBox="1"/>
          <p:nvPr/>
        </p:nvSpPr>
        <p:spPr>
          <a:xfrm>
            <a:off x="-33185" y="4649646"/>
            <a:ext cx="306900" cy="276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99" b="1" i="1">
              <a:solidFill>
                <a:prstClr val="black"/>
              </a:solidFill>
              <a:latin typeface="Arial"/>
            </a:endParaRPr>
          </a:p>
          <a:p>
            <a:r>
              <a:rPr lang="en-GB" sz="599">
                <a:solidFill>
                  <a:prstClr val="black"/>
                </a:solidFill>
                <a:latin typeface="Arial"/>
              </a:rPr>
              <a:t> 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BA21F487-DF7A-44EE-80DF-2F930EAA3067}"/>
              </a:ext>
            </a:extLst>
          </p:cNvPr>
          <p:cNvSpPr txBox="1">
            <a:spLocks/>
          </p:cNvSpPr>
          <p:nvPr/>
        </p:nvSpPr>
        <p:spPr>
          <a:xfrm>
            <a:off x="5638" y="217197"/>
            <a:ext cx="9132725" cy="399617"/>
          </a:xfrm>
          <a:prstGeom prst="rect">
            <a:avLst/>
          </a:prstGeom>
        </p:spPr>
        <p:txBody>
          <a:bodyPr wrap="square" lIns="91327" tIns="45664" rIns="91327" bIns="45664" anchor="t">
            <a:spAutoFit/>
          </a:bodyPr>
          <a:lstStyle>
            <a:lvl1pPr algn="ctr">
              <a:def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j-ea"/>
                <a:cs typeface="Poppins-Light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998" b="1" kern="1200">
                <a:solidFill>
                  <a:srgbClr val="0070C0"/>
                </a:solidFill>
                <a:latin typeface="+mj-lt"/>
                <a:cs typeface="Poppins medium" panose="020B0604020202020204" charset="0"/>
              </a:rPr>
              <a:t>DSC+ v DSC KPM Performance for May’21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CD9AAEC-3C7C-40AA-824D-0C52061F8F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397585"/>
              </p:ext>
            </p:extLst>
          </p:nvPr>
        </p:nvGraphicFramePr>
        <p:xfrm>
          <a:off x="213199" y="819858"/>
          <a:ext cx="8628237" cy="3866429"/>
        </p:xfrm>
        <a:graphic>
          <a:graphicData uri="http://schemas.openxmlformats.org/drawingml/2006/table">
            <a:tbl>
              <a:tblPr/>
              <a:tblGrid>
                <a:gridCol w="463943">
                  <a:extLst>
                    <a:ext uri="{9D8B030D-6E8A-4147-A177-3AD203B41FA5}">
                      <a16:colId xmlns:a16="http://schemas.microsoft.com/office/drawing/2014/main" val="3899291493"/>
                    </a:ext>
                  </a:extLst>
                </a:gridCol>
                <a:gridCol w="4416902">
                  <a:extLst>
                    <a:ext uri="{9D8B030D-6E8A-4147-A177-3AD203B41FA5}">
                      <a16:colId xmlns:a16="http://schemas.microsoft.com/office/drawing/2014/main" val="1502334459"/>
                    </a:ext>
                  </a:extLst>
                </a:gridCol>
                <a:gridCol w="1262671">
                  <a:extLst>
                    <a:ext uri="{9D8B030D-6E8A-4147-A177-3AD203B41FA5}">
                      <a16:colId xmlns:a16="http://schemas.microsoft.com/office/drawing/2014/main" val="3760271363"/>
                    </a:ext>
                  </a:extLst>
                </a:gridCol>
                <a:gridCol w="676900">
                  <a:extLst>
                    <a:ext uri="{9D8B030D-6E8A-4147-A177-3AD203B41FA5}">
                      <a16:colId xmlns:a16="http://schemas.microsoft.com/office/drawing/2014/main" val="1733062703"/>
                    </a:ext>
                  </a:extLst>
                </a:gridCol>
                <a:gridCol w="519084">
                  <a:extLst>
                    <a:ext uri="{9D8B030D-6E8A-4147-A177-3AD203B41FA5}">
                      <a16:colId xmlns:a16="http://schemas.microsoft.com/office/drawing/2014/main" val="2292832361"/>
                    </a:ext>
                  </a:extLst>
                </a:gridCol>
                <a:gridCol w="412200">
                  <a:extLst>
                    <a:ext uri="{9D8B030D-6E8A-4147-A177-3AD203B41FA5}">
                      <a16:colId xmlns:a16="http://schemas.microsoft.com/office/drawing/2014/main" val="921238899"/>
                    </a:ext>
                  </a:extLst>
                </a:gridCol>
                <a:gridCol w="464337">
                  <a:extLst>
                    <a:ext uri="{9D8B030D-6E8A-4147-A177-3AD203B41FA5}">
                      <a16:colId xmlns:a16="http://schemas.microsoft.com/office/drawing/2014/main" val="2001659638"/>
                    </a:ext>
                  </a:extLst>
                </a:gridCol>
                <a:gridCol w="412200">
                  <a:extLst>
                    <a:ext uri="{9D8B030D-6E8A-4147-A177-3AD203B41FA5}">
                      <a16:colId xmlns:a16="http://schemas.microsoft.com/office/drawing/2014/main" val="1843687350"/>
                    </a:ext>
                  </a:extLst>
                </a:gridCol>
              </a:tblGrid>
              <a:tr h="4463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DSC+ Unique Identifier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Measure Detail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Journey / Process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Measure Type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DSC+ Yr 1 Target Metric Only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May-21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DSC Target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May-21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74145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Percentage of shipper transfers processed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Manage Shipper Transfers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711174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Percentage of meter reads successfully processed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Meter Read / Asset Processing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99.97%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99.97%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200734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asset updates successfully processed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Meter Read / Asset Processing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99.55%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99.55%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89392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AQs processed successfully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Monthly AQ Processes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769932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Percentage of total LDZ AQ energy at risk of being impacted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Monthly AQ Processes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0.32%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0.75%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0.32%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293427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Percentage processed within the Completion Time Service Level in DSC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Manage Shipper Transfers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962519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Percentage of requests processed within the Completion Time Service Level in DSC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Meter Read / Asset Processing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794796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Notifications sent by due 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Monthly AQ Processes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838959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invoices not requiring adjustment post original invoice dispatch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Invoicing DSC Customers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98.00%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98.00%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714824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DSC customers that have been invoiced without issues/ exceptions (exc. AMS)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Invoicing DSC Customers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33682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customers DSC with less than 1% of MPRNs which have an AMS Invoice exception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Invoicing Customers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97.00%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97.00%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098944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invoices sent on due 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Invoicing DSC Customers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102864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exceptions resolved within 2 invoice cycles of creation 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Invoicing DSC Customers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98.00%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99.21%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99.21%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744529"/>
                  </a:ext>
                </a:extLst>
              </a:tr>
              <a:tr h="210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Number of valid P1 and P2 defects raised within PIS period relating to relevant change (excluding programmes)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Managing Change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988612"/>
                  </a:ext>
                </a:extLst>
              </a:tr>
              <a:tr h="210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Number of valid P3 defects raised within PIS period relating to relevant change (excluding programmes)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Managing Change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597053"/>
                  </a:ext>
                </a:extLst>
              </a:tr>
              <a:tr h="210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Number of valid P4 defects raised within PIS period relating to relevant change (excluding programmes)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Managing Change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162149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tickets not re-opened within period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Contacts (technical)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95.00%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98.00%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95.00%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98.00%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882483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customer tickets (Incidents &amp; Requests) responded to within SLA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Contacts (technical)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98.00%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98.00%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735518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UK Link Core Service Availability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UKLink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99.73%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20096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Gemini Core Service Availability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Gemini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99.68%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99.68%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811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238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619E9F5-2446-4AD7-84F2-E3B04B6105D0}"/>
              </a:ext>
            </a:extLst>
          </p:cNvPr>
          <p:cNvSpPr txBox="1"/>
          <p:nvPr/>
        </p:nvSpPr>
        <p:spPr>
          <a:xfrm>
            <a:off x="-33185" y="4649646"/>
            <a:ext cx="306900" cy="276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99" b="1" i="1">
              <a:solidFill>
                <a:prstClr val="black"/>
              </a:solidFill>
              <a:latin typeface="Arial"/>
            </a:endParaRPr>
          </a:p>
          <a:p>
            <a:r>
              <a:rPr lang="en-GB" sz="599">
                <a:solidFill>
                  <a:prstClr val="black"/>
                </a:solidFill>
                <a:latin typeface="Arial"/>
              </a:rPr>
              <a:t> </a:t>
            </a: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FC79DD88-11F6-4519-AB93-E5DA81A465A9}"/>
              </a:ext>
            </a:extLst>
          </p:cNvPr>
          <p:cNvSpPr txBox="1">
            <a:spLocks/>
          </p:cNvSpPr>
          <p:nvPr/>
        </p:nvSpPr>
        <p:spPr>
          <a:xfrm>
            <a:off x="5638" y="167503"/>
            <a:ext cx="9132724" cy="399617"/>
          </a:xfrm>
          <a:prstGeom prst="rect">
            <a:avLst/>
          </a:prstGeom>
        </p:spPr>
        <p:txBody>
          <a:bodyPr wrap="square" lIns="91327" tIns="45664" rIns="91327" bIns="45664" anchor="t">
            <a:spAutoFit/>
          </a:bodyPr>
          <a:lstStyle>
            <a:defPPr>
              <a:defRPr lang="en-US"/>
            </a:defPPr>
            <a:lvl1pPr algn="ctr">
              <a:defRPr kumimoji="0" sz="2000" b="1" i="0" u="none" strike="noStrike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Poppins medium" panose="020B060402020202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GB" sz="1998"/>
              <a:t>DSC+ v DSC PI Performance for May’21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E0DE4B9-7C18-4946-A36F-45E6148063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146933"/>
              </p:ext>
            </p:extLst>
          </p:nvPr>
        </p:nvGraphicFramePr>
        <p:xfrm>
          <a:off x="296510" y="751788"/>
          <a:ext cx="8516903" cy="3949405"/>
        </p:xfrm>
        <a:graphic>
          <a:graphicData uri="http://schemas.openxmlformats.org/drawingml/2006/table">
            <a:tbl>
              <a:tblPr/>
              <a:tblGrid>
                <a:gridCol w="409038">
                  <a:extLst>
                    <a:ext uri="{9D8B030D-6E8A-4147-A177-3AD203B41FA5}">
                      <a16:colId xmlns:a16="http://schemas.microsoft.com/office/drawing/2014/main" val="2482159715"/>
                    </a:ext>
                  </a:extLst>
                </a:gridCol>
                <a:gridCol w="4041273">
                  <a:extLst>
                    <a:ext uri="{9D8B030D-6E8A-4147-A177-3AD203B41FA5}">
                      <a16:colId xmlns:a16="http://schemas.microsoft.com/office/drawing/2014/main" val="3241087645"/>
                    </a:ext>
                  </a:extLst>
                </a:gridCol>
                <a:gridCol w="1687513">
                  <a:extLst>
                    <a:ext uri="{9D8B030D-6E8A-4147-A177-3AD203B41FA5}">
                      <a16:colId xmlns:a16="http://schemas.microsoft.com/office/drawing/2014/main" val="2438563016"/>
                    </a:ext>
                  </a:extLst>
                </a:gridCol>
                <a:gridCol w="596793">
                  <a:extLst>
                    <a:ext uri="{9D8B030D-6E8A-4147-A177-3AD203B41FA5}">
                      <a16:colId xmlns:a16="http://schemas.microsoft.com/office/drawing/2014/main" val="1454635285"/>
                    </a:ext>
                  </a:extLst>
                </a:gridCol>
                <a:gridCol w="471589">
                  <a:extLst>
                    <a:ext uri="{9D8B030D-6E8A-4147-A177-3AD203B41FA5}">
                      <a16:colId xmlns:a16="http://schemas.microsoft.com/office/drawing/2014/main" val="750364920"/>
                    </a:ext>
                  </a:extLst>
                </a:gridCol>
                <a:gridCol w="307209">
                  <a:extLst>
                    <a:ext uri="{9D8B030D-6E8A-4147-A177-3AD203B41FA5}">
                      <a16:colId xmlns:a16="http://schemas.microsoft.com/office/drawing/2014/main" val="449418208"/>
                    </a:ext>
                  </a:extLst>
                </a:gridCol>
                <a:gridCol w="620470">
                  <a:extLst>
                    <a:ext uri="{9D8B030D-6E8A-4147-A177-3AD203B41FA5}">
                      <a16:colId xmlns:a16="http://schemas.microsoft.com/office/drawing/2014/main" val="399991500"/>
                    </a:ext>
                  </a:extLst>
                </a:gridCol>
                <a:gridCol w="383018">
                  <a:extLst>
                    <a:ext uri="{9D8B030D-6E8A-4147-A177-3AD203B41FA5}">
                      <a16:colId xmlns:a16="http://schemas.microsoft.com/office/drawing/2014/main" val="3653709665"/>
                    </a:ext>
                  </a:extLst>
                </a:gridCol>
              </a:tblGrid>
              <a:tr h="385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DSC+ Unique Identifier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Measure Detail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Journey / Process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Measure Type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DSC+ Yr 1 Target Metric Only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May-21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DSC Target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May-21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290730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CMS Contacts processed within SLA (95% in D+10)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Manage Updates To Customer Portfolio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95.00%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92.61%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95% in D+10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92.61%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877496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CMS Contacts processed within SLA (80% in D+4)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Manage Updates To Customer Portfolio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80.00%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91.67%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80% in D+4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91.67%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872398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CMS Contacts processed within SLA (98% in D+20)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Manage Updates To Customer Portfolio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98.00%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94.61%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98% in D+20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94.61%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413881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customer queries responded to within SLA/OLA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Contacts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97.95%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97.95%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199952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Percentage of queries resolved RFT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Contacts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92.50%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95.00%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458317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reports dispatched on due date against total reports expected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Reporting (all forms)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626802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RFT against all reports dispatched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Reporting (all forms)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079830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valid CMS challenges received (PSCs)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Manage Updates To Customer Portfolio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0.12%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Less than 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0.12%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622726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Telephone Enquiry Service calls answered within SLA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Contacts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94.58%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90% (in 30 secs)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94.58%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350369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Confidence in DE Team to deliver DESC obligations (via Survey of DESC Members)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Demand Estimation Obligations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75.00%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75.00%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588065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DESC / CDSP DE obligations delivered on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Demand Estimation Obligations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95.00%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372666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KVI relationship survey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Relationship Management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85.00%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95.00%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56383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Plan accepted by customers &amp; upheld (Key Milestones Met as agreed by customers)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Management Of Customer Issues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507105"/>
                  </a:ext>
                </a:extLst>
              </a:tr>
              <a:tr h="1815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Provision of relevant issue updates to customers accepted at CoMC and no negativity on how the issue is managed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Management Of Customer Issues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552260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Survey results delivered to CoMC in Month +1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Relationship Management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892912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closure/termination notices issued in line with Service Lines (leave) Shipper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Joiners/Leavers (UK Gas Market)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759975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key milestones met on readiness plan (join) Non Shipper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Joiners/Leavers (UK Gas Market)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695362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key milestones met on readiness plan (join) Shipper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Joiners/Leavers (UK Gas Market)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130880"/>
                  </a:ext>
                </a:extLst>
              </a:tr>
              <a:tr h="1815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closure notices issued within 1 business day following last exit obligation being met (leave) Non Shipper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Joiners/Leavers (UK Gas Market)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389103"/>
                  </a:ext>
                </a:extLst>
              </a:tr>
              <a:tr h="1815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exit criteria approved and account deactivated within D+1 of cessation notice being issued (leave) 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Joiners/Leavers (UK Gas Market)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721013"/>
                  </a:ext>
                </a:extLst>
              </a:tr>
              <a:tr h="1815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exit criteria approved and account deactivated within D+1 of cessation notice being issued. (leave) Non-Shippers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Joiners/Leavers (UK Gas Market)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887579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readiness criteria approved by customer (join) Non 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Joiners/Leavers (UK Gas Market)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490498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readiness criteria approved by customer (join) 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Joiners/Leavers (UK Gas Market)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687500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level 1 milestones met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Managing Change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95.00%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506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786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56A6C3-44C0-494E-9CAC-473D7BE30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DSC KPM Performance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51C1D0A-0558-46BB-B729-6C0904E26D29}"/>
              </a:ext>
            </a:extLst>
          </p:cNvPr>
          <p:cNvGraphicFramePr>
            <a:graphicFrameLocks noGrp="1"/>
          </p:cNvGraphicFramePr>
          <p:nvPr/>
        </p:nvGraphicFramePr>
        <p:xfrm>
          <a:off x="507495" y="1058784"/>
          <a:ext cx="8129010" cy="3673634"/>
        </p:xfrm>
        <a:graphic>
          <a:graphicData uri="http://schemas.openxmlformats.org/drawingml/2006/table">
            <a:tbl>
              <a:tblPr/>
              <a:tblGrid>
                <a:gridCol w="1134536">
                  <a:extLst>
                    <a:ext uri="{9D8B030D-6E8A-4147-A177-3AD203B41FA5}">
                      <a16:colId xmlns:a16="http://schemas.microsoft.com/office/drawing/2014/main" val="3737214852"/>
                    </a:ext>
                  </a:extLst>
                </a:gridCol>
                <a:gridCol w="1332805">
                  <a:extLst>
                    <a:ext uri="{9D8B030D-6E8A-4147-A177-3AD203B41FA5}">
                      <a16:colId xmlns:a16="http://schemas.microsoft.com/office/drawing/2014/main" val="3353902466"/>
                    </a:ext>
                  </a:extLst>
                </a:gridCol>
                <a:gridCol w="1233671">
                  <a:extLst>
                    <a:ext uri="{9D8B030D-6E8A-4147-A177-3AD203B41FA5}">
                      <a16:colId xmlns:a16="http://schemas.microsoft.com/office/drawing/2014/main" val="13166190"/>
                    </a:ext>
                  </a:extLst>
                </a:gridCol>
                <a:gridCol w="1112507">
                  <a:extLst>
                    <a:ext uri="{9D8B030D-6E8A-4147-A177-3AD203B41FA5}">
                      <a16:colId xmlns:a16="http://schemas.microsoft.com/office/drawing/2014/main" val="3234221407"/>
                    </a:ext>
                  </a:extLst>
                </a:gridCol>
                <a:gridCol w="1112507">
                  <a:extLst>
                    <a:ext uri="{9D8B030D-6E8A-4147-A177-3AD203B41FA5}">
                      <a16:colId xmlns:a16="http://schemas.microsoft.com/office/drawing/2014/main" val="1171128919"/>
                    </a:ext>
                  </a:extLst>
                </a:gridCol>
                <a:gridCol w="1112507">
                  <a:extLst>
                    <a:ext uri="{9D8B030D-6E8A-4147-A177-3AD203B41FA5}">
                      <a16:colId xmlns:a16="http://schemas.microsoft.com/office/drawing/2014/main" val="2890090055"/>
                    </a:ext>
                  </a:extLst>
                </a:gridCol>
                <a:gridCol w="1090477">
                  <a:extLst>
                    <a:ext uri="{9D8B030D-6E8A-4147-A177-3AD203B41FA5}">
                      <a16:colId xmlns:a16="http://schemas.microsoft.com/office/drawing/2014/main" val="92745727"/>
                    </a:ext>
                  </a:extLst>
                </a:gridCol>
              </a:tblGrid>
              <a:tr h="159716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Cycle Time Delivery</a:t>
                      </a: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3515812"/>
                  </a:ext>
                </a:extLst>
              </a:tr>
              <a:tr h="159716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0226588"/>
                  </a:ext>
                </a:extLst>
              </a:tr>
              <a:tr h="39653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Journey / Process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Frequency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Measure Detail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Target Description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Mar-21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Apr-21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May-21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909765"/>
                  </a:ext>
                </a:extLst>
              </a:tr>
              <a:tr h="462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Energy Balancing (Credit Risk Management)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of revenue collected by due date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99.00%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100.%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98.97%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813592"/>
                  </a:ext>
                </a:extLst>
              </a:tr>
              <a:tr h="462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Energy Balancing (Credit Risk Management)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of revenue collected by due date (+2 days)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782172"/>
                  </a:ext>
                </a:extLst>
              </a:tr>
              <a:tr h="15971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789299"/>
                  </a:ext>
                </a:extLst>
              </a:tr>
              <a:tr h="15971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Right First Time/Quality</a:t>
                      </a: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373512"/>
                  </a:ext>
                </a:extLst>
              </a:tr>
              <a:tr h="159716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1479186"/>
                  </a:ext>
                </a:extLst>
              </a:tr>
              <a:tr h="7820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Journey / Process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Frequency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Measure Detail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Target Description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Mar-21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Apr-21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May-21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293597"/>
                  </a:ext>
                </a:extLst>
              </a:tr>
              <a:tr h="7710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Energy Balancing (Credit Risk Management)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Energy Balancing Credit Rules adhered to, to ensure adequate security in place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389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567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517194"/>
            <a:ext cx="7772400" cy="1102519"/>
          </a:xfrm>
        </p:spPr>
        <p:txBody>
          <a:bodyPr/>
          <a:lstStyle/>
          <a:p>
            <a:r>
              <a:rPr lang="en-GB">
                <a:latin typeface="Poppins medium" panose="020B0604020202020204" charset="0"/>
                <a:cs typeface="Poppins medium" panose="020B0604020202020204" charset="0"/>
              </a:rPr>
              <a:t>May 2021 Failure Summary</a:t>
            </a:r>
          </a:p>
        </p:txBody>
      </p:sp>
    </p:spTree>
    <p:extLst>
      <p:ext uri="{BB962C8B-B14F-4D97-AF65-F5344CB8AC3E}">
        <p14:creationId xmlns:p14="http://schemas.microsoft.com/office/powerpoint/2010/main" val="4191075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5">
            <a:extLst>
              <a:ext uri="{FF2B5EF4-FFF2-40B4-BE49-F238E27FC236}">
                <a16:creationId xmlns:a16="http://schemas.microsoft.com/office/drawing/2014/main" id="{493F4016-9434-434C-A112-EE439FCFC46C}"/>
              </a:ext>
            </a:extLst>
          </p:cNvPr>
          <p:cNvSpPr txBox="1">
            <a:spLocks/>
          </p:cNvSpPr>
          <p:nvPr/>
        </p:nvSpPr>
        <p:spPr>
          <a:xfrm>
            <a:off x="5638" y="260493"/>
            <a:ext cx="9132724" cy="399617"/>
          </a:xfrm>
          <a:prstGeom prst="rect">
            <a:avLst/>
          </a:prstGeom>
        </p:spPr>
        <p:txBody>
          <a:bodyPr wrap="square" lIns="91327" tIns="45664" rIns="91327" bIns="45664" anchor="t">
            <a:spAutoFit/>
          </a:bodyPr>
          <a:lstStyle>
            <a:defPPr>
              <a:defRPr lang="en-US"/>
            </a:defPPr>
            <a:lvl1pPr algn="ctr">
              <a:defRPr kumimoji="0" sz="2000" b="1" i="0" u="none" strike="noStrike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Poppins medium" panose="020B060402020202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GB" sz="1998"/>
              <a:t>Failed </a:t>
            </a:r>
            <a:r>
              <a:rPr lang="en-GB" sz="1998" u="sng"/>
              <a:t>DSC+</a:t>
            </a:r>
            <a:r>
              <a:rPr lang="en-GB" sz="1998"/>
              <a:t> KPM/PI Summary For May’21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664FB50-296E-4E18-AAFF-6B817CF89E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761333"/>
              </p:ext>
            </p:extLst>
          </p:nvPr>
        </p:nvGraphicFramePr>
        <p:xfrm>
          <a:off x="128676" y="841567"/>
          <a:ext cx="8685871" cy="2114993"/>
        </p:xfrm>
        <a:graphic>
          <a:graphicData uri="http://schemas.openxmlformats.org/drawingml/2006/table">
            <a:tbl>
              <a:tblPr firstRow="1" bandRow="1"/>
              <a:tblGrid>
                <a:gridCol w="596600">
                  <a:extLst>
                    <a:ext uri="{9D8B030D-6E8A-4147-A177-3AD203B41FA5}">
                      <a16:colId xmlns:a16="http://schemas.microsoft.com/office/drawing/2014/main" val="673111424"/>
                    </a:ext>
                  </a:extLst>
                </a:gridCol>
                <a:gridCol w="1558875">
                  <a:extLst>
                    <a:ext uri="{9D8B030D-6E8A-4147-A177-3AD203B41FA5}">
                      <a16:colId xmlns:a16="http://schemas.microsoft.com/office/drawing/2014/main" val="666226748"/>
                    </a:ext>
                  </a:extLst>
                </a:gridCol>
                <a:gridCol w="790776">
                  <a:extLst>
                    <a:ext uri="{9D8B030D-6E8A-4147-A177-3AD203B41FA5}">
                      <a16:colId xmlns:a16="http://schemas.microsoft.com/office/drawing/2014/main" val="4120069869"/>
                    </a:ext>
                  </a:extLst>
                </a:gridCol>
                <a:gridCol w="697962">
                  <a:extLst>
                    <a:ext uri="{9D8B030D-6E8A-4147-A177-3AD203B41FA5}">
                      <a16:colId xmlns:a16="http://schemas.microsoft.com/office/drawing/2014/main" val="4006720707"/>
                    </a:ext>
                  </a:extLst>
                </a:gridCol>
                <a:gridCol w="675491">
                  <a:extLst>
                    <a:ext uri="{9D8B030D-6E8A-4147-A177-3AD203B41FA5}">
                      <a16:colId xmlns:a16="http://schemas.microsoft.com/office/drawing/2014/main" val="157705098"/>
                    </a:ext>
                  </a:extLst>
                </a:gridCol>
                <a:gridCol w="523667">
                  <a:extLst>
                    <a:ext uri="{9D8B030D-6E8A-4147-A177-3AD203B41FA5}">
                      <a16:colId xmlns:a16="http://schemas.microsoft.com/office/drawing/2014/main" val="2790150550"/>
                    </a:ext>
                  </a:extLst>
                </a:gridCol>
                <a:gridCol w="508621">
                  <a:extLst>
                    <a:ext uri="{9D8B030D-6E8A-4147-A177-3AD203B41FA5}">
                      <a16:colId xmlns:a16="http://schemas.microsoft.com/office/drawing/2014/main" val="1850519307"/>
                    </a:ext>
                  </a:extLst>
                </a:gridCol>
                <a:gridCol w="3333879">
                  <a:extLst>
                    <a:ext uri="{9D8B030D-6E8A-4147-A177-3AD203B41FA5}">
                      <a16:colId xmlns:a16="http://schemas.microsoft.com/office/drawing/2014/main" val="3360505168"/>
                    </a:ext>
                  </a:extLst>
                </a:gridCol>
              </a:tblGrid>
              <a:tr h="3776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9pPr>
                    </a:lstStyle>
                    <a:p>
                      <a:pPr algn="ctr"/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KPM / PI</a:t>
                      </a:r>
                    </a:p>
                  </a:txBody>
                  <a:tcPr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12700" cmpd="sng">
                      <a:solidFill>
                        <a:srgbClr val="1E1246"/>
                      </a:solidFill>
                    </a:lnT>
                    <a:lnB w="381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124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9pPr>
                    </a:lstStyle>
                    <a:p>
                      <a:pPr algn="ctr"/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Measure Detail</a:t>
                      </a:r>
                    </a:p>
                  </a:txBody>
                  <a:tcPr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12700" cmpd="sng">
                      <a:solidFill>
                        <a:srgbClr val="1E1246"/>
                      </a:solidFill>
                    </a:lnT>
                    <a:lnB w="381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124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9pPr>
                    </a:lstStyle>
                    <a:p>
                      <a:pPr algn="ctr"/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Journey / Process</a:t>
                      </a:r>
                    </a:p>
                  </a:txBody>
                  <a:tcPr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12700" cmpd="sng">
                      <a:solidFill>
                        <a:srgbClr val="1E1246"/>
                      </a:solidFill>
                    </a:lnT>
                    <a:lnB w="381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124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9pPr>
                    </a:lstStyle>
                    <a:p>
                      <a:pPr algn="ctr"/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Owner</a:t>
                      </a:r>
                    </a:p>
                  </a:txBody>
                  <a:tcPr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12700" cmpd="sng">
                      <a:solidFill>
                        <a:srgbClr val="1E1246"/>
                      </a:solidFill>
                    </a:lnT>
                    <a:lnB w="381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124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9pPr>
                    </a:lstStyle>
                    <a:p>
                      <a:pPr algn="ctr"/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Measure Type</a:t>
                      </a:r>
                    </a:p>
                  </a:txBody>
                  <a:tcPr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12700" cmpd="sng">
                      <a:solidFill>
                        <a:srgbClr val="1E1246"/>
                      </a:solidFill>
                    </a:lnT>
                    <a:lnB w="381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124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9pPr>
                    </a:lstStyle>
                    <a:p>
                      <a:pPr algn="ctr"/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DSC+ Target</a:t>
                      </a:r>
                    </a:p>
                  </a:txBody>
                  <a:tcPr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12700" cmpd="sng">
                      <a:solidFill>
                        <a:srgbClr val="1E1246"/>
                      </a:solidFill>
                    </a:lnT>
                    <a:lnB w="381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124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9pPr>
                    </a:lstStyle>
                    <a:p>
                      <a:pPr algn="ctr"/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May-21</a:t>
                      </a:r>
                    </a:p>
                  </a:txBody>
                  <a:tcPr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12700" cmpd="sng">
                      <a:solidFill>
                        <a:srgbClr val="1E1246"/>
                      </a:solidFill>
                    </a:lnT>
                    <a:lnB w="381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124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9pPr>
                    </a:lstStyle>
                    <a:p>
                      <a:pPr algn="ctr"/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Failure Commentary</a:t>
                      </a:r>
                    </a:p>
                  </a:txBody>
                  <a:tcPr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12700" cmpd="sng">
                      <a:solidFill>
                        <a:srgbClr val="1E1246"/>
                      </a:solidFill>
                    </a:lnT>
                    <a:lnB w="381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12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607351"/>
                  </a:ext>
                </a:extLst>
              </a:tr>
              <a:tr h="889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9pPr>
                    </a:lstStyle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PI.01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38100" cmpd="sng">
                      <a:solidFill>
                        <a:srgbClr val="1E1246"/>
                      </a:solidFill>
                    </a:lnT>
                    <a:lnB w="127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9pPr>
                    </a:lstStyle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CMS Contacts processed within SLA (D+10)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38100" cmpd="sng">
                      <a:solidFill>
                        <a:srgbClr val="1E1246"/>
                      </a:solidFill>
                    </a:lnT>
                    <a:lnB w="127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9pPr>
                    </a:lstStyle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Manage Updates To Customer Portfolio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38100" cmpd="sng">
                      <a:solidFill>
                        <a:srgbClr val="1E1246"/>
                      </a:solidFill>
                    </a:lnT>
                    <a:lnB w="127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9pPr>
                    </a:lstStyle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Andy Szabo / Alex Stuart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38100" cmpd="sng">
                      <a:solidFill>
                        <a:srgbClr val="1E1246"/>
                      </a:solidFill>
                    </a:lnT>
                    <a:lnB w="127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9pPr>
                    </a:lstStyle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Cycle Time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38100" cmpd="sng">
                      <a:solidFill>
                        <a:srgbClr val="1E1246"/>
                      </a:solidFill>
                    </a:lnT>
                    <a:lnB w="127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9pPr>
                    </a:lstStyle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95.00%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38100" cmpd="sng">
                      <a:solidFill>
                        <a:srgbClr val="1E1246"/>
                      </a:solidFill>
                    </a:lnT>
                    <a:lnB w="127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9pPr>
                    </a:lstStyle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92.61%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38100" cmpd="sng">
                      <a:solidFill>
                        <a:srgbClr val="1E1246"/>
                      </a:solidFill>
                    </a:lnT>
                    <a:lnB w="127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9pPr>
                    </a:lstStyle>
                    <a:p>
                      <a:pPr algn="l"/>
                      <a:r>
                        <a:rPr lang="en-US" sz="600" b="0" i="0" u="none" strike="noStrike">
                          <a:solidFill>
                            <a:srgbClr val="1E124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Three factors have caused these </a:t>
                      </a:r>
                      <a:r>
                        <a:rPr lang="en-US" sz="600" b="1" i="0" u="none" strike="noStrike">
                          <a:solidFill>
                            <a:srgbClr val="1E124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performance indicators </a:t>
                      </a:r>
                      <a:r>
                        <a:rPr lang="en-US" sz="600" b="0" i="0" u="none" strike="noStrike">
                          <a:solidFill>
                            <a:srgbClr val="1E124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fall below target for May ’21:</a:t>
                      </a:r>
                    </a:p>
                    <a:p>
                      <a:pPr algn="l"/>
                      <a:endParaRPr lang="en-US" sz="600" b="0" i="0" u="none" strike="noStrike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600" b="1" i="0" u="none" strike="noStrike">
                          <a:solidFill>
                            <a:srgbClr val="1E124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 in 2021 RFA requests </a:t>
                      </a:r>
                      <a:r>
                        <a:rPr lang="en-US" sz="600" b="0" i="0" u="none" strike="noStrike">
                          <a:solidFill>
                            <a:srgbClr val="1E124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–the volume of inbound Request For Adjustments (a non-MOD565 contact) requests continue to rise in comparison to previous years and previous months (37% increase in RFAs in May’21 compared to Apr’21). RFAs are a non-MOD565 CMS contact with no industry agreed SLAs upon them. Operational teams continue to work with two shippers who are raising 90+% of all RFAs sent into Xoserve to </a:t>
                      </a:r>
                      <a:r>
                        <a:rPr lang="en-US" sz="600" b="0" i="0" u="none" strike="noStrike" err="1">
                          <a:solidFill>
                            <a:srgbClr val="1E124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prioritise</a:t>
                      </a:r>
                      <a:r>
                        <a:rPr lang="en-US" sz="600" b="0" i="0" u="none" strike="noStrike">
                          <a:solidFill>
                            <a:srgbClr val="1E124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working order. Often these two customers are not requesting a chronological order of processing which is subsequently impacting the D+10 and D+20 cycle time targets.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endParaRPr lang="en-US" sz="600" b="0" i="0" u="none" strike="noStrike">
                        <a:solidFill>
                          <a:srgbClr val="1E124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600" b="1" i="0" u="none" strike="noStrike">
                          <a:solidFill>
                            <a:srgbClr val="1E124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COVID/Lockdown restrictions </a:t>
                      </a:r>
                      <a:r>
                        <a:rPr lang="en-US" sz="600" b="0" i="0" u="none" strike="noStrike">
                          <a:solidFill>
                            <a:srgbClr val="1E124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we continue to see a below-par performance of CMS contact types that require meter engineers, on behalf of DNs, iGTs, MAMs, etc. have to conduct site visits (e.g. DTLs and ISOs). 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endParaRPr lang="en-US" sz="600" b="0" i="0" u="none" strike="noStrike">
                        <a:solidFill>
                          <a:srgbClr val="1E124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600" b="1" i="0" u="none" strike="noStrike">
                          <a:solidFill>
                            <a:srgbClr val="1E124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Non-MOD565 CMS contacts awaiting action from external parties </a:t>
                      </a:r>
                      <a:r>
                        <a:rPr lang="en-US" sz="600" b="0" i="0" u="none" strike="noStrike">
                          <a:solidFill>
                            <a:srgbClr val="1E124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we continue to see prolonged wait times for external parties such as Networks and Shippers for action/clarification/more information to resolve contacts such as TOGs and RFAs.</a:t>
                      </a:r>
                    </a:p>
                  </a:txBody>
                  <a:tcPr anchor="ctr"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38100" cmpd="sng">
                      <a:solidFill>
                        <a:srgbClr val="1E1246"/>
                      </a:solidFill>
                    </a:lnT>
                    <a:lnB w="127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718421"/>
                  </a:ext>
                </a:extLst>
              </a:tr>
              <a:tr h="6737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9pPr>
                    </a:lstStyle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PI.03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12700" cmpd="sng">
                      <a:solidFill>
                        <a:srgbClr val="1E1246"/>
                      </a:solidFill>
                    </a:lnT>
                    <a:lnB w="127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9pPr>
                    </a:lstStyle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CMS Contacts processed within SLA (D+20)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12700" cmpd="sng">
                      <a:solidFill>
                        <a:srgbClr val="1E1246"/>
                      </a:solidFill>
                    </a:lnT>
                    <a:lnB w="127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9pPr>
                    </a:lstStyle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Manage Updates To Customer Portfolio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12700" cmpd="sng">
                      <a:solidFill>
                        <a:srgbClr val="1E1246"/>
                      </a:solidFill>
                    </a:lnT>
                    <a:lnB w="127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9pPr>
                    </a:lstStyle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Andy Szabo / Alex Stuart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12700" cmpd="sng">
                      <a:solidFill>
                        <a:srgbClr val="1E1246"/>
                      </a:solidFill>
                    </a:lnT>
                    <a:lnB w="127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9pPr>
                    </a:lstStyle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Cycle Time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12700" cmpd="sng">
                      <a:solidFill>
                        <a:srgbClr val="1E1246"/>
                      </a:solidFill>
                    </a:lnT>
                    <a:lnB w="127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9pPr>
                    </a:lstStyle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98.00%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12700" cmpd="sng">
                      <a:solidFill>
                        <a:srgbClr val="1E1246"/>
                      </a:solidFill>
                    </a:lnT>
                    <a:lnB w="127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9pPr>
                    </a:lstStyle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94.61%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12700" cmpd="sng">
                      <a:solidFill>
                        <a:srgbClr val="1E1246"/>
                      </a:solidFill>
                    </a:lnT>
                    <a:lnB w="127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GB" sz="60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175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382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2" ma:contentTypeDescription="Create a new document." ma:contentTypeScope="" ma:versionID="8d43dc58f4be256e0872fee0ddd01b45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19bab5e5e8857395343a357c49ac1bcf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092569d-7549-4f1f-b838-122d264c6bd8">
      <UserInfo>
        <DisplayName>Michael Orsler</DisplayName>
        <AccountId>38</AccountId>
        <AccountType/>
      </UserInfo>
      <UserInfo>
        <DisplayName>Reiss Campbell</DisplayName>
        <AccountId>28</AccountId>
        <AccountType/>
      </UserInfo>
      <UserInfo>
        <DisplayName>Sarah Gull</DisplayName>
        <AccountId>58</AccountId>
        <AccountType/>
      </UserInfo>
      <UserInfo>
        <DisplayName>Kevin Moylan</DisplayName>
        <AccountId>40</AccountId>
        <AccountType/>
      </UserInfo>
      <UserInfo>
        <DisplayName>Linda Whitcroft</DisplayName>
        <AccountId>34</AccountId>
        <AccountType/>
      </UserInfo>
      <UserInfo>
        <DisplayName>Antony Matthews</DisplayName>
        <AccountId>37</AccountId>
        <AccountType/>
      </UserInfo>
      <UserInfo>
        <DisplayName>Gemma Whitehouse</DisplayName>
        <AccountId>33</AccountId>
        <AccountType/>
      </UserInfo>
      <UserInfo>
        <DisplayName>Sue Treverton</DisplayName>
        <AccountId>104</AccountId>
        <AccountType/>
      </UserInfo>
      <UserInfo>
        <DisplayName>Imran Sangra</DisplayName>
        <AccountId>54</AccountId>
        <AccountType/>
      </UserInfo>
      <UserInfo>
        <DisplayName>T - DSC+ Operational Performance Owners</DisplayName>
        <AccountId>6</AccountId>
        <AccountType/>
      </UserInfo>
      <UserInfo>
        <DisplayName>Clive Nicholas</DisplayName>
        <AccountId>57</AccountId>
        <AccountType/>
      </UserInfo>
      <UserInfo>
        <DisplayName>Darren P Jackson</DisplayName>
        <AccountId>60</AccountId>
        <AccountType/>
      </UserInfo>
      <UserInfo>
        <DisplayName>Nicky Guest</DisplayName>
        <AccountId>107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AC64138-5008-4C47-8158-10A4E0F217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3092569d-7549-4f1f-b838-122d264c6bd8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01f7a547-d57a-44ce-a211-81869c79743b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1793</Words>
  <Application>Microsoft Office PowerPoint</Application>
  <PresentationFormat>On-screen Show (16:9)</PresentationFormat>
  <Paragraphs>450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Poppins medium</vt:lpstr>
      <vt:lpstr>Poppins medium</vt:lpstr>
      <vt:lpstr>Wingdings</vt:lpstr>
      <vt:lpstr>Office Theme</vt:lpstr>
      <vt:lpstr>6_xoserve templates</vt:lpstr>
      <vt:lpstr>May 2021 KPM / PI Operational  Performance Summary</vt:lpstr>
      <vt:lpstr>PowerPoint Presentation</vt:lpstr>
      <vt:lpstr>PowerPoint Presentation</vt:lpstr>
      <vt:lpstr>DSC KPM Performance</vt:lpstr>
      <vt:lpstr>May 2021 Failure Summary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Helen Cuin</cp:lastModifiedBy>
  <cp:revision>3</cp:revision>
  <cp:lastPrinted>2020-03-11T11:28:55Z</cp:lastPrinted>
  <dcterms:created xsi:type="dcterms:W3CDTF">2018-09-02T17:12:15Z</dcterms:created>
  <dcterms:modified xsi:type="dcterms:W3CDTF">2021-06-22T12:23:48Z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</Properties>
</file>