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463" r:id="rId5"/>
    <p:sldId id="469" r:id="rId6"/>
    <p:sldId id="470" r:id="rId7"/>
    <p:sldId id="4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 id="2" name="Harris, Simon" initials="HS" lastIdx="5" clrIdx="1">
    <p:extLst>
      <p:ext uri="{19B8F6BF-5375-455C-9EA6-DF929625EA0E}">
        <p15:presenceInfo xmlns:p15="http://schemas.microsoft.com/office/powerpoint/2012/main" userId="S::simon.harris@xoserve.com::141bd518-a903-4682-a1d6-6717e25c6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77D22D-B1A0-42A1-B338-947E9F0255BC}" v="4" dt="2021-06-28T16:08:24.9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120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Taggart" userId="4f8aad94-55b7-4ba6-8498-7cad127c11eb" providerId="ADAL" clId="{7B77D22D-B1A0-42A1-B338-947E9F0255BC}"/>
    <pc:docChg chg="delSld">
      <pc:chgData name="Rachel Taggart" userId="4f8aad94-55b7-4ba6-8498-7cad127c11eb" providerId="ADAL" clId="{7B77D22D-B1A0-42A1-B338-947E9F0255BC}" dt="2021-06-28T16:08:24.962" v="2" actId="2696"/>
      <pc:docMkLst>
        <pc:docMk/>
      </pc:docMkLst>
      <pc:sldChg chg="del">
        <pc:chgData name="Rachel Taggart" userId="4f8aad94-55b7-4ba6-8498-7cad127c11eb" providerId="ADAL" clId="{7B77D22D-B1A0-42A1-B338-947E9F0255BC}" dt="2021-06-28T16:08:23.550" v="0" actId="2696"/>
        <pc:sldMkLst>
          <pc:docMk/>
          <pc:sldMk cId="575992599" sldId="464"/>
        </pc:sldMkLst>
      </pc:sldChg>
      <pc:sldChg chg="del">
        <pc:chgData name="Rachel Taggart" userId="4f8aad94-55b7-4ba6-8498-7cad127c11eb" providerId="ADAL" clId="{7B77D22D-B1A0-42A1-B338-947E9F0255BC}" dt="2021-06-28T16:08:24.217" v="1" actId="2696"/>
        <pc:sldMkLst>
          <pc:docMk/>
          <pc:sldMk cId="350163824" sldId="466"/>
        </pc:sldMkLst>
      </pc:sldChg>
      <pc:sldChg chg="del">
        <pc:chgData name="Rachel Taggart" userId="4f8aad94-55b7-4ba6-8498-7cad127c11eb" providerId="ADAL" clId="{7B77D22D-B1A0-42A1-B338-947E9F0255BC}" dt="2021-06-28T16:08:24.962" v="2" actId="2696"/>
        <pc:sldMkLst>
          <pc:docMk/>
          <pc:sldMk cId="98529770" sldId="4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28/06/2021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vert="horz" lIns="91440" tIns="45720" rIns="91440" bIns="45720" rtlCol="0" anchor="t">
            <a:normAutofit/>
          </a:bodyPr>
          <a:lstStyle/>
          <a:p>
            <a:r>
              <a:rPr lang="en-GB" sz="3450" dirty="0">
                <a:latin typeface="Arial"/>
                <a:cs typeface="Arial"/>
              </a:rPr>
              <a:t>June Updates for July’s </a:t>
            </a:r>
            <a:r>
              <a:rPr lang="en-GB" sz="3450" dirty="0" err="1">
                <a:latin typeface="Arial"/>
                <a:cs typeface="Arial"/>
              </a:rPr>
              <a:t>ChMC</a:t>
            </a:r>
            <a:endParaRPr lang="en-GB" dirty="0"/>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nvPr>
        </p:nvGraphicFramePr>
        <p:xfrm>
          <a:off x="200025" y="898285"/>
          <a:ext cx="11781443" cy="5795080"/>
        </p:xfrm>
        <a:graphic>
          <a:graphicData uri="http://schemas.openxmlformats.org/drawingml/2006/table">
            <a:tbl>
              <a:tblPr firstRow="1" bandRow="1">
                <a:tableStyleId>{5C22544A-7EE6-4342-B048-85BDC9FD1C3A}</a:tableStyleId>
              </a:tblPr>
              <a:tblGrid>
                <a:gridCol w="11781443">
                  <a:extLst>
                    <a:ext uri="{9D8B030D-6E8A-4147-A177-3AD203B41FA5}">
                      <a16:colId xmlns:a16="http://schemas.microsoft.com/office/drawing/2014/main" val="429621566"/>
                    </a:ext>
                  </a:extLst>
                </a:gridCol>
              </a:tblGrid>
              <a:tr h="408419">
                <a:tc>
                  <a:txBody>
                    <a:bodyPr/>
                    <a:lstStyle/>
                    <a:p>
                      <a:r>
                        <a:rPr lang="en-GB" sz="160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r>
                        <a:rPr lang="en-GB" sz="1500" dirty="0">
                          <a:solidFill>
                            <a:schemeClr val="tx1"/>
                          </a:solidFill>
                          <a:latin typeface="Calibri"/>
                          <a:cs typeface="Calibri"/>
                        </a:rPr>
                        <a:t>Of the five options provided, we have now shortlisted two options to take forward into further analysis</a:t>
                      </a:r>
                    </a:p>
                    <a:p>
                      <a:pPr marL="0" indent="0">
                        <a:buFont typeface="Arial" panose="020B0604020202020204" pitchFamily="34" charset="0"/>
                        <a:buNone/>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A follow up Must Reads Workshop has been held which generated some great conversations on possible improvements in the process, an additional session will be scheduled in the near future to continue these discussions</a:t>
                      </a: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Internal teams are revisiting the GSR process to see if additional improvements can be identified and built into the Ideal “To Be” process</a:t>
                      </a: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The requirements log has been refined and republished for review, with instructions to advise before COP 22</a:t>
                      </a:r>
                      <a:r>
                        <a:rPr lang="en-GB" sz="1500" baseline="30000" dirty="0">
                          <a:solidFill>
                            <a:schemeClr val="tx1"/>
                          </a:solidFill>
                          <a:latin typeface="Calibri"/>
                          <a:cs typeface="Calibri"/>
                        </a:rPr>
                        <a:t>nd</a:t>
                      </a:r>
                      <a:r>
                        <a:rPr lang="en-GB" sz="1500" dirty="0">
                          <a:solidFill>
                            <a:schemeClr val="tx1"/>
                          </a:solidFill>
                          <a:latin typeface="Calibri"/>
                          <a:cs typeface="Calibri"/>
                        </a:rPr>
                        <a:t> June 2021. There have been no objections so these will be taken through to the next stage, where they can be explored in more detail.</a:t>
                      </a:r>
                      <a:r>
                        <a:rPr lang="en-GB" sz="1500" kern="1200" dirty="0">
                          <a:solidFill>
                            <a:schemeClr val="tx1"/>
                          </a:solidFill>
                          <a:latin typeface="Calibri"/>
                          <a:ea typeface="+mn-ea"/>
                          <a:cs typeface="Calibri"/>
                        </a:rPr>
                        <a:t>  We will continue to work with customers throughout these stages and will be establishing dedicated a Design Sub Group (DSG) meetings.</a:t>
                      </a:r>
                    </a:p>
                    <a:p>
                      <a:pPr marL="171450" indent="-171450">
                        <a:buFont typeface="Arial" panose="020B0604020202020204" pitchFamily="34" charset="0"/>
                        <a:buChar char="•"/>
                      </a:pPr>
                      <a:endParaRPr lang="en-GB" sz="1500" kern="1200" dirty="0">
                        <a:solidFill>
                          <a:schemeClr val="tx1"/>
                        </a:solidFill>
                        <a:latin typeface="Calibri"/>
                        <a:ea typeface="+mn-ea"/>
                        <a:cs typeface="Calibri"/>
                      </a:endParaRPr>
                    </a:p>
                    <a:p>
                      <a:pPr marL="171450" indent="-171450">
                        <a:buFont typeface="Arial" panose="020B0604020202020204" pitchFamily="34" charset="0"/>
                        <a:buChar char="•"/>
                      </a:pPr>
                      <a:r>
                        <a:rPr lang="en-GB" sz="1500" kern="1200" dirty="0">
                          <a:solidFill>
                            <a:schemeClr val="tx1"/>
                          </a:solidFill>
                          <a:latin typeface="Calibri"/>
                          <a:ea typeface="+mn-ea"/>
                          <a:cs typeface="Calibri"/>
                        </a:rPr>
                        <a:t>SDEP tool is still being investigated to ascertain the duplication or replication of requirements.</a:t>
                      </a:r>
                      <a:endParaRPr lang="en-GB" sz="1500" dirty="0">
                        <a:solidFill>
                          <a:schemeClr val="tx1"/>
                        </a:solidFill>
                        <a:latin typeface="Calibri"/>
                        <a:cs typeface="Calibri"/>
                      </a:endParaRP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The CMS Rebuild Team continue to work with the CSSC and REC team to input to the schedule reviews and identify any consequential impacts on the CMS processes</a:t>
                      </a: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Additional conversations regarding the TOG Mod have continued to ensure we are aligned with the latest updates</a:t>
                      </a: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Work has commenced on identifying the mandatory and optional data fields for all processes</a:t>
                      </a: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Preparation for the next stage of the project has now commenced</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211830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19EE8-4196-4F44-B753-FF5BE318FADA}"/>
              </a:ext>
            </a:extLst>
          </p:cNvPr>
          <p:cNvSpPr>
            <a:spLocks noGrp="1"/>
          </p:cNvSpPr>
          <p:nvPr>
            <p:ph type="title"/>
          </p:nvPr>
        </p:nvSpPr>
        <p:spPr/>
        <p:txBody>
          <a:bodyPr/>
          <a:lstStyle/>
          <a:p>
            <a:r>
              <a:rPr lang="en-GB" dirty="0"/>
              <a:t>CMS Rebuild Start Up and Initiation</a:t>
            </a:r>
          </a:p>
        </p:txBody>
      </p:sp>
      <p:graphicFrame>
        <p:nvGraphicFramePr>
          <p:cNvPr id="4" name="Table 3">
            <a:extLst>
              <a:ext uri="{FF2B5EF4-FFF2-40B4-BE49-F238E27FC236}">
                <a16:creationId xmlns:a16="http://schemas.microsoft.com/office/drawing/2014/main" id="{11EA5446-C773-4F52-B605-AD3C0AFFC8B3}"/>
              </a:ext>
            </a:extLst>
          </p:cNvPr>
          <p:cNvGraphicFramePr>
            <a:graphicFrameLocks noGrp="1"/>
          </p:cNvGraphicFramePr>
          <p:nvPr>
            <p:extLst/>
          </p:nvPr>
        </p:nvGraphicFramePr>
        <p:xfrm>
          <a:off x="279662" y="841203"/>
          <a:ext cx="11632679" cy="5748133"/>
        </p:xfrm>
        <a:graphic>
          <a:graphicData uri="http://schemas.openxmlformats.org/drawingml/2006/table">
            <a:tbl>
              <a:tblPr firstRow="1" bandRow="1">
                <a:tableStyleId>{5C22544A-7EE6-4342-B048-85BDC9FD1C3A}</a:tableStyleId>
              </a:tblPr>
              <a:tblGrid>
                <a:gridCol w="11632679">
                  <a:extLst>
                    <a:ext uri="{9D8B030D-6E8A-4147-A177-3AD203B41FA5}">
                      <a16:colId xmlns:a16="http://schemas.microsoft.com/office/drawing/2014/main" val="429621566"/>
                    </a:ext>
                  </a:extLst>
                </a:gridCol>
              </a:tblGrid>
              <a:tr h="453800">
                <a:tc>
                  <a:txBody>
                    <a:bodyPr/>
                    <a:lstStyle/>
                    <a:p>
                      <a:r>
                        <a:rPr lang="en-GB" sz="1600" dirty="0">
                          <a:solidFill>
                            <a:schemeClr val="bg1"/>
                          </a:solidFill>
                        </a:rPr>
                        <a:t>Start Up </a:t>
                      </a:r>
                      <a:r>
                        <a:rPr lang="en-GB" sz="1600">
                          <a:solidFill>
                            <a:schemeClr val="bg1"/>
                          </a:solidFill>
                        </a:rPr>
                        <a:t>and Initiation Details</a:t>
                      </a:r>
                      <a:endParaRPr lang="en-GB" sz="1600" dirty="0">
                        <a:solidFill>
                          <a:schemeClr val="bg1"/>
                        </a:solidFill>
                      </a:endParaRP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294333">
                <a:tc>
                  <a:txBody>
                    <a:bodyPr/>
                    <a:lstStyle/>
                    <a:p>
                      <a:pPr marL="0" indent="0">
                        <a:buFont typeface="Arial" panose="020B0604020202020204" pitchFamily="34" charset="0"/>
                        <a:buNone/>
                      </a:pPr>
                      <a:r>
                        <a:rPr lang="en-GB" sz="1600" kern="1200" dirty="0">
                          <a:solidFill>
                            <a:schemeClr val="tx1"/>
                          </a:solidFill>
                          <a:latin typeface="Calibri"/>
                          <a:ea typeface="+mn-ea"/>
                          <a:cs typeface="Calibri"/>
                        </a:rPr>
                        <a:t>The CMS Rebuild Team have mobilised in June with the two vendors.</a:t>
                      </a:r>
                    </a:p>
                    <a:p>
                      <a:pPr marL="0" lvl="0" indent="0">
                        <a:buFont typeface="Arial" panose="020B0604020202020204" pitchFamily="34" charset="0"/>
                        <a:buNone/>
                      </a:pPr>
                      <a:endParaRPr lang="en-GB" sz="1600" kern="1200" dirty="0">
                        <a:solidFill>
                          <a:schemeClr val="tx1"/>
                        </a:solidFill>
                        <a:latin typeface="Calibri"/>
                        <a:ea typeface="+mn-ea"/>
                        <a:cs typeface="Calibri"/>
                      </a:endParaRPr>
                    </a:p>
                    <a:p>
                      <a:pPr marL="0" lvl="0" indent="0">
                        <a:buNone/>
                      </a:pPr>
                      <a:r>
                        <a:rPr lang="en-GB" sz="1600" b="0" i="0" u="none" strike="noStrike" kern="1200" noProof="0" dirty="0">
                          <a:solidFill>
                            <a:schemeClr val="tx1"/>
                          </a:solidFill>
                          <a:latin typeface="Calibri"/>
                        </a:rPr>
                        <a:t>However, we are not yet able to determine the right solution due to:</a:t>
                      </a:r>
                      <a:endParaRPr lang="en-GB" sz="1600" dirty="0">
                        <a:latin typeface="Calibri"/>
                      </a:endParaRPr>
                    </a:p>
                    <a:p>
                      <a:pPr marL="0" lvl="0" indent="0">
                        <a:buNone/>
                      </a:pPr>
                      <a:endParaRPr lang="en-GB" sz="1600" b="0" i="0" u="none" strike="noStrike" kern="1200" noProof="0" dirty="0">
                        <a:solidFill>
                          <a:schemeClr val="tx1"/>
                        </a:solidFill>
                        <a:latin typeface="Calibri"/>
                      </a:endParaRPr>
                    </a:p>
                    <a:p>
                      <a:pPr marL="285750" lvl="0" indent="-285750">
                        <a:buFont typeface="Arial"/>
                        <a:buChar char="•"/>
                      </a:pPr>
                      <a:r>
                        <a:rPr lang="en-GB" sz="1600" b="0" i="0" u="none" strike="noStrike" kern="1200" noProof="0" dirty="0">
                          <a:solidFill>
                            <a:schemeClr val="tx1"/>
                          </a:solidFill>
                          <a:latin typeface="Calibri"/>
                        </a:rPr>
                        <a:t>The fluidity of CSSC/Rec Code and consequence on CMS contacts</a:t>
                      </a:r>
                    </a:p>
                    <a:p>
                      <a:pPr marL="285750" lvl="0" indent="-285750">
                        <a:buFont typeface="Arial"/>
                        <a:buChar char="•"/>
                      </a:pPr>
                      <a:r>
                        <a:rPr lang="en-GB" sz="1600" b="0" i="0" u="none" strike="noStrike" kern="1200" noProof="0" dirty="0">
                          <a:solidFill>
                            <a:schemeClr val="tx1"/>
                          </a:solidFill>
                          <a:latin typeface="Calibri"/>
                        </a:rPr>
                        <a:t>Impacts to customers of an incremental or single implementation </a:t>
                      </a:r>
                      <a:endParaRPr lang="en-GB" sz="1600" dirty="0">
                        <a:latin typeface="Calibri"/>
                      </a:endParaRPr>
                    </a:p>
                    <a:p>
                      <a:pPr marL="285750" lvl="0" indent="-285750">
                        <a:buFont typeface="Arial"/>
                        <a:buChar char="•"/>
                      </a:pPr>
                      <a:r>
                        <a:rPr lang="en-GB" sz="1600" b="0" i="0" u="none" strike="noStrike" kern="1200" noProof="0" dirty="0">
                          <a:solidFill>
                            <a:schemeClr val="tx1"/>
                          </a:solidFill>
                          <a:latin typeface="Calibri"/>
                        </a:rPr>
                        <a:t>The need to finalise the high level requirements for the Must Read and GSR contacts</a:t>
                      </a:r>
                    </a:p>
                    <a:p>
                      <a:pPr marL="285750" lvl="0" indent="-285750">
                        <a:buFont typeface="Arial"/>
                        <a:buChar char="•"/>
                      </a:pPr>
                      <a:r>
                        <a:rPr lang="en-GB" sz="1600" b="0" i="0" u="none" strike="noStrike" kern="1200" noProof="0" dirty="0">
                          <a:solidFill>
                            <a:schemeClr val="tx1"/>
                          </a:solidFill>
                          <a:latin typeface="Calibri"/>
                        </a:rPr>
                        <a:t>On-going discussion on SDEP and potential duplication of functionality/process</a:t>
                      </a:r>
                    </a:p>
                    <a:p>
                      <a:pPr marL="0" lvl="0" indent="0">
                        <a:buNone/>
                      </a:pPr>
                      <a:endParaRPr lang="en-GB" sz="1600" b="0" i="0" u="none" strike="noStrike" kern="1200" noProof="0" dirty="0">
                        <a:solidFill>
                          <a:schemeClr val="tx1"/>
                        </a:solidFill>
                        <a:latin typeface="Calibri"/>
                      </a:endParaRPr>
                    </a:p>
                    <a:p>
                      <a:pPr marL="0" lvl="0" indent="0">
                        <a:buNone/>
                      </a:pPr>
                      <a:r>
                        <a:rPr lang="en-GB" sz="1600" b="0" i="0" u="none" strike="noStrike" kern="1200" noProof="0" dirty="0">
                          <a:solidFill>
                            <a:schemeClr val="tx1"/>
                          </a:solidFill>
                          <a:latin typeface="Calibri"/>
                        </a:rPr>
                        <a:t>We want to ensure customers can make a fully informed decision without these current levels of risk and uncertainty.  So we will</a:t>
                      </a:r>
                      <a:r>
                        <a:rPr lang="en-GB" sz="1600" kern="1200" dirty="0">
                          <a:solidFill>
                            <a:schemeClr val="tx1"/>
                          </a:solidFill>
                          <a:latin typeface="Calibri"/>
                          <a:ea typeface="+mn-ea"/>
                          <a:cs typeface="Calibri"/>
                        </a:rPr>
                        <a:t> be continuing into the next stage of the project undertaking detailed analysis work on the external influences and the requirements.</a:t>
                      </a:r>
                    </a:p>
                    <a:p>
                      <a:endParaRPr lang="en-GB" sz="1600" b="1" kern="1200" dirty="0">
                        <a:solidFill>
                          <a:schemeClr val="tx1"/>
                        </a:solidFill>
                        <a:latin typeface="Calibri"/>
                        <a:ea typeface="+mn-ea"/>
                        <a:cs typeface="Calibri"/>
                      </a:endParaRPr>
                    </a:p>
                    <a:p>
                      <a:r>
                        <a:rPr lang="en-GB" sz="1600" kern="1200" dirty="0">
                          <a:solidFill>
                            <a:schemeClr val="tx1"/>
                          </a:solidFill>
                          <a:latin typeface="Calibri"/>
                          <a:ea typeface="+mn-ea"/>
                          <a:cs typeface="Calibri"/>
                        </a:rPr>
                        <a:t>We will continue with the high levels of collaboration with customers, through the introduction of a dedicated Design Sub Group (DSG) to ensure that detailed requirements and “to be” processes are fully understood and agreed.  However, as promised, we will also use the Change Pack process to consult formally on design proposals to ensure all customer views are represented and considered.</a:t>
                      </a:r>
                    </a:p>
                    <a:p>
                      <a:endParaRPr lang="en-GB" sz="1600" kern="1200" dirty="0">
                        <a:solidFill>
                          <a:schemeClr val="tx1"/>
                        </a:solidFill>
                        <a:latin typeface="Arial"/>
                        <a:ea typeface="+mn-ea"/>
                        <a:cs typeface="Calibri"/>
                      </a:endParaRPr>
                    </a:p>
                    <a:p>
                      <a:pPr marL="171450" lvl="0" indent="-171450">
                        <a:buFont typeface="Arial" panose="020B0604020202020204" pitchFamily="34" charset="0"/>
                        <a:buChar char="•"/>
                      </a:pPr>
                      <a:endParaRPr lang="en-GB" sz="1600" kern="1200" dirty="0">
                        <a:solidFill>
                          <a:schemeClr val="tx1"/>
                        </a:solidFill>
                        <a:latin typeface="Arial"/>
                        <a:ea typeface="+mn-ea"/>
                        <a:cs typeface="Calibri"/>
                      </a:endParaRP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273055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19EE8-4196-4F44-B753-FF5BE318FADA}"/>
              </a:ext>
            </a:extLst>
          </p:cNvPr>
          <p:cNvSpPr>
            <a:spLocks noGrp="1"/>
          </p:cNvSpPr>
          <p:nvPr>
            <p:ph type="title"/>
          </p:nvPr>
        </p:nvSpPr>
        <p:spPr/>
        <p:txBody>
          <a:bodyPr/>
          <a:lstStyle/>
          <a:p>
            <a:r>
              <a:rPr lang="en-GB" dirty="0"/>
              <a:t>CMS Rebuild Timeline</a:t>
            </a:r>
          </a:p>
        </p:txBody>
      </p:sp>
      <p:sp>
        <p:nvSpPr>
          <p:cNvPr id="3" name="Content Placeholder 2">
            <a:extLst>
              <a:ext uri="{FF2B5EF4-FFF2-40B4-BE49-F238E27FC236}">
                <a16:creationId xmlns:a16="http://schemas.microsoft.com/office/drawing/2014/main" id="{BCE4594B-A233-45D4-8C5D-C0FA3EFCE17C}"/>
              </a:ext>
            </a:extLst>
          </p:cNvPr>
          <p:cNvSpPr>
            <a:spLocks noGrp="1"/>
          </p:cNvSpPr>
          <p:nvPr>
            <p:ph idx="1"/>
          </p:nvPr>
        </p:nvSpPr>
        <p:spPr/>
        <p:txBody>
          <a:bodyPr/>
          <a:lstStyle/>
          <a:p>
            <a:endParaRPr lang="en-GB"/>
          </a:p>
        </p:txBody>
      </p:sp>
      <p:graphicFrame>
        <p:nvGraphicFramePr>
          <p:cNvPr id="4" name="Table 3">
            <a:extLst>
              <a:ext uri="{FF2B5EF4-FFF2-40B4-BE49-F238E27FC236}">
                <a16:creationId xmlns:a16="http://schemas.microsoft.com/office/drawing/2014/main" id="{11EA5446-C773-4F52-B605-AD3C0AFFC8B3}"/>
              </a:ext>
            </a:extLst>
          </p:cNvPr>
          <p:cNvGraphicFramePr>
            <a:graphicFrameLocks noGrp="1"/>
          </p:cNvGraphicFramePr>
          <p:nvPr>
            <p:extLst/>
          </p:nvPr>
        </p:nvGraphicFramePr>
        <p:xfrm>
          <a:off x="279662" y="1265408"/>
          <a:ext cx="11632679" cy="5342781"/>
        </p:xfrm>
        <a:graphic>
          <a:graphicData uri="http://schemas.openxmlformats.org/drawingml/2006/table">
            <a:tbl>
              <a:tblPr firstRow="1" bandRow="1">
                <a:tableStyleId>{5C22544A-7EE6-4342-B048-85BDC9FD1C3A}</a:tableStyleId>
              </a:tblPr>
              <a:tblGrid>
                <a:gridCol w="11632679">
                  <a:extLst>
                    <a:ext uri="{9D8B030D-6E8A-4147-A177-3AD203B41FA5}">
                      <a16:colId xmlns:a16="http://schemas.microsoft.com/office/drawing/2014/main" val="429621566"/>
                    </a:ext>
                  </a:extLst>
                </a:gridCol>
              </a:tblGrid>
              <a:tr h="667848">
                <a:tc>
                  <a:txBody>
                    <a:bodyPr/>
                    <a:lstStyle/>
                    <a:p>
                      <a:r>
                        <a:rPr lang="en-GB" sz="1600" dirty="0">
                          <a:solidFill>
                            <a:schemeClr val="bg1"/>
                          </a:solidFill>
                        </a:rPr>
                        <a:t>Timeline and Summary</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4674933">
                <a:tc>
                  <a:txBody>
                    <a:bodyPr/>
                    <a:lstStyle/>
                    <a:p>
                      <a:pPr marL="0" indent="0">
                        <a:buNone/>
                      </a:pPr>
                      <a:endParaRPr lang="en-GB" sz="1600" kern="1200" dirty="0">
                        <a:solidFill>
                          <a:schemeClr val="dk1"/>
                        </a:solidFill>
                        <a:latin typeface="Calibri"/>
                        <a:ea typeface="+mn-ea"/>
                        <a:cs typeface="Calibri"/>
                      </a:endParaRP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pic>
        <p:nvPicPr>
          <p:cNvPr id="5" name="Content Placeholder 6">
            <a:extLst>
              <a:ext uri="{FF2B5EF4-FFF2-40B4-BE49-F238E27FC236}">
                <a16:creationId xmlns:a16="http://schemas.microsoft.com/office/drawing/2014/main" id="{DE3267EC-138A-4181-B00C-111EBACD7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3" y="2101378"/>
            <a:ext cx="5810055" cy="4357377"/>
          </a:xfrm>
          <a:prstGeom prst="rect">
            <a:avLst/>
          </a:prstGeom>
          <a:ln>
            <a:solidFill>
              <a:schemeClr val="tx1"/>
            </a:solidFill>
          </a:ln>
        </p:spPr>
      </p:pic>
      <p:sp>
        <p:nvSpPr>
          <p:cNvPr id="7" name="Rectangle 6">
            <a:extLst>
              <a:ext uri="{FF2B5EF4-FFF2-40B4-BE49-F238E27FC236}">
                <a16:creationId xmlns:a16="http://schemas.microsoft.com/office/drawing/2014/main" id="{44259239-DE54-4A4F-9DAD-8FD2CF3624D0}"/>
              </a:ext>
            </a:extLst>
          </p:cNvPr>
          <p:cNvSpPr/>
          <p:nvPr/>
        </p:nvSpPr>
        <p:spPr>
          <a:xfrm>
            <a:off x="6369381" y="2016535"/>
            <a:ext cx="5451833" cy="3693319"/>
          </a:xfrm>
          <a:prstGeom prst="rect">
            <a:avLst/>
          </a:prstGeom>
        </p:spPr>
        <p:txBody>
          <a:bodyPr wrap="square">
            <a:spAutoFit/>
          </a:bodyPr>
          <a:lstStyle/>
          <a:p>
            <a:pPr marL="285744" indent="-285744" defTabSz="1219170">
              <a:buFont typeface="Arial" panose="020B0604020202020204" pitchFamily="34" charset="0"/>
              <a:buChar char="•"/>
            </a:pPr>
            <a:r>
              <a:rPr lang="en-GB" dirty="0">
                <a:solidFill>
                  <a:prstClr val="black"/>
                </a:solidFill>
                <a:latin typeface="Calibri"/>
                <a:cs typeface="Calibri"/>
              </a:rPr>
              <a:t>Further workshops will be required to:</a:t>
            </a:r>
          </a:p>
          <a:p>
            <a:pPr marL="742932" lvl="1" indent="-285744" defTabSz="1219170">
              <a:buFont typeface="Arial" panose="020B0604020202020204" pitchFamily="34" charset="0"/>
              <a:buChar char="•"/>
            </a:pPr>
            <a:r>
              <a:rPr lang="en-GB" dirty="0">
                <a:solidFill>
                  <a:prstClr val="black"/>
                </a:solidFill>
                <a:latin typeface="Calibri"/>
                <a:cs typeface="Calibri"/>
              </a:rPr>
              <a:t>Understand level and complexity of impact to customers</a:t>
            </a:r>
          </a:p>
          <a:p>
            <a:pPr marL="742932" lvl="1" indent="-285744" defTabSz="1219170">
              <a:buFont typeface="Arial" panose="020B0604020202020204" pitchFamily="34" charset="0"/>
              <a:buChar char="•"/>
            </a:pPr>
            <a:r>
              <a:rPr lang="en-GB" dirty="0">
                <a:solidFill>
                  <a:prstClr val="black"/>
                </a:solidFill>
                <a:latin typeface="Calibri"/>
                <a:cs typeface="Calibri"/>
              </a:rPr>
              <a:t>Identification of any consequential impacts</a:t>
            </a:r>
          </a:p>
          <a:p>
            <a:pPr marL="742932" lvl="1" indent="-285744" defTabSz="1219170">
              <a:buFont typeface="Arial" panose="020B0604020202020204" pitchFamily="34" charset="0"/>
              <a:buChar char="•"/>
            </a:pPr>
            <a:r>
              <a:rPr lang="en-GB" dirty="0">
                <a:solidFill>
                  <a:prstClr val="black"/>
                </a:solidFill>
                <a:latin typeface="Calibri"/>
                <a:cs typeface="Calibri"/>
              </a:rPr>
              <a:t>Firm up requirements </a:t>
            </a:r>
          </a:p>
          <a:p>
            <a:pPr marL="742932" lvl="1" indent="-285744" defTabSz="1219170">
              <a:buFont typeface="Arial" panose="020B0604020202020204" pitchFamily="34" charset="0"/>
              <a:buChar char="•"/>
            </a:pPr>
            <a:endParaRPr lang="en-GB" dirty="0">
              <a:solidFill>
                <a:prstClr val="black"/>
              </a:solidFill>
              <a:latin typeface="Calibri"/>
              <a:cs typeface="Calibri"/>
            </a:endParaRPr>
          </a:p>
          <a:p>
            <a:pPr marL="285744" indent="-285744" defTabSz="1219170">
              <a:buFont typeface="Arial" panose="020B0604020202020204" pitchFamily="34" charset="0"/>
              <a:buChar char="•"/>
            </a:pPr>
            <a:r>
              <a:rPr lang="en-GB" dirty="0">
                <a:solidFill>
                  <a:prstClr val="black"/>
                </a:solidFill>
                <a:latin typeface="Calibri"/>
                <a:cs typeface="Calibri"/>
              </a:rPr>
              <a:t>The outputs of these workshops will then be used as inputs to the DSG and once the solutions have been chosen these can then feed the Change Pack process</a:t>
            </a:r>
          </a:p>
          <a:p>
            <a:pPr marL="285744" indent="-285744" defTabSz="1219170">
              <a:buFont typeface="Arial" panose="020B0604020202020204" pitchFamily="34" charset="0"/>
              <a:buChar char="•"/>
            </a:pPr>
            <a:endParaRPr lang="en-GB" dirty="0">
              <a:solidFill>
                <a:prstClr val="black"/>
              </a:solidFill>
              <a:latin typeface="Calibri"/>
              <a:cs typeface="Calibri"/>
            </a:endParaRPr>
          </a:p>
          <a:p>
            <a:pPr marL="285744" indent="-285744" defTabSz="1219170">
              <a:buFont typeface="Arial" panose="020B0604020202020204" pitchFamily="34" charset="0"/>
              <a:buChar char="•"/>
            </a:pPr>
            <a:r>
              <a:rPr lang="en-GB" dirty="0">
                <a:solidFill>
                  <a:prstClr val="black"/>
                </a:solidFill>
                <a:latin typeface="Calibri"/>
                <a:cs typeface="Calibri"/>
              </a:rPr>
              <a:t>We will be targeting September / October with a preferred solution</a:t>
            </a:r>
          </a:p>
          <a:p>
            <a:pPr marL="742932" lvl="1" indent="-285744" defTabSz="1219170">
              <a:buFont typeface="Arial" panose="020B0604020202020204" pitchFamily="34" charset="0"/>
              <a:buChar char="•"/>
            </a:pPr>
            <a:endParaRPr lang="en-GB" dirty="0">
              <a:solidFill>
                <a:prstClr val="black"/>
              </a:solidFill>
              <a:latin typeface="Arial"/>
            </a:endParaRPr>
          </a:p>
        </p:txBody>
      </p:sp>
    </p:spTree>
    <p:extLst>
      <p:ext uri="{BB962C8B-B14F-4D97-AF65-F5344CB8AC3E}">
        <p14:creationId xmlns:p14="http://schemas.microsoft.com/office/powerpoint/2010/main" val="4155627481"/>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Linda Whitcroft</DisplayName>
        <AccountId>78</AccountId>
        <AccountType/>
      </UserInfo>
      <UserInfo>
        <DisplayName>Sian Jones</DisplayName>
        <AccountId>269</AccountId>
        <AccountType/>
      </UserInfo>
    </SharedWithUsers>
  </documentManagement>
</p:properties>
</file>

<file path=customXml/itemProps1.xml><?xml version="1.0" encoding="utf-8"?>
<ds:datastoreItem xmlns:ds="http://schemas.openxmlformats.org/officeDocument/2006/customXml" ds:itemID="{4EC21B07-716A-4279-B361-D4E65A12A0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B32DC69A-4E4C-4C5F-A573-ED75CA8821B0}">
  <ds:schemaRefs>
    <ds:schemaRef ds:uri="http://purl.org/dc/dcmitype/"/>
    <ds:schemaRef ds:uri="103fba77-31dd-4780-83f9-c54f26c3a260"/>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11f1cc19-a6a2-4477-822b-8358f9edc374"/>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1833</TotalTime>
  <Words>274</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1_Office Theme</vt:lpstr>
      <vt:lpstr>CMS Rebuild Update</vt:lpstr>
      <vt:lpstr>CMS Rebuild - Progress to date</vt:lpstr>
      <vt:lpstr>CMS Rebuild Start Up and Initiation</vt:lpstr>
      <vt:lpstr>CMS Rebuild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Rachel Taggart</cp:lastModifiedBy>
  <cp:revision>1</cp:revision>
  <dcterms:created xsi:type="dcterms:W3CDTF">2020-12-03T15:59:13Z</dcterms:created>
  <dcterms:modified xsi:type="dcterms:W3CDTF">2021-06-28T16:08:28Z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Order">
    <vt:r8>14600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ies>
</file>