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09" r:id="rId6"/>
    <p:sldId id="310" r:id="rId7"/>
    <p:sldId id="1768" r:id="rId8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3AD51-D49D-4ADD-AF4D-4BB223CA7046}" v="349" dt="2021-05-28T08:59:22.123"/>
    <p1510:client id="{D080126F-71D0-4634-8D36-1C9BC8C05645}" v="53" dt="2021-05-28T15:03:35.9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14" d="100"/>
          <a:sy n="114" d="100"/>
        </p:scale>
        <p:origin x="581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D080126F-71D0-4634-8D36-1C9BC8C05645}"/>
    <pc:docChg chg="custSel modSld">
      <pc:chgData name="Rachel Taggart" userId="4f8aad94-55b7-4ba6-8498-7cad127c11eb" providerId="ADAL" clId="{D080126F-71D0-4634-8D36-1C9BC8C05645}" dt="2021-05-28T15:03:21.113" v="50" actId="20577"/>
      <pc:docMkLst>
        <pc:docMk/>
      </pc:docMkLst>
      <pc:sldChg chg="delSp modSp">
        <pc:chgData name="Rachel Taggart" userId="4f8aad94-55b7-4ba6-8498-7cad127c11eb" providerId="ADAL" clId="{D080126F-71D0-4634-8D36-1C9BC8C05645}" dt="2021-05-28T15:03:21.113" v="50" actId="20577"/>
        <pc:sldMkLst>
          <pc:docMk/>
          <pc:sldMk cId="4252492987" sldId="309"/>
        </pc:sldMkLst>
        <pc:spChg chg="mod">
          <ac:chgData name="Rachel Taggart" userId="4f8aad94-55b7-4ba6-8498-7cad127c11eb" providerId="ADAL" clId="{D080126F-71D0-4634-8D36-1C9BC8C05645}" dt="2021-05-28T15:03:21.113" v="50" actId="20577"/>
          <ac:spMkLst>
            <pc:docMk/>
            <pc:sldMk cId="4252492987" sldId="309"/>
            <ac:spMk id="3" creationId="{40E5CFD0-6550-4FFC-BA86-0D05EC74E4BB}"/>
          </ac:spMkLst>
        </pc:spChg>
        <pc:graphicFrameChg chg="del">
          <ac:chgData name="Rachel Taggart" userId="4f8aad94-55b7-4ba6-8498-7cad127c11eb" providerId="ADAL" clId="{D080126F-71D0-4634-8D36-1C9BC8C05645}" dt="2021-05-28T15:01:02.503" v="0" actId="478"/>
          <ac:graphicFrameMkLst>
            <pc:docMk/>
            <pc:sldMk cId="4252492987" sldId="309"/>
            <ac:graphicFrameMk id="4" creationId="{48B65F25-DADD-4C30-A5BB-FF32B1186F7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ne%202021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ne%202021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ne%202021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ne%202021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ne%202021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ne%202021%20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/>
              <a:t>Total Committed Spend</a:t>
            </a:r>
            <a:r>
              <a:rPr lang="en-GB" sz="1000" baseline="0"/>
              <a:t> v Approved Budget</a:t>
            </a:r>
            <a:r>
              <a:rPr lang="en-GB" sz="100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June 2021 v1.xlsx]BP21-22 Direct'!$J$2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June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June 2021 v1.xlsx]BP21-22 Direct'!$J$3:$J$7</c:f>
              <c:numCache>
                <c:formatCode>"£"#,##0</c:formatCode>
                <c:ptCount val="5"/>
                <c:pt idx="0">
                  <c:v>2589600</c:v>
                </c:pt>
                <c:pt idx="1">
                  <c:v>499999.99999999994</c:v>
                </c:pt>
                <c:pt idx="2">
                  <c:v>100000</c:v>
                </c:pt>
                <c:pt idx="3">
                  <c:v>199999.99999999997</c:v>
                </c:pt>
                <c:pt idx="4">
                  <c:v>199999.99999999997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95-430A-8891-0059555CF79A}"/>
            </c:ext>
          </c:extLst>
        </c:ser>
        <c:ser>
          <c:idx val="1"/>
          <c:order val="1"/>
          <c:tx>
            <c:strRef>
              <c:f>'[2.1. Finance Update June 2021 v1.xlsx]BP21-22 Direct'!$K$2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June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June 2021 v1.xlsx]BP21-22 Direct'!$K$3:$K$7</c:f>
              <c:numCache>
                <c:formatCode>"£"#,##0</c:formatCode>
                <c:ptCount val="5"/>
                <c:pt idx="0">
                  <c:v>1519722</c:v>
                </c:pt>
                <c:pt idx="1">
                  <c:v>0</c:v>
                </c:pt>
                <c:pt idx="2">
                  <c:v>100000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95-430A-8891-0059555CF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062336"/>
        <c:axId val="1597132240"/>
      </c:barChart>
      <c:catAx>
        <c:axId val="19830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2240"/>
        <c:crosses val="autoZero"/>
        <c:auto val="1"/>
        <c:lblAlgn val="ctr"/>
        <c:lblOffset val="100"/>
        <c:noMultiLvlLbl val="0"/>
      </c:catAx>
      <c:valAx>
        <c:axId val="159713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0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/>
              <a:t>Variance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0548190279385847E-2"/>
                  <c:y val="-0.13381422160688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40-4395-B383-F98F53CB9D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 Finance Update June 2021 v1.xlsx]BP21-22 Direct'!$B$19:$I$19</c:f>
              <c:strCache>
                <c:ptCount val="7"/>
                <c:pt idx="0">
                  <c:v>Shipper</c:v>
                </c:pt>
                <c:pt idx="2">
                  <c:v>DN</c:v>
                </c:pt>
                <c:pt idx="4">
                  <c:v>IGT</c:v>
                </c:pt>
                <c:pt idx="6">
                  <c:v>NTS</c:v>
                </c:pt>
              </c:strCache>
            </c:strRef>
          </c:cat>
          <c:val>
            <c:numRef>
              <c:f>'[2.1. Finance Update June 2021 v1.xlsx]BP21-22 Direct'!$B$20:$I$20</c:f>
              <c:numCache>
                <c:formatCode>General</c:formatCode>
                <c:ptCount val="8"/>
                <c:pt idx="0" formatCode="&quot;£&quot;#,##0">
                  <c:v>-228982.75</c:v>
                </c:pt>
                <c:pt idx="2" formatCode="&quot;£&quot;#,##0">
                  <c:v>-94622.450000000012</c:v>
                </c:pt>
                <c:pt idx="4" formatCode="&quot;£&quot;#,##0">
                  <c:v>-2631.8000000000029</c:v>
                </c:pt>
                <c:pt idx="6" formatCode="&quot;£&quot;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16-4293-9BBC-4A5B95F66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3832815"/>
        <c:axId val="1155649887"/>
      </c:barChart>
      <c:catAx>
        <c:axId val="963832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649887"/>
        <c:crosses val="autoZero"/>
        <c:auto val="1"/>
        <c:lblAlgn val="ctr"/>
        <c:lblOffset val="100"/>
        <c:noMultiLvlLbl val="0"/>
      </c:catAx>
      <c:valAx>
        <c:axId val="115564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3832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June 2021 v1.xlsx]BP21-22 Direct'!$B$2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June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June 2021 v1.xlsx]BP21-22 Direct'!$B$3:$B$7</c:f>
              <c:numCache>
                <c:formatCode>"£"#,##0</c:formatCode>
                <c:ptCount val="5"/>
                <c:pt idx="0">
                  <c:v>1495000</c:v>
                </c:pt>
                <c:pt idx="1">
                  <c:v>288654.61847389553</c:v>
                </c:pt>
                <c:pt idx="2">
                  <c:v>58434</c:v>
                </c:pt>
                <c:pt idx="3">
                  <c:v>115461.8473895582</c:v>
                </c:pt>
                <c:pt idx="4">
                  <c:v>115461.8473895582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B4-4A68-AA59-3EC35753F727}"/>
            </c:ext>
          </c:extLst>
        </c:ser>
        <c:ser>
          <c:idx val="1"/>
          <c:order val="1"/>
          <c:tx>
            <c:strRef>
              <c:f>'[2.1. Finance Update June 2021 v1.xlsx]BP21-22 Direct'!$C$2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June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June 2021 v1.xlsx]BP21-22 Direct'!$C$3:$C$7</c:f>
              <c:numCache>
                <c:formatCode>"£"#,##0</c:formatCode>
                <c:ptCount val="5"/>
                <c:pt idx="0">
                  <c:v>1100367.75</c:v>
                </c:pt>
                <c:pt idx="1">
                  <c:v>0</c:v>
                </c:pt>
                <c:pt idx="2">
                  <c:v>58434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B4-4A68-AA59-3EC35753F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509408"/>
        <c:axId val="1956771264"/>
      </c:barChart>
      <c:catAx>
        <c:axId val="17675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71264"/>
        <c:crosses val="autoZero"/>
        <c:auto val="1"/>
        <c:lblAlgn val="ctr"/>
        <c:lblOffset val="100"/>
        <c:noMultiLvlLbl val="0"/>
      </c:catAx>
      <c:valAx>
        <c:axId val="195677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5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DN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June 2021 v1.xlsx]BP21-22 Direct'!$D$2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June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June 2021 v1.xlsx]BP21-22 Direct'!$D$3:$D$7</c:f>
              <c:numCache>
                <c:formatCode>"£"#,##0</c:formatCode>
                <c:ptCount val="5"/>
                <c:pt idx="0">
                  <c:v>900000</c:v>
                </c:pt>
                <c:pt idx="1">
                  <c:v>173772.01112140872</c:v>
                </c:pt>
                <c:pt idx="2">
                  <c:v>35457</c:v>
                </c:pt>
                <c:pt idx="3">
                  <c:v>69508.804448563489</c:v>
                </c:pt>
                <c:pt idx="4">
                  <c:v>69508.804448563489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DE-47D5-B248-3FFB5C104CD2}"/>
            </c:ext>
          </c:extLst>
        </c:ser>
        <c:ser>
          <c:idx val="1"/>
          <c:order val="1"/>
          <c:tx>
            <c:strRef>
              <c:f>'[2.1. Finance Update June 2021 v1.xlsx]BP21-22 Direct'!$E$2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June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June 2021 v1.xlsx]BP21-22 Direct'!$E$3:$E$7</c:f>
              <c:numCache>
                <c:formatCode>"£"#,##0</c:formatCode>
                <c:ptCount val="5"/>
                <c:pt idx="0">
                  <c:v>396822.45</c:v>
                </c:pt>
                <c:pt idx="1">
                  <c:v>0</c:v>
                </c:pt>
                <c:pt idx="2">
                  <c:v>35457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DE-47D5-B248-3FFB5C104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9773456"/>
        <c:axId val="1593949536"/>
      </c:barChart>
      <c:catAx>
        <c:axId val="14797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949536"/>
        <c:crosses val="autoZero"/>
        <c:auto val="1"/>
        <c:lblAlgn val="ctr"/>
        <c:lblOffset val="100"/>
        <c:noMultiLvlLbl val="0"/>
      </c:catAx>
      <c:valAx>
        <c:axId val="1593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7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Committed</a:t>
            </a:r>
            <a:r>
              <a:rPr lang="en-GB" sz="800" baseline="0" dirty="0"/>
              <a:t>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June 2021 v1.xlsx]BP21-22 Direct'!$F$2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June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June 2021 v1.xlsx]BP21-22 Direct'!$F$3:$F$7</c:f>
              <c:numCache>
                <c:formatCode>"£"#,##0</c:formatCode>
                <c:ptCount val="5"/>
                <c:pt idx="0">
                  <c:v>140000</c:v>
                </c:pt>
                <c:pt idx="1">
                  <c:v>27031.201729996912</c:v>
                </c:pt>
                <c:pt idx="2">
                  <c:v>6109</c:v>
                </c:pt>
                <c:pt idx="3">
                  <c:v>10812.480691998764</c:v>
                </c:pt>
                <c:pt idx="4">
                  <c:v>10812.480691998764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F6-4208-93DA-811C59BF00A5}"/>
            </c:ext>
          </c:extLst>
        </c:ser>
        <c:ser>
          <c:idx val="1"/>
          <c:order val="1"/>
          <c:tx>
            <c:strRef>
              <c:f>'[2.1. Finance Update June 2021 v1.xlsx]BP21-22 Direct'!$G$2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June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June 2021 v1.xlsx]BP21-22 Direct'!$G$3:$G$7</c:f>
              <c:numCache>
                <c:formatCode>"£"#,##0</c:formatCode>
                <c:ptCount val="5"/>
                <c:pt idx="0">
                  <c:v>22081.800000000003</c:v>
                </c:pt>
                <c:pt idx="1">
                  <c:v>0</c:v>
                </c:pt>
                <c:pt idx="2">
                  <c:v>6109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F6-4208-93DA-811C59BF0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761376"/>
        <c:axId val="1569039760"/>
      </c:barChart>
      <c:catAx>
        <c:axId val="14757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039760"/>
        <c:crosses val="autoZero"/>
        <c:auto val="1"/>
        <c:lblAlgn val="ctr"/>
        <c:lblOffset val="100"/>
        <c:noMultiLvlLbl val="0"/>
      </c:catAx>
      <c:valAx>
        <c:axId val="15690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7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NTS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June 2021 v1.xlsx]BP21-22 Direct'!$H$2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June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June 2021 v1.xlsx]BP21-22 Direct'!$H$3:$H$7</c:f>
              <c:numCache>
                <c:formatCode>"£"#,##0</c:formatCode>
                <c:ptCount val="5"/>
                <c:pt idx="0">
                  <c:v>54600</c:v>
                </c:pt>
                <c:pt idx="1">
                  <c:v>10542.168674698794</c:v>
                </c:pt>
                <c:pt idx="2">
                  <c:v>0</c:v>
                </c:pt>
                <c:pt idx="3">
                  <c:v>4216.8674698795176</c:v>
                </c:pt>
                <c:pt idx="4">
                  <c:v>4216.8674698795176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07-4A10-A69F-30226C14599F}"/>
            </c:ext>
          </c:extLst>
        </c:ser>
        <c:ser>
          <c:idx val="1"/>
          <c:order val="1"/>
          <c:tx>
            <c:strRef>
              <c:f>'[2.1. Finance Update June 2021 v1.xlsx]BP21-22 Direct'!$I$2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June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June 2021 v1.xlsx]BP21-22 Direct'!$I$3:$I$7</c:f>
              <c:numCache>
                <c:formatCode>"£"#,##0</c:formatCode>
                <c:ptCount val="5"/>
                <c:pt idx="0">
                  <c:v>450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07-4A10-A69F-30226C145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4301056"/>
        <c:axId val="1956768352"/>
      </c:barChart>
      <c:catAx>
        <c:axId val="159430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68352"/>
        <c:crosses val="autoZero"/>
        <c:auto val="1"/>
        <c:lblAlgn val="ctr"/>
        <c:lblOffset val="100"/>
        <c:noMultiLvlLbl val="0"/>
      </c:catAx>
      <c:valAx>
        <c:axId val="19567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30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88">
              <a:defRPr/>
            </a:pPr>
            <a:fld id="{2A2357B9-A31F-4FC7-A38A-70DF36F645F3}" type="slidenum">
              <a:rPr lang="en-GB">
                <a:solidFill>
                  <a:prstClr val="black"/>
                </a:solidFill>
                <a:latin typeface="Calibri"/>
              </a:rPr>
              <a:pPr defTabSz="914288">
                <a:defRPr/>
              </a:pPr>
              <a:t>4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480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s://www.xoserve.com/change/" TargetMode="Externa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2.1 – DSC Change Budget 21/22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" y="17830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Committed Spend BP21/22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E5CFD0-6550-4FFC-BA86-0D05EC74E4BB}"/>
              </a:ext>
            </a:extLst>
          </p:cNvPr>
          <p:cNvSpPr txBox="1"/>
          <p:nvPr/>
        </p:nvSpPr>
        <p:spPr>
          <a:xfrm>
            <a:off x="7040217" y="2927528"/>
            <a:ext cx="175471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800" dirty="0"/>
              <a:t>Total </a:t>
            </a:r>
            <a:r>
              <a:rPr lang="en-GB" sz="800" b="1" u="sng" dirty="0"/>
              <a:t>available</a:t>
            </a:r>
            <a:r>
              <a:rPr lang="en-GB" sz="800" dirty="0"/>
              <a:t> funds decreased by £326k as result of Nov-21 BER replacing HLSO costs, XRN 5038 being CCR-d a zero cost and solution option 1 being approved for XRN 5188.  See finance tracker ‘21-22 changes from last month’ tab for detail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800" dirty="0">
                <a:hlinkClick r:id="rId2"/>
              </a:rPr>
              <a:t>Link</a:t>
            </a:r>
            <a:r>
              <a:rPr lang="en-GB" sz="800" dirty="0"/>
              <a:t> to Change Budget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9AA28BD-B8C5-4E96-8C38-5F323401D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311884"/>
              </p:ext>
            </p:extLst>
          </p:nvPr>
        </p:nvGraphicFramePr>
        <p:xfrm>
          <a:off x="53752" y="2979155"/>
          <a:ext cx="3294112" cy="1877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04A5824-B07A-426F-9181-9B52F0ADF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107499"/>
              </p:ext>
            </p:extLst>
          </p:nvPr>
        </p:nvGraphicFramePr>
        <p:xfrm>
          <a:off x="3347864" y="2931791"/>
          <a:ext cx="3611994" cy="1898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8A08996C-2012-41AD-82D4-8A08226A94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211697"/>
              </p:ext>
            </p:extLst>
          </p:nvPr>
        </p:nvGraphicFramePr>
        <p:xfrm>
          <a:off x="98425" y="752533"/>
          <a:ext cx="2169319" cy="186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6BB85AF2-F91E-476C-B37B-AF2BFEBDF1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137606"/>
              </p:ext>
            </p:extLst>
          </p:nvPr>
        </p:nvGraphicFramePr>
        <p:xfrm>
          <a:off x="2098306" y="843558"/>
          <a:ext cx="2256331" cy="1779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C9CC8ED9-BED7-47A6-A5FA-9CE13416AB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524937"/>
              </p:ext>
            </p:extLst>
          </p:nvPr>
        </p:nvGraphicFramePr>
        <p:xfrm>
          <a:off x="4139952" y="761087"/>
          <a:ext cx="2376264" cy="1898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FCAE3CA3-0D3D-469F-BE5F-9A4E4E859B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437836"/>
              </p:ext>
            </p:extLst>
          </p:nvPr>
        </p:nvGraphicFramePr>
        <p:xfrm>
          <a:off x="6338311" y="774587"/>
          <a:ext cx="2376264" cy="1898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XRN 5321 - PAC ring-fenced budget reapportionment </a:t>
            </a:r>
          </a:p>
        </p:txBody>
      </p:sp>
    </p:spTree>
    <p:extLst>
      <p:ext uri="{BB962C8B-B14F-4D97-AF65-F5344CB8AC3E}">
        <p14:creationId xmlns:p14="http://schemas.microsoft.com/office/powerpoint/2010/main" val="22329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70620" y="161384"/>
            <a:ext cx="9030585" cy="384105"/>
          </a:xfrm>
        </p:spPr>
        <p:txBody>
          <a:bodyPr>
            <a:noAutofit/>
          </a:bodyPr>
          <a:lstStyle/>
          <a:p>
            <a:r>
              <a:rPr lang="en-GB" sz="2400" dirty="0"/>
              <a:t>Recommendation for approval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9DCBB3-BF98-4CF3-8240-46A9FD0BB2FD}"/>
              </a:ext>
            </a:extLst>
          </p:cNvPr>
          <p:cNvSpPr txBox="1"/>
          <p:nvPr/>
        </p:nvSpPr>
        <p:spPr>
          <a:xfrm>
            <a:off x="148854" y="737191"/>
            <a:ext cx="869034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It was noted in the February 2021 ChMC that NTS does not have representation at the Performance Assurance Committee (PAC)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As such the NTS constituency group should not pay a % share of the ringfenced PAC budget - a 2.1% share (£2,108) for FY 21/22 was approved in BP21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On committee request (May ChMC) we have reapportioned the £2,108 based % weighting rather than a 3-way split between Shipper, DN and IGT as previously suggested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 monetary terms this would represent an extra £1,242 for shippers, £749 for DNs and £116 for IGTs constituencies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F4BBF6-0106-4758-995B-FC87A4CDBAEB}"/>
              </a:ext>
            </a:extLst>
          </p:cNvPr>
          <p:cNvSpPr txBox="1"/>
          <p:nvPr/>
        </p:nvSpPr>
        <p:spPr>
          <a:xfrm>
            <a:off x="255236" y="4430838"/>
            <a:ext cx="8888764" cy="369332"/>
          </a:xfrm>
          <a:prstGeom prst="rect">
            <a:avLst/>
          </a:prstGeom>
          <a:solidFill>
            <a:srgbClr val="40D1F5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We are seeking committee approval to reapportion the costs as per the table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F6F903-F464-4E75-AB52-24A5DD0C80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391106"/>
            <a:ext cx="6863063" cy="64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535191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FC0F92-8ABB-4987-A397-9F4832D8D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11f1cc19-a6a2-4477-822b-8358f9edc374"/>
    <ds:schemaRef ds:uri="http://schemas.openxmlformats.org/package/2006/metadata/core-properties"/>
    <ds:schemaRef ds:uri="103fba77-31dd-4780-83f9-c54f26c3a26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18683</TotalTime>
  <Words>225</Words>
  <Application>Microsoft Office PowerPoint</Application>
  <PresentationFormat>On-screen Show (16:9)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FR3 Comms Approach v1.0 221018</vt:lpstr>
      <vt:lpstr>2.1 – DSC Change Budget 21/22 YTD</vt:lpstr>
      <vt:lpstr>Budget v Committed Spend BP21/22</vt:lpstr>
      <vt:lpstr>XRN 5321 - PAC ring-fenced budget reapportionment </vt:lpstr>
      <vt:lpstr>Recommendation for approval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108</cp:revision>
  <cp:lastPrinted>2020-09-03T10:38:05Z</cp:lastPrinted>
  <dcterms:created xsi:type="dcterms:W3CDTF">2018-10-22T13:17:46Z</dcterms:created>
  <dcterms:modified xsi:type="dcterms:W3CDTF">2021-05-28T15:03:42Z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