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62290-85EA-4A80-9634-8205785B865C}" v="11" dt="2021-06-25T13:20:47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02" d="100"/>
          <a:sy n="102" d="100"/>
        </p:scale>
        <p:origin x="107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483EF492-32FE-487A-A26A-7B7C5C05F0D7}"/>
    <pc:docChg chg="custSel modSld">
      <pc:chgData name="Rachel Taggart" userId="4f8aad94-55b7-4ba6-8498-7cad127c11eb" providerId="ADAL" clId="{483EF492-32FE-487A-A26A-7B7C5C05F0D7}" dt="2021-06-25T13:20:09.061" v="9" actId="20577"/>
      <pc:docMkLst>
        <pc:docMk/>
      </pc:docMkLst>
      <pc:sldChg chg="delSp modSp">
        <pc:chgData name="Rachel Taggart" userId="4f8aad94-55b7-4ba6-8498-7cad127c11eb" providerId="ADAL" clId="{483EF492-32FE-487A-A26A-7B7C5C05F0D7}" dt="2021-06-25T13:20:09.061" v="9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483EF492-32FE-487A-A26A-7B7C5C05F0D7}" dt="2021-06-25T13:20:09.061" v="9" actId="20577"/>
          <ac:spMkLst>
            <pc:docMk/>
            <pc:sldMk cId="4252492987" sldId="309"/>
            <ac:spMk id="5" creationId="{F9AA97A7-A322-4D15-A2FF-F8925A1646A8}"/>
          </ac:spMkLst>
        </pc:spChg>
        <pc:graphicFrameChg chg="del">
          <ac:chgData name="Rachel Taggart" userId="4f8aad94-55b7-4ba6-8498-7cad127c11eb" providerId="ADAL" clId="{483EF492-32FE-487A-A26A-7B7C5C05F0D7}" dt="2021-06-25T13:19:46.490" v="0" actId="478"/>
          <ac:graphicFrameMkLst>
            <pc:docMk/>
            <pc:sldMk cId="4252492987" sldId="309"/>
            <ac:graphicFrameMk id="6" creationId="{B65216FC-C526-43F5-A9B8-6E257405ADC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July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dirty="0"/>
              <a:t>Variance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'[2.1. Finance Update July 2021 v1.xlsx]BP21-22 Direct'!$B$20:$I$20</c:f>
              <c:numCache>
                <c:formatCode>General</c:formatCode>
                <c:ptCount val="8"/>
                <c:pt idx="0" formatCode="&quot;£&quot;#,##0">
                  <c:v>-1241.8586359999608</c:v>
                </c:pt>
                <c:pt idx="2" formatCode="&quot;£&quot;#,##0">
                  <c:v>-748.98926399997436</c:v>
                </c:pt>
                <c:pt idx="4" formatCode="&quot;£&quot;#,##0">
                  <c:v>-116.22247200000129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42-4F67-9AB0-6392F06EE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Total</a:t>
            </a:r>
            <a:r>
              <a:rPr lang="en-GB" sz="800" dirty="0"/>
              <a:t> Committed Spend</a:t>
            </a:r>
            <a:r>
              <a:rPr lang="en-GB" sz="800" baseline="0" dirty="0"/>
              <a:t> v Approved Budget</a:t>
            </a:r>
            <a:r>
              <a:rPr lang="en-GB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July 2021 v1.xlsx]BP21-22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9-41A7-AC10-84EDC48415CF}"/>
            </c:ext>
          </c:extLst>
        </c:ser>
        <c:ser>
          <c:idx val="1"/>
          <c:order val="1"/>
          <c:tx>
            <c:strRef>
              <c:f>'[2.1. Finance Update July 2021 v1.xlsx]BP21-22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Direct'!$K$3:$K$7</c:f>
              <c:numCache>
                <c:formatCode>"£"#,##0</c:formatCode>
                <c:ptCount val="5"/>
                <c:pt idx="0">
                  <c:v>1519722</c:v>
                </c:pt>
                <c:pt idx="1">
                  <c:v>0</c:v>
                </c:pt>
                <c:pt idx="2">
                  <c:v>99998.636637060234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9-41A7-AC10-84EDC48415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July 2021 v1.xlsx]BP21-22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0-4887-AAA3-9C04EE88D34A}"/>
            </c:ext>
          </c:extLst>
        </c:ser>
        <c:ser>
          <c:idx val="1"/>
          <c:order val="1"/>
          <c:tx>
            <c:strRef>
              <c:f>'[2.1. Finance Update July 2021 v1.xlsx]BP21-22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Direct'!$C$3:$C$7</c:f>
              <c:numCache>
                <c:formatCode>"£"#,##0</c:formatCode>
                <c:ptCount val="5"/>
                <c:pt idx="0">
                  <c:v>1100367.75</c:v>
                </c:pt>
                <c:pt idx="1">
                  <c:v>0</c:v>
                </c:pt>
                <c:pt idx="2">
                  <c:v>58972.782330779097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50-4887-AAA3-9C04EE88D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Committed Spend v Approved Budget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July 2021 v1.xlsx]BP21-22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1-49FB-B0FC-0A509B18E354}"/>
            </c:ext>
          </c:extLst>
        </c:ser>
        <c:ser>
          <c:idx val="1"/>
          <c:order val="1"/>
          <c:tx>
            <c:strRef>
              <c:f>'[2.1. Finance Update July 2021 v1.xlsx]BP21-22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Direct'!$E$3:$E$7</c:f>
              <c:numCache>
                <c:formatCode>"£"#,##0</c:formatCode>
                <c:ptCount val="5"/>
                <c:pt idx="0">
                  <c:v>396822.45</c:v>
                </c:pt>
                <c:pt idx="1">
                  <c:v>0</c:v>
                </c:pt>
                <c:pt idx="2">
                  <c:v>35503.391488281748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1-49FB-B0FC-0A509B18E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July 2021 v1.xlsx]BP21-22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75-4179-8625-9119915F254D}"/>
            </c:ext>
          </c:extLst>
        </c:ser>
        <c:ser>
          <c:idx val="1"/>
          <c:order val="1"/>
          <c:tx>
            <c:strRef>
              <c:f>'[2.1. Finance Update July 2021 v1.xlsx]BP21-22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Direct'!$G$3:$G$7</c:f>
              <c:numCache>
                <c:formatCode>"£"#,##0</c:formatCode>
                <c:ptCount val="5"/>
                <c:pt idx="0">
                  <c:v>22081.800000000003</c:v>
                </c:pt>
                <c:pt idx="1">
                  <c:v>0</c:v>
                </c:pt>
                <c:pt idx="2">
                  <c:v>5522.4628179993824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75-4179-8625-9119915F2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July 2021 v1.xlsx]BP21-22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D5-4B4F-935D-9C8C6FF0453F}"/>
            </c:ext>
          </c:extLst>
        </c:ser>
        <c:ser>
          <c:idx val="1"/>
          <c:order val="1"/>
          <c:tx>
            <c:strRef>
              <c:f>'[2.1. Finance Update July 2021 v1.xlsx]BP21-22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July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July 2021 v1.xlsx]BP21-22 Direct'!$I$3:$I$7</c:f>
              <c:numCache>
                <c:formatCode>"£"#,##0</c:formatCode>
                <c:ptCount val="5"/>
                <c:pt idx="0">
                  <c:v>450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D5-4B4F-935D-9C8C6FF04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" TargetMode="Externa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" y="17830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786750"/>
              </p:ext>
            </p:extLst>
          </p:nvPr>
        </p:nvGraphicFramePr>
        <p:xfrm>
          <a:off x="3779912" y="2814006"/>
          <a:ext cx="3096344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388185"/>
              </p:ext>
            </p:extLst>
          </p:nvPr>
        </p:nvGraphicFramePr>
        <p:xfrm>
          <a:off x="418633" y="2868211"/>
          <a:ext cx="3446702" cy="1958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524118"/>
              </p:ext>
            </p:extLst>
          </p:nvPr>
        </p:nvGraphicFramePr>
        <p:xfrm>
          <a:off x="6939" y="839965"/>
          <a:ext cx="2376264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641502"/>
              </p:ext>
            </p:extLst>
          </p:nvPr>
        </p:nvGraphicFramePr>
        <p:xfrm>
          <a:off x="2125216" y="746254"/>
          <a:ext cx="2376264" cy="1759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420335"/>
              </p:ext>
            </p:extLst>
          </p:nvPr>
        </p:nvGraphicFramePr>
        <p:xfrm>
          <a:off x="4216733" y="796326"/>
          <a:ext cx="2376264" cy="165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163067"/>
              </p:ext>
            </p:extLst>
          </p:nvPr>
        </p:nvGraphicFramePr>
        <p:xfrm>
          <a:off x="6444208" y="746254"/>
          <a:ext cx="2376264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AA97A7-A322-4D15-A2FF-F8925A1646A8}"/>
              </a:ext>
            </a:extLst>
          </p:cNvPr>
          <p:cNvSpPr txBox="1"/>
          <p:nvPr/>
        </p:nvSpPr>
        <p:spPr>
          <a:xfrm>
            <a:off x="7020272" y="3135990"/>
            <a:ext cx="1944216" cy="86177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bg1"/>
                </a:solidFill>
              </a:rPr>
              <a:t>PAC funding adjusted in line with vote in June committee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bg1"/>
                </a:solidFill>
              </a:rPr>
              <a:t>Full finance tracker </a:t>
            </a:r>
            <a:r>
              <a:rPr lang="en-GB" sz="1000" b="1" dirty="0">
                <a:solidFill>
                  <a:schemeClr val="bg1"/>
                </a:solidFill>
                <a:hlinkClick r:id="rId8"/>
              </a:rPr>
              <a:t>link</a:t>
            </a:r>
            <a:endParaRPr lang="en-GB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03fba77-31dd-4780-83f9-c54f26c3a260"/>
    <ds:schemaRef ds:uri="11f1cc19-a6a2-4477-822b-8358f9edc374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18E0-7689-46F9-9C86-6D22F036F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18773</TotalTime>
  <Words>57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2.1 – 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110</cp:revision>
  <cp:lastPrinted>2020-09-03T10:38:05Z</cp:lastPrinted>
  <dcterms:created xsi:type="dcterms:W3CDTF">2018-10-22T13:17:46Z</dcterms:created>
  <dcterms:modified xsi:type="dcterms:W3CDTF">2021-06-25T13:20:56Z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