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21"/>
  </p:notesMasterIdLst>
  <p:handoutMasterIdLst>
    <p:handoutMasterId r:id="rId22"/>
  </p:handoutMasterIdLst>
  <p:sldIdLst>
    <p:sldId id="352" r:id="rId8"/>
    <p:sldId id="829" r:id="rId9"/>
    <p:sldId id="787" r:id="rId10"/>
    <p:sldId id="826" r:id="rId11"/>
    <p:sldId id="794" r:id="rId12"/>
    <p:sldId id="775" r:id="rId13"/>
    <p:sldId id="1993" r:id="rId14"/>
    <p:sldId id="1990" r:id="rId15"/>
    <p:sldId id="1991" r:id="rId16"/>
    <p:sldId id="831" r:id="rId17"/>
    <p:sldId id="830" r:id="rId18"/>
    <p:sldId id="1992" r:id="rId19"/>
    <p:sldId id="1994" r:id="rId20"/>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56046-DD50-4000-B518-84CAC8443AD5}" v="11" dt="2021-05-07T13:15:54.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796" autoAdjust="0"/>
  </p:normalViewPr>
  <p:slideViewPr>
    <p:cSldViewPr snapToGrid="0">
      <p:cViewPr varScale="1">
        <p:scale>
          <a:sx n="87" d="100"/>
          <a:sy n="87" d="100"/>
        </p:scale>
        <p:origin x="536" y="4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 Lyndon" userId="fefd1f69-c297-4970-add2-0b667d1abc1f" providerId="ADAL" clId="{AA856046-DD50-4000-B518-84CAC8443AD5}"/>
    <pc:docChg chg="addSld modSld">
      <pc:chgData name="Emma J Lyndon" userId="fefd1f69-c297-4970-add2-0b667d1abc1f" providerId="ADAL" clId="{AA856046-DD50-4000-B518-84CAC8443AD5}" dt="2021-05-07T13:15:54.875" v="10" actId="14100"/>
      <pc:docMkLst>
        <pc:docMk/>
      </pc:docMkLst>
      <pc:sldChg chg="addSp modSp add mod">
        <pc:chgData name="Emma J Lyndon" userId="fefd1f69-c297-4970-add2-0b667d1abc1f" providerId="ADAL" clId="{AA856046-DD50-4000-B518-84CAC8443AD5}" dt="2021-05-07T13:15:54.875" v="10" actId="14100"/>
        <pc:sldMkLst>
          <pc:docMk/>
          <pc:sldMk cId="2939155488" sldId="1994"/>
        </pc:sldMkLst>
        <pc:graphicFrameChg chg="add mod">
          <ac:chgData name="Emma J Lyndon" userId="fefd1f69-c297-4970-add2-0b667d1abc1f" providerId="ADAL" clId="{AA856046-DD50-4000-B518-84CAC8443AD5}" dt="2021-05-07T13:15:54.875" v="10" actId="14100"/>
          <ac:graphicFrameMkLst>
            <pc:docMk/>
            <pc:sldMk cId="2939155488" sldId="1994"/>
            <ac:graphicFrameMk id="2" creationId="{7A9038D7-FFEB-47F8-A52E-753EECFC6D63}"/>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Emma.J.Lyndon\AppData\Local\Microsoft\Windows\INetCache\Content.Outlook\RCXW6Q4S\Funding%20April%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00411329180855E-2"/>
          <c:y val="3.7101151829705498E-2"/>
          <c:w val="0.89584010439250938"/>
          <c:h val="0.82607619767779539"/>
        </c:manualLayout>
      </c:layout>
      <c:lineChart>
        <c:grouping val="standard"/>
        <c:varyColors val="0"/>
        <c:ser>
          <c:idx val="1"/>
          <c:order val="0"/>
          <c:tx>
            <c:strRef>
              <c:f>'Out - Funding'!$D$27</c:f>
              <c:strCache>
                <c:ptCount val="1"/>
                <c:pt idx="0">
                  <c:v> Monthly FORECAST (Cumulative) </c:v>
                </c:pt>
              </c:strCache>
            </c:strRef>
          </c:tx>
          <c:spPr>
            <a:ln>
              <a:solidFill>
                <a:srgbClr val="7030A0"/>
              </a:solidFill>
            </a:ln>
          </c:spPr>
          <c:marker>
            <c:symbol val="none"/>
          </c:marker>
          <c:cat>
            <c:numRef>
              <c:f>'Out - Funding'!$A$28:$A$63</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Funding'!$D$28:$D$63</c:f>
              <c:numCache>
                <c:formatCode>"£"#,##0</c:formatCode>
                <c:ptCount val="36"/>
                <c:pt idx="0">
                  <c:v>363976.72</c:v>
                </c:pt>
                <c:pt idx="1">
                  <c:v>683029.77649999992</c:v>
                </c:pt>
                <c:pt idx="2">
                  <c:v>1009036.4989999998</c:v>
                </c:pt>
                <c:pt idx="3">
                  <c:v>1468927.8936666665</c:v>
                </c:pt>
                <c:pt idx="4">
                  <c:v>1881004.6076666664</c:v>
                </c:pt>
                <c:pt idx="5">
                  <c:v>2628016.3189999997</c:v>
                </c:pt>
                <c:pt idx="6">
                  <c:v>3342083.1863333331</c:v>
                </c:pt>
                <c:pt idx="7">
                  <c:v>4458203.0079999994</c:v>
                </c:pt>
                <c:pt idx="8">
                  <c:v>5354404.1686666664</c:v>
                </c:pt>
                <c:pt idx="9">
                  <c:v>6043381.8373333327</c:v>
                </c:pt>
                <c:pt idx="10">
                  <c:v>7142886.0309666656</c:v>
                </c:pt>
                <c:pt idx="11">
                  <c:v>8975402.7506666668</c:v>
                </c:pt>
                <c:pt idx="12">
                  <c:v>10111305.124</c:v>
                </c:pt>
                <c:pt idx="13">
                  <c:v>11388987.072333332</c:v>
                </c:pt>
                <c:pt idx="14">
                  <c:v>13038342.615666665</c:v>
                </c:pt>
                <c:pt idx="15">
                  <c:v>14439812.028999999</c:v>
                </c:pt>
                <c:pt idx="16">
                  <c:v>15676651.817333333</c:v>
                </c:pt>
                <c:pt idx="17">
                  <c:v>16871244.883333333</c:v>
                </c:pt>
                <c:pt idx="18">
                  <c:v>18128098.529696971</c:v>
                </c:pt>
                <c:pt idx="19">
                  <c:v>18805264.193030305</c:v>
                </c:pt>
                <c:pt idx="20">
                  <c:v>19805071.686363637</c:v>
                </c:pt>
                <c:pt idx="21">
                  <c:v>20880560.800292209</c:v>
                </c:pt>
                <c:pt idx="22">
                  <c:v>21535840.035054114</c:v>
                </c:pt>
                <c:pt idx="23">
                  <c:v>22931299.205054116</c:v>
                </c:pt>
                <c:pt idx="24">
                  <c:v>23824134.735054117</c:v>
                </c:pt>
                <c:pt idx="25">
                  <c:v>25474130.021720782</c:v>
                </c:pt>
                <c:pt idx="26">
                  <c:v>26705864.978387449</c:v>
                </c:pt>
                <c:pt idx="27">
                  <c:v>28147288.27838745</c:v>
                </c:pt>
                <c:pt idx="28">
                  <c:v>29572621.978387449</c:v>
                </c:pt>
                <c:pt idx="29">
                  <c:v>30424212.27838745</c:v>
                </c:pt>
                <c:pt idx="30">
                  <c:v>31342077.07838745</c:v>
                </c:pt>
                <c:pt idx="31">
                  <c:v>32542401.878387451</c:v>
                </c:pt>
                <c:pt idx="32">
                  <c:v>33465303.961720783</c:v>
                </c:pt>
                <c:pt idx="33">
                  <c:v>34510718.045054115</c:v>
                </c:pt>
                <c:pt idx="34">
                  <c:v>35756509.128387451</c:v>
                </c:pt>
                <c:pt idx="35">
                  <c:v>36743688.281720787</c:v>
                </c:pt>
              </c:numCache>
            </c:numRef>
          </c:val>
          <c:smooth val="0"/>
          <c:extLst>
            <c:ext xmlns:c16="http://schemas.microsoft.com/office/drawing/2014/chart" uri="{C3380CC4-5D6E-409C-BE32-E72D297353CC}">
              <c16:uniqueId val="{00000000-739E-42B5-94EB-7862758F4918}"/>
            </c:ext>
          </c:extLst>
        </c:ser>
        <c:ser>
          <c:idx val="2"/>
          <c:order val="1"/>
          <c:tx>
            <c:strRef>
              <c:f>'Out - Funding'!$E$27</c:f>
              <c:strCache>
                <c:ptCount val="1"/>
                <c:pt idx="0">
                  <c:v> Monthly BUDGET (Cumulative) </c:v>
                </c:pt>
              </c:strCache>
            </c:strRef>
          </c:tx>
          <c:spPr>
            <a:ln>
              <a:solidFill>
                <a:schemeClr val="accent1"/>
              </a:solidFill>
              <a:prstDash val="sysDot"/>
            </a:ln>
          </c:spPr>
          <c:marker>
            <c:symbol val="none"/>
          </c:marker>
          <c:cat>
            <c:numRef>
              <c:f>'Out - Funding'!$A$28:$A$63</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Funding'!$E$28:$E$63</c:f>
              <c:numCache>
                <c:formatCode>"£"#,##0</c:formatCode>
                <c:ptCount val="36"/>
                <c:pt idx="0">
                  <c:v>489844.68000000011</c:v>
                </c:pt>
                <c:pt idx="1">
                  <c:v>1174749.2</c:v>
                </c:pt>
                <c:pt idx="2">
                  <c:v>1918322.3099999996</c:v>
                </c:pt>
                <c:pt idx="3">
                  <c:v>2859329.2599999988</c:v>
                </c:pt>
                <c:pt idx="4">
                  <c:v>3600336.2099999986</c:v>
                </c:pt>
                <c:pt idx="5">
                  <c:v>4373413.7099999981</c:v>
                </c:pt>
                <c:pt idx="6">
                  <c:v>5301107.7099999972</c:v>
                </c:pt>
                <c:pt idx="7">
                  <c:v>6054522.3599999975</c:v>
                </c:pt>
                <c:pt idx="8">
                  <c:v>6844783.4099999974</c:v>
                </c:pt>
                <c:pt idx="9">
                  <c:v>7587690.8599999975</c:v>
                </c:pt>
                <c:pt idx="10">
                  <c:v>8469886.8099999968</c:v>
                </c:pt>
                <c:pt idx="11">
                  <c:v>10016454.159999996</c:v>
                </c:pt>
                <c:pt idx="12">
                  <c:v>10772088.889999997</c:v>
                </c:pt>
                <c:pt idx="13">
                  <c:v>11466104.099999996</c:v>
                </c:pt>
                <c:pt idx="14">
                  <c:v>12171330.709999995</c:v>
                </c:pt>
                <c:pt idx="15">
                  <c:v>14216755.300000004</c:v>
                </c:pt>
                <c:pt idx="16">
                  <c:v>15951497.880000005</c:v>
                </c:pt>
                <c:pt idx="17">
                  <c:v>17098244.840000004</c:v>
                </c:pt>
                <c:pt idx="18">
                  <c:v>18223938.970000003</c:v>
                </c:pt>
                <c:pt idx="19">
                  <c:v>19242195.570000004</c:v>
                </c:pt>
                <c:pt idx="20">
                  <c:v>20253660.210000005</c:v>
                </c:pt>
                <c:pt idx="21">
                  <c:v>21199102.250000004</c:v>
                </c:pt>
                <c:pt idx="22">
                  <c:v>22074558.180000003</c:v>
                </c:pt>
                <c:pt idx="23">
                  <c:v>23123177.560000002</c:v>
                </c:pt>
                <c:pt idx="24">
                  <c:v>23824134.735054117</c:v>
                </c:pt>
                <c:pt idx="25">
                  <c:v>25474130.021720782</c:v>
                </c:pt>
                <c:pt idx="26">
                  <c:v>26705864.978387449</c:v>
                </c:pt>
                <c:pt idx="27">
                  <c:v>28147288.27838745</c:v>
                </c:pt>
                <c:pt idx="28">
                  <c:v>29572621.978387449</c:v>
                </c:pt>
                <c:pt idx="29">
                  <c:v>30424212.27838745</c:v>
                </c:pt>
                <c:pt idx="30">
                  <c:v>31342077.07838745</c:v>
                </c:pt>
                <c:pt idx="31">
                  <c:v>32542401.878387451</c:v>
                </c:pt>
                <c:pt idx="32">
                  <c:v>33465303.961720783</c:v>
                </c:pt>
                <c:pt idx="33">
                  <c:v>34510718.045054115</c:v>
                </c:pt>
                <c:pt idx="34">
                  <c:v>35756509.128387451</c:v>
                </c:pt>
                <c:pt idx="35">
                  <c:v>36743688.281720787</c:v>
                </c:pt>
              </c:numCache>
            </c:numRef>
          </c:val>
          <c:smooth val="0"/>
          <c:extLst>
            <c:ext xmlns:c16="http://schemas.microsoft.com/office/drawing/2014/chart" uri="{C3380CC4-5D6E-409C-BE32-E72D297353CC}">
              <c16:uniqueId val="{00000001-739E-42B5-94EB-7862758F4918}"/>
            </c:ext>
          </c:extLst>
        </c:ser>
        <c:ser>
          <c:idx val="3"/>
          <c:order val="2"/>
          <c:tx>
            <c:strRef>
              <c:f>'Out - Funding'!$F$27</c:f>
              <c:strCache>
                <c:ptCount val="1"/>
                <c:pt idx="0">
                  <c:v> Monthly ACTUALS (Cumulative) </c:v>
                </c:pt>
              </c:strCache>
            </c:strRef>
          </c:tx>
          <c:spPr>
            <a:ln>
              <a:solidFill>
                <a:schemeClr val="accent1"/>
              </a:solidFill>
            </a:ln>
          </c:spPr>
          <c:marker>
            <c:symbol val="none"/>
          </c:marker>
          <c:cat>
            <c:numRef>
              <c:f>'Out - Funding'!$A$28:$A$63</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Funding'!$F$28:$F$63</c:f>
              <c:numCache>
                <c:formatCode>"£"#,##0</c:formatCode>
                <c:ptCount val="36"/>
                <c:pt idx="0">
                  <c:v>228433.91999999998</c:v>
                </c:pt>
                <c:pt idx="1">
                  <c:v>548079.87999999989</c:v>
                </c:pt>
                <c:pt idx="2">
                  <c:v>1260281.7199999997</c:v>
                </c:pt>
                <c:pt idx="3">
                  <c:v>2160027.9299999997</c:v>
                </c:pt>
                <c:pt idx="4">
                  <c:v>2928145.5399999996</c:v>
                </c:pt>
                <c:pt idx="5">
                  <c:v>3938750.3</c:v>
                </c:pt>
                <c:pt idx="6">
                  <c:v>4855898.3849999998</c:v>
                </c:pt>
                <c:pt idx="7">
                  <c:v>5889989.0299999993</c:v>
                </c:pt>
                <c:pt idx="8">
                  <c:v>6410840.6999999993</c:v>
                </c:pt>
                <c:pt idx="9">
                  <c:v>6911519.1149999993</c:v>
                </c:pt>
                <c:pt idx="10">
                  <c:v>7785494.9449999994</c:v>
                </c:pt>
                <c:pt idx="11">
                  <c:v>8810593.4299999997</c:v>
                </c:pt>
                <c:pt idx="12">
                  <c:v>9969351.2400000002</c:v>
                </c:pt>
                <c:pt idx="13">
                  <c:v>11012414.495000001</c:v>
                </c:pt>
                <c:pt idx="14">
                  <c:v>13032728.295000002</c:v>
                </c:pt>
                <c:pt idx="15">
                  <c:v>14595347.525000002</c:v>
                </c:pt>
                <c:pt idx="16">
                  <c:v>16039780.755000003</c:v>
                </c:pt>
                <c:pt idx="17">
                  <c:v>16876714.628333338</c:v>
                </c:pt>
                <c:pt idx="18">
                  <c:v>18171730.138333339</c:v>
                </c:pt>
                <c:pt idx="19">
                  <c:v>18895026.338333338</c:v>
                </c:pt>
                <c:pt idx="20">
                  <c:v>20150164.608333338</c:v>
                </c:pt>
                <c:pt idx="21">
                  <c:v>21211022.338333338</c:v>
                </c:pt>
                <c:pt idx="22">
                  <c:v>21965343.908333339</c:v>
                </c:pt>
                <c:pt idx="23">
                  <c:v>23360803.078333341</c:v>
                </c:pt>
                <c:pt idx="24">
                  <c:v>24253638.608333342</c:v>
                </c:pt>
                <c:pt idx="25">
                  <c:v>25903633.895000007</c:v>
                </c:pt>
                <c:pt idx="26">
                  <c:v>27135368.851666674</c:v>
                </c:pt>
                <c:pt idx="27">
                  <c:v>28576792.151666675</c:v>
                </c:pt>
                <c:pt idx="28">
                  <c:v>30002125.851666674</c:v>
                </c:pt>
                <c:pt idx="29">
                  <c:v>30853716.151666675</c:v>
                </c:pt>
                <c:pt idx="30">
                  <c:v>31771580.951666676</c:v>
                </c:pt>
                <c:pt idx="31">
                  <c:v>32971905.751666676</c:v>
                </c:pt>
                <c:pt idx="32">
                  <c:v>33894807.835000008</c:v>
                </c:pt>
                <c:pt idx="33">
                  <c:v>34940221.918333344</c:v>
                </c:pt>
                <c:pt idx="34">
                  <c:v>36186013.00166668</c:v>
                </c:pt>
                <c:pt idx="35">
                  <c:v>37173192.155000016</c:v>
                </c:pt>
              </c:numCache>
            </c:numRef>
          </c:val>
          <c:smooth val="0"/>
          <c:extLst>
            <c:ext xmlns:c16="http://schemas.microsoft.com/office/drawing/2014/chart" uri="{C3380CC4-5D6E-409C-BE32-E72D297353CC}">
              <c16:uniqueId val="{00000002-739E-42B5-94EB-7862758F4918}"/>
            </c:ext>
          </c:extLst>
        </c:ser>
        <c:ser>
          <c:idx val="0"/>
          <c:order val="3"/>
          <c:tx>
            <c:strRef>
              <c:f>'Out - Funding'!$G$27</c:f>
              <c:strCache>
                <c:ptCount val="1"/>
                <c:pt idx="0">
                  <c:v>Total Approved Budget</c:v>
                </c:pt>
              </c:strCache>
            </c:strRef>
          </c:tx>
          <c:spPr>
            <a:ln>
              <a:solidFill>
                <a:schemeClr val="accent3">
                  <a:lumMod val="50000"/>
                </a:schemeClr>
              </a:solidFill>
            </a:ln>
          </c:spPr>
          <c:marker>
            <c:symbol val="none"/>
          </c:marker>
          <c:cat>
            <c:numRef>
              <c:f>'Out - Funding'!$A$28:$A$63</c:f>
              <c:numCache>
                <c:formatCode>mmm\-yy</c:formatCode>
                <c:ptCount val="3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numCache>
            </c:numRef>
          </c:cat>
          <c:val>
            <c:numRef>
              <c:f>'Out - Funding'!$G$28:$G$63</c:f>
              <c:numCache>
                <c:formatCode>"£"#,##0</c:formatCode>
                <c:ptCount val="36"/>
                <c:pt idx="0">
                  <c:v>34900000</c:v>
                </c:pt>
                <c:pt idx="1">
                  <c:v>34900000</c:v>
                </c:pt>
                <c:pt idx="2">
                  <c:v>34900000</c:v>
                </c:pt>
                <c:pt idx="3">
                  <c:v>34900000</c:v>
                </c:pt>
                <c:pt idx="4">
                  <c:v>34900000</c:v>
                </c:pt>
                <c:pt idx="5">
                  <c:v>34900000</c:v>
                </c:pt>
                <c:pt idx="6">
                  <c:v>34900000</c:v>
                </c:pt>
                <c:pt idx="7">
                  <c:v>34900000</c:v>
                </c:pt>
                <c:pt idx="8">
                  <c:v>34900000</c:v>
                </c:pt>
                <c:pt idx="9">
                  <c:v>34900000</c:v>
                </c:pt>
                <c:pt idx="10">
                  <c:v>34900000</c:v>
                </c:pt>
                <c:pt idx="11">
                  <c:v>34900000</c:v>
                </c:pt>
                <c:pt idx="12">
                  <c:v>34900000</c:v>
                </c:pt>
                <c:pt idx="13">
                  <c:v>34900000</c:v>
                </c:pt>
                <c:pt idx="14">
                  <c:v>34900000</c:v>
                </c:pt>
                <c:pt idx="15">
                  <c:v>34900000</c:v>
                </c:pt>
                <c:pt idx="16">
                  <c:v>34900000</c:v>
                </c:pt>
                <c:pt idx="17">
                  <c:v>34900000</c:v>
                </c:pt>
                <c:pt idx="18">
                  <c:v>34900000</c:v>
                </c:pt>
                <c:pt idx="19">
                  <c:v>34900000</c:v>
                </c:pt>
                <c:pt idx="20">
                  <c:v>34900000</c:v>
                </c:pt>
                <c:pt idx="21">
                  <c:v>34900000</c:v>
                </c:pt>
                <c:pt idx="22">
                  <c:v>34900000</c:v>
                </c:pt>
                <c:pt idx="23">
                  <c:v>34900000</c:v>
                </c:pt>
                <c:pt idx="24">
                  <c:v>34900000</c:v>
                </c:pt>
                <c:pt idx="25">
                  <c:v>34900000</c:v>
                </c:pt>
                <c:pt idx="26">
                  <c:v>34900000</c:v>
                </c:pt>
                <c:pt idx="27">
                  <c:v>34900000</c:v>
                </c:pt>
                <c:pt idx="28">
                  <c:v>34900000</c:v>
                </c:pt>
                <c:pt idx="29">
                  <c:v>34900000</c:v>
                </c:pt>
                <c:pt idx="30">
                  <c:v>34900000</c:v>
                </c:pt>
                <c:pt idx="31">
                  <c:v>34900000</c:v>
                </c:pt>
                <c:pt idx="32">
                  <c:v>34900000</c:v>
                </c:pt>
                <c:pt idx="33">
                  <c:v>34900000</c:v>
                </c:pt>
                <c:pt idx="34">
                  <c:v>34900000</c:v>
                </c:pt>
                <c:pt idx="35">
                  <c:v>34900000</c:v>
                </c:pt>
              </c:numCache>
            </c:numRef>
          </c:val>
          <c:smooth val="0"/>
          <c:extLst>
            <c:ext xmlns:c16="http://schemas.microsoft.com/office/drawing/2014/chart" uri="{C3380CC4-5D6E-409C-BE32-E72D297353CC}">
              <c16:uniqueId val="{00000003-739E-42B5-94EB-7862758F4918}"/>
            </c:ext>
          </c:extLst>
        </c:ser>
        <c:dLbls>
          <c:showLegendKey val="0"/>
          <c:showVal val="0"/>
          <c:showCatName val="0"/>
          <c:showSerName val="0"/>
          <c:showPercent val="0"/>
          <c:showBubbleSize val="0"/>
        </c:dLbls>
        <c:smooth val="0"/>
        <c:axId val="272414592"/>
        <c:axId val="272416128"/>
      </c:lineChart>
      <c:dateAx>
        <c:axId val="272414592"/>
        <c:scaling>
          <c:orientation val="minMax"/>
        </c:scaling>
        <c:delete val="0"/>
        <c:axPos val="b"/>
        <c:numFmt formatCode="mmm\-yy" sourceLinked="1"/>
        <c:majorTickMark val="out"/>
        <c:minorTickMark val="none"/>
        <c:tickLblPos val="nextTo"/>
        <c:crossAx val="272416128"/>
        <c:crosses val="autoZero"/>
        <c:auto val="1"/>
        <c:lblOffset val="100"/>
        <c:baseTimeUnit val="months"/>
      </c:dateAx>
      <c:valAx>
        <c:axId val="272416128"/>
        <c:scaling>
          <c:orientation val="minMax"/>
        </c:scaling>
        <c:delete val="0"/>
        <c:axPos val="l"/>
        <c:majorGridlines>
          <c:spPr>
            <a:ln>
              <a:solidFill>
                <a:schemeClr val="bg1">
                  <a:lumMod val="75000"/>
                </a:schemeClr>
              </a:solidFill>
            </a:ln>
          </c:spPr>
        </c:majorGridlines>
        <c:numFmt formatCode="&quot;£&quot;#,##0" sourceLinked="1"/>
        <c:majorTickMark val="out"/>
        <c:minorTickMark val="none"/>
        <c:tickLblPos val="nextTo"/>
        <c:crossAx val="272414592"/>
        <c:crosses val="autoZero"/>
        <c:crossBetween val="between"/>
      </c:valAx>
    </c:plotArea>
    <c:legend>
      <c:legendPos val="r"/>
      <c:layout>
        <c:manualLayout>
          <c:xMode val="edge"/>
          <c:yMode val="edge"/>
          <c:x val="0.7695069978871627"/>
          <c:y val="0.32533865398696277"/>
          <c:w val="0.22100221007233886"/>
          <c:h val="0.28698732572159613"/>
        </c:manualLayout>
      </c:layout>
      <c:overlay val="0"/>
      <c:spPr>
        <a:solidFill>
          <a:schemeClr val="bg1"/>
        </a:solidFill>
      </c:spPr>
      <c:txPr>
        <a:bodyPr/>
        <a:lstStyle/>
        <a:p>
          <a:pPr>
            <a:defRPr sz="105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07/05/2021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07/05/2021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May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622688771"/>
              </p:ext>
            </p:extLst>
          </p:nvPr>
        </p:nvGraphicFramePr>
        <p:xfrm>
          <a:off x="246595" y="403511"/>
          <a:ext cx="8523081" cy="4532822"/>
        </p:xfrm>
        <a:graphic>
          <a:graphicData uri="http://schemas.openxmlformats.org/drawingml/2006/table">
            <a:tbl>
              <a:tblPr firstRow="1" bandRow="1">
                <a:tableStyleId>{5C22544A-7EE6-4342-B048-85BDC9FD1C3A}</a:tableStyleId>
              </a:tblPr>
              <a:tblGrid>
                <a:gridCol w="4208416">
                  <a:extLst>
                    <a:ext uri="{9D8B030D-6E8A-4147-A177-3AD203B41FA5}">
                      <a16:colId xmlns:a16="http://schemas.microsoft.com/office/drawing/2014/main" val="997061046"/>
                    </a:ext>
                  </a:extLst>
                </a:gridCol>
                <a:gridCol w="539418">
                  <a:extLst>
                    <a:ext uri="{9D8B030D-6E8A-4147-A177-3AD203B41FA5}">
                      <a16:colId xmlns:a16="http://schemas.microsoft.com/office/drawing/2014/main" val="2723771934"/>
                    </a:ext>
                  </a:extLst>
                </a:gridCol>
                <a:gridCol w="1120104">
                  <a:extLst>
                    <a:ext uri="{9D8B030D-6E8A-4147-A177-3AD203B41FA5}">
                      <a16:colId xmlns:a16="http://schemas.microsoft.com/office/drawing/2014/main" val="3830117845"/>
                    </a:ext>
                  </a:extLst>
                </a:gridCol>
                <a:gridCol w="950526">
                  <a:extLst>
                    <a:ext uri="{9D8B030D-6E8A-4147-A177-3AD203B41FA5}">
                      <a16:colId xmlns:a16="http://schemas.microsoft.com/office/drawing/2014/main" val="194189712"/>
                    </a:ext>
                  </a:extLst>
                </a:gridCol>
                <a:gridCol w="1704617">
                  <a:extLst>
                    <a:ext uri="{9D8B030D-6E8A-4147-A177-3AD203B41FA5}">
                      <a16:colId xmlns:a16="http://schemas.microsoft.com/office/drawing/2014/main" val="3065248341"/>
                    </a:ext>
                  </a:extLst>
                </a:gridCol>
              </a:tblGrid>
              <a:tr h="636787">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316779">
                <a:tc>
                  <a:txBody>
                    <a:bodyPr/>
                    <a:lstStyle/>
                    <a:p>
                      <a:pPr algn="l" fontAlgn="b"/>
                      <a:r>
                        <a:rPr lang="en-GB" sz="800" b="0" i="0" u="none" strike="noStrike" dirty="0">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310393">
                <a:tc>
                  <a:txBody>
                    <a:bodyPr/>
                    <a:lstStyle/>
                    <a:p>
                      <a:pPr algn="l" fontAlgn="b"/>
                      <a:r>
                        <a:rPr lang="en-US" sz="800" b="0" i="0" u="none" strike="noStrike" dirty="0">
                          <a:solidFill>
                            <a:srgbClr val="000000"/>
                          </a:solidFill>
                          <a:effectLst/>
                          <a:latin typeface="+mj-lt"/>
                        </a:rPr>
                        <a:t>Uplift to the CSS Interface Specifications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£70,000.00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316779">
                <a:tc>
                  <a:txBody>
                    <a:bodyPr/>
                    <a:lstStyle/>
                    <a:p>
                      <a:pPr algn="l" fontAlgn="b"/>
                      <a:r>
                        <a:rPr lang="en-US" sz="800" b="0" i="0" u="none" strike="noStrike" dirty="0">
                          <a:solidFill>
                            <a:srgbClr val="000000"/>
                          </a:solidFill>
                          <a:effectLst/>
                          <a:latin typeface="+mj-lt"/>
                        </a:rPr>
                        <a:t>Uplift to Business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316779">
                <a:tc>
                  <a:txBody>
                    <a:bodyPr/>
                    <a:lstStyle/>
                    <a:p>
                      <a:pPr algn="l" fontAlgn="b"/>
                      <a:r>
                        <a:rPr lang="en-GB" sz="800" b="0" i="0" u="none" strike="noStrike" dirty="0">
                          <a:solidFill>
                            <a:srgbClr val="000000"/>
                          </a:solidFill>
                          <a:effectLst/>
                          <a:latin typeface="+mj-lt"/>
                        </a:rPr>
                        <a:t>Programme Plan Re-Baseline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£14,913,000.00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28/09/2020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316779">
                <a:tc>
                  <a:txBody>
                    <a:bodyPr/>
                    <a:lstStyle/>
                    <a:p>
                      <a:pPr algn="l" fontAlgn="b"/>
                      <a:r>
                        <a:rPr lang="en-US" sz="800" b="0" i="0" u="none" strike="noStrike" dirty="0">
                          <a:solidFill>
                            <a:srgbClr val="000000"/>
                          </a:solidFill>
                          <a:effectLst/>
                          <a:latin typeface="+mj-lt"/>
                        </a:rPr>
                        <a:t>Changes to Support Energy Company Data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316779">
                <a:tc>
                  <a:txBody>
                    <a:bodyPr/>
                    <a:lstStyle/>
                    <a:p>
                      <a:pPr algn="l" fontAlgn="b"/>
                      <a:r>
                        <a:rPr lang="en-GB" sz="800" b="0" i="0" u="none" strike="noStrike" dirty="0">
                          <a:solidFill>
                            <a:srgbClr val="000000"/>
                          </a:solidFill>
                          <a:effectLst/>
                          <a:latin typeface="+mj-lt"/>
                        </a:rPr>
                        <a:t>Operational Choreography Detection 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£308,205.00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316779">
                <a:tc>
                  <a:txBody>
                    <a:bodyPr/>
                    <a:lstStyle/>
                    <a:p>
                      <a:pPr algn="l" fontAlgn="b"/>
                      <a:r>
                        <a:rPr lang="en-GB" sz="800" b="0" i="0" u="none" strike="noStrike">
                          <a:solidFill>
                            <a:srgbClr val="000000"/>
                          </a:solidFill>
                          <a:effectLst/>
                          <a:latin typeface="+mj-lt"/>
                        </a:rPr>
                        <a:t>Operational Choreography Rectification 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417852">
                <a:tc>
                  <a:txBody>
                    <a:bodyPr/>
                    <a:lstStyle/>
                    <a:p>
                      <a:pPr algn="l" fontAlgn="b"/>
                      <a:r>
                        <a:rPr lang="en-US" sz="8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£83,490.00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25/02/2021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316779">
                <a:tc>
                  <a:txBody>
                    <a:bodyPr/>
                    <a:lstStyle/>
                    <a:p>
                      <a:pPr algn="l" fontAlgn="b"/>
                      <a:r>
                        <a:rPr lang="en-US" sz="800" b="0" i="0" u="none" strike="noStrike">
                          <a:solidFill>
                            <a:srgbClr val="000000"/>
                          </a:solidFill>
                          <a:effectLst/>
                          <a:latin typeface="+mj-lt"/>
                        </a:rPr>
                        <a:t>Uplift to the CSS Business Data Validation Rules Doc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316779">
                <a:tc>
                  <a:txBody>
                    <a:bodyPr/>
                    <a:lstStyle/>
                    <a:p>
                      <a:pPr algn="l" fontAlgn="b"/>
                      <a:r>
                        <a:rPr lang="en-US" sz="800" b="0" i="0" u="none" strike="noStrike">
                          <a:solidFill>
                            <a:srgbClr val="000000"/>
                          </a:solidFill>
                          <a:effectLst/>
                          <a:latin typeface="+mj-lt"/>
                        </a:rPr>
                        <a:t>Uplift to the CSS Interface Specification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635751"/>
                  </a:ext>
                </a:extLst>
              </a:tr>
              <a:tr h="316779">
                <a:tc>
                  <a:txBody>
                    <a:bodyPr/>
                    <a:lstStyle/>
                    <a:p>
                      <a:pPr algn="l" fontAlgn="b"/>
                      <a:r>
                        <a:rPr lang="en-US" sz="800" b="0" i="0" u="none" strike="noStrike">
                          <a:solidFill>
                            <a:srgbClr val="000000"/>
                          </a:solidFill>
                          <a:effectLst/>
                          <a:latin typeface="+mj-lt"/>
                        </a:rPr>
                        <a:t>REL Dissemination to iDNO and DNO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5270279"/>
                  </a:ext>
                </a:extLst>
              </a:tr>
              <a:tr h="316779">
                <a:tc>
                  <a:txBody>
                    <a:bodyPr/>
                    <a:lstStyle/>
                    <a:p>
                      <a:pPr algn="l" fontAlgn="b"/>
                      <a:r>
                        <a:rPr lang="en-US" sz="800" b="0" i="0" u="none" strike="noStrike" dirty="0">
                          <a:solidFill>
                            <a:srgbClr val="000000"/>
                          </a:solidFill>
                          <a:effectLst/>
                          <a:latin typeface="+mj-lt"/>
                        </a:rPr>
                        <a:t>Change to Management of In-Flight Switches Approach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93555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346121733"/>
              </p:ext>
            </p:extLst>
          </p:nvPr>
        </p:nvGraphicFramePr>
        <p:xfrm>
          <a:off x="11276" y="582165"/>
          <a:ext cx="9132724" cy="4225580"/>
        </p:xfrm>
        <a:graphic>
          <a:graphicData uri="http://schemas.openxmlformats.org/drawingml/2006/table">
            <a:tbl>
              <a:tblPr firstRow="1" bandRow="1">
                <a:tableStyleId>{5C22544A-7EE6-4342-B048-85BDC9FD1C3A}</a:tableStyleId>
              </a:tblPr>
              <a:tblGrid>
                <a:gridCol w="5005424">
                  <a:extLst>
                    <a:ext uri="{9D8B030D-6E8A-4147-A177-3AD203B41FA5}">
                      <a16:colId xmlns:a16="http://schemas.microsoft.com/office/drawing/2014/main" val="997061046"/>
                    </a:ext>
                  </a:extLst>
                </a:gridCol>
                <a:gridCol w="637686">
                  <a:extLst>
                    <a:ext uri="{9D8B030D-6E8A-4147-A177-3AD203B41FA5}">
                      <a16:colId xmlns:a16="http://schemas.microsoft.com/office/drawing/2014/main" val="2723771934"/>
                    </a:ext>
                  </a:extLst>
                </a:gridCol>
                <a:gridCol w="935312">
                  <a:extLst>
                    <a:ext uri="{9D8B030D-6E8A-4147-A177-3AD203B41FA5}">
                      <a16:colId xmlns:a16="http://schemas.microsoft.com/office/drawing/2014/main" val="3830117845"/>
                    </a:ext>
                  </a:extLst>
                </a:gridCol>
                <a:gridCol w="727756">
                  <a:extLst>
                    <a:ext uri="{9D8B030D-6E8A-4147-A177-3AD203B41FA5}">
                      <a16:colId xmlns:a16="http://schemas.microsoft.com/office/drawing/2014/main" val="194189712"/>
                    </a:ext>
                  </a:extLst>
                </a:gridCol>
                <a:gridCol w="1826546">
                  <a:extLst>
                    <a:ext uri="{9D8B030D-6E8A-4147-A177-3AD203B41FA5}">
                      <a16:colId xmlns:a16="http://schemas.microsoft.com/office/drawing/2014/main" val="3065248341"/>
                    </a:ext>
                  </a:extLst>
                </a:gridCol>
              </a:tblGrid>
              <a:tr h="331410">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Ref</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US" sz="8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Date Raised</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57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62091">
                <a:tc>
                  <a:txBody>
                    <a:bodyPr/>
                    <a:lstStyle/>
                    <a:p>
                      <a:pPr algn="l" fontAlgn="t"/>
                      <a:r>
                        <a:rPr lang="it-IT" sz="800" b="0" i="0" u="none" strike="noStrike" dirty="0">
                          <a:solidFill>
                            <a:srgbClr val="000000"/>
                          </a:solidFill>
                          <a:effectLst/>
                          <a:latin typeface="+mj-lt"/>
                        </a:rPr>
                        <a:t>Non_Mandatory_MPAS_Metered_Indicator_v0.4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27/01/2020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1819855"/>
                  </a:ext>
                </a:extLst>
              </a:tr>
              <a:tr h="162091">
                <a:tc>
                  <a:txBody>
                    <a:bodyPr/>
                    <a:lstStyle/>
                    <a:p>
                      <a:pPr algn="l" fontAlgn="t"/>
                      <a:r>
                        <a:rPr lang="en-GB" sz="800" b="0" i="0" u="none" strike="noStrike" dirty="0">
                          <a:solidFill>
                            <a:srgbClr val="000000"/>
                          </a:solidFill>
                          <a:effectLst/>
                          <a:latin typeface="+mj-lt"/>
                        </a:rPr>
                        <a:t>REC Manager Procurement Timelines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02/12/2019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934460"/>
                  </a:ext>
                </a:extLst>
              </a:tr>
              <a:tr h="162091">
                <a:tc>
                  <a:txBody>
                    <a:bodyPr/>
                    <a:lstStyle/>
                    <a:p>
                      <a:pPr algn="l" fontAlgn="t"/>
                      <a:r>
                        <a:rPr lang="en-GB" sz="800" b="0" i="0" u="none" strike="noStrike" dirty="0">
                          <a:solidFill>
                            <a:srgbClr val="000000"/>
                          </a:solidFill>
                          <a:effectLst/>
                          <a:latin typeface="+mj-lt"/>
                        </a:rPr>
                        <a:t>MPAS Related MPAN Disconnection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897310"/>
                  </a:ext>
                </a:extLst>
              </a:tr>
              <a:tr h="162091">
                <a:tc>
                  <a:txBody>
                    <a:bodyPr/>
                    <a:lstStyle/>
                    <a:p>
                      <a:pPr algn="l" fontAlgn="t"/>
                      <a:r>
                        <a:rPr lang="en-US" sz="800" b="0" i="0" u="none" strike="noStrike" dirty="0">
                          <a:solidFill>
                            <a:srgbClr val="000000"/>
                          </a:solidFill>
                          <a:effectLst/>
                          <a:latin typeface="+mj-lt"/>
                        </a:rPr>
                        <a:t>Introduction of Validation Message to Logical Mode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£61,000.00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25/11/2019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327869"/>
                  </a:ext>
                </a:extLst>
              </a:tr>
              <a:tr h="162091">
                <a:tc>
                  <a:txBody>
                    <a:bodyPr/>
                    <a:lstStyle/>
                    <a:p>
                      <a:pPr algn="l" fontAlgn="t"/>
                      <a:r>
                        <a:rPr lang="en-US" sz="800" b="0" i="0" u="none" strike="noStrike" dirty="0">
                          <a:solidFill>
                            <a:srgbClr val="000000"/>
                          </a:solidFill>
                          <a:effectLst/>
                          <a:latin typeface="+mj-lt"/>
                        </a:rPr>
                        <a:t>Modification of Related MPAN Cleanse Checkpoint Milestones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763996"/>
                  </a:ext>
                </a:extLst>
              </a:tr>
              <a:tr h="162091">
                <a:tc>
                  <a:txBody>
                    <a:bodyPr/>
                    <a:lstStyle/>
                    <a:p>
                      <a:pPr algn="l" fontAlgn="t"/>
                      <a:r>
                        <a:rPr lang="en-GB" sz="800" b="0" i="0" u="none" strike="noStrike" dirty="0">
                          <a:solidFill>
                            <a:srgbClr val="000000"/>
                          </a:solidFill>
                          <a:effectLst/>
                          <a:latin typeface="+mj-lt"/>
                        </a:rPr>
                        <a:t>ABACUS Corrections and Re-alignments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04/12/2019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8544491"/>
                  </a:ext>
                </a:extLst>
              </a:tr>
              <a:tr h="162091">
                <a:tc>
                  <a:txBody>
                    <a:bodyPr/>
                    <a:lstStyle/>
                    <a:p>
                      <a:pPr algn="l" fontAlgn="t"/>
                      <a:r>
                        <a:rPr lang="en-GB" sz="800" b="0" i="0" u="none" strike="noStrike" dirty="0">
                          <a:solidFill>
                            <a:srgbClr val="000000"/>
                          </a:solidFill>
                          <a:effectLst/>
                          <a:latin typeface="+mj-lt"/>
                        </a:rPr>
                        <a:t>ECOES REL API </a:t>
                      </a:r>
                      <a:r>
                        <a:rPr lang="en-GB" sz="800" b="0" i="0" u="none" strike="noStrike" dirty="0" err="1">
                          <a:solidFill>
                            <a:srgbClr val="000000"/>
                          </a:solidFill>
                          <a:effectLst/>
                          <a:latin typeface="+mj-lt"/>
                        </a:rPr>
                        <a:t>Webmethod</a:t>
                      </a:r>
                      <a:endParaRPr lang="en-GB" sz="800" b="0" i="0" u="none" strike="noStrike" dirty="0">
                        <a:solidFill>
                          <a:srgbClr val="00000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433931"/>
                  </a:ext>
                </a:extLst>
              </a:tr>
              <a:tr h="162091">
                <a:tc>
                  <a:txBody>
                    <a:bodyPr/>
                    <a:lstStyle/>
                    <a:p>
                      <a:pPr algn="l" fontAlgn="t"/>
                      <a:r>
                        <a:rPr lang="en-GB" sz="800" b="0" i="0" u="none" strike="noStrike" dirty="0">
                          <a:solidFill>
                            <a:srgbClr val="000000"/>
                          </a:solidFill>
                          <a:effectLst/>
                          <a:latin typeface="+mj-lt"/>
                        </a:rPr>
                        <a:t>CSSIA Uplift to Implement IG Recommendations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142257"/>
                  </a:ext>
                </a:extLst>
              </a:tr>
              <a:tr h="162091">
                <a:tc>
                  <a:txBody>
                    <a:bodyPr/>
                    <a:lstStyle/>
                    <a:p>
                      <a:pPr algn="l" fontAlgn="t"/>
                      <a:r>
                        <a:rPr lang="en-US" sz="800" b="0" i="0" u="none" strike="noStrike" dirty="0">
                          <a:solidFill>
                            <a:srgbClr val="000000"/>
                          </a:solidFill>
                          <a:effectLst/>
                          <a:latin typeface="+mj-lt"/>
                        </a:rPr>
                        <a:t>Update 3 E2Es to align to CSSIA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566418"/>
                  </a:ext>
                </a:extLst>
              </a:tr>
              <a:tr h="162091">
                <a:tc>
                  <a:txBody>
                    <a:bodyPr/>
                    <a:lstStyle/>
                    <a:p>
                      <a:pPr algn="l" fontAlgn="t"/>
                      <a:r>
                        <a:rPr lang="en-US" sz="800" b="0" i="0" u="none" strike="noStrike" dirty="0">
                          <a:solidFill>
                            <a:srgbClr val="000000"/>
                          </a:solidFill>
                          <a:effectLst/>
                          <a:latin typeface="+mj-lt"/>
                        </a:rPr>
                        <a:t>CSS_Physical_Interface_Design_Updates_mpxn_v0.2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30/01/2020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798800"/>
                  </a:ext>
                </a:extLst>
              </a:tr>
              <a:tr h="162091">
                <a:tc>
                  <a:txBody>
                    <a:bodyPr/>
                    <a:lstStyle/>
                    <a:p>
                      <a:pPr algn="l" fontAlgn="t"/>
                      <a:r>
                        <a:rPr lang="en-US" sz="800" b="0" i="0" u="none" strike="noStrike">
                          <a:solidFill>
                            <a:srgbClr val="000000"/>
                          </a:solidFill>
                          <a:effectLst/>
                          <a:latin typeface="+mj-lt"/>
                        </a:rPr>
                        <a:t>Messaging_Requirements_Revisions_REC_Code_Manager_and_CSS_v0.1 Clean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28/01/2020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269300"/>
                  </a:ext>
                </a:extLst>
              </a:tr>
              <a:tr h="162091">
                <a:tc>
                  <a:txBody>
                    <a:bodyPr/>
                    <a:lstStyle/>
                    <a:p>
                      <a:pPr algn="l" fontAlgn="t"/>
                      <a:r>
                        <a:rPr lang="en-US" sz="800" b="0" i="0" u="none" strike="noStrike">
                          <a:solidFill>
                            <a:srgbClr val="000000"/>
                          </a:solidFill>
                          <a:effectLst/>
                          <a:latin typeface="+mj-lt"/>
                        </a:rPr>
                        <a:t>Amendment_of_Xoserve_Consequential_Change_Milestone_Delivery_Dates_v0.2[DRAFT]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724958"/>
                  </a:ext>
                </a:extLst>
              </a:tr>
              <a:tr h="162091">
                <a:tc>
                  <a:txBody>
                    <a:bodyPr/>
                    <a:lstStyle/>
                    <a:p>
                      <a:pPr algn="l" fontAlgn="t"/>
                      <a:r>
                        <a:rPr lang="en-US" sz="800" b="0" i="0" u="none" strike="noStrike" dirty="0">
                          <a:solidFill>
                            <a:srgbClr val="000000"/>
                          </a:solidFill>
                          <a:effectLst/>
                          <a:latin typeface="+mj-lt"/>
                        </a:rPr>
                        <a:t>CSS_Handling_of_MPAS_Business_Dates_v0.2[DRAFT]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£3,500.00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20/07/2020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331093"/>
                  </a:ext>
                </a:extLst>
              </a:tr>
              <a:tr h="162091">
                <a:tc>
                  <a:txBody>
                    <a:bodyPr/>
                    <a:lstStyle/>
                    <a:p>
                      <a:pPr algn="l" fontAlgn="t"/>
                      <a:r>
                        <a:rPr lang="en-GB" sz="800" b="0" i="0" u="none" strike="noStrike" dirty="0">
                          <a:solidFill>
                            <a:srgbClr val="000000"/>
                          </a:solidFill>
                          <a:effectLst/>
                          <a:latin typeface="+mj-lt"/>
                        </a:rPr>
                        <a:t>Confirmation_Responses_to_Outbound_Synchronisations_v0.2[DRAFT]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02/03/2020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275229"/>
                  </a:ext>
                </a:extLst>
              </a:tr>
              <a:tr h="162091">
                <a:tc>
                  <a:txBody>
                    <a:bodyPr/>
                    <a:lstStyle/>
                    <a:p>
                      <a:pPr algn="l" fontAlgn="t"/>
                      <a:r>
                        <a:rPr lang="en-US" sz="800" b="0" i="0" u="none" strike="noStrike">
                          <a:solidFill>
                            <a:srgbClr val="000000"/>
                          </a:solidFill>
                          <a:effectLst/>
                          <a:latin typeface="+mj-lt"/>
                        </a:rPr>
                        <a:t>Regulatory Workstream – Programme Milestones Refresh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124910"/>
                  </a:ext>
                </a:extLst>
              </a:tr>
              <a:tr h="162091">
                <a:tc>
                  <a:txBody>
                    <a:bodyPr/>
                    <a:lstStyle/>
                    <a:p>
                      <a:pPr algn="l" fontAlgn="t"/>
                      <a:r>
                        <a:rPr lang="en-GB" sz="800" b="0" i="0" u="none" strike="noStrike" dirty="0">
                          <a:solidFill>
                            <a:srgbClr val="000000"/>
                          </a:solidFill>
                          <a:effectLst/>
                          <a:latin typeface="+mj-lt"/>
                        </a:rPr>
                        <a:t>Remove MPAS Interface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29/04/2020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9112874"/>
                  </a:ext>
                </a:extLst>
              </a:tr>
              <a:tr h="162091">
                <a:tc>
                  <a:txBody>
                    <a:bodyPr/>
                    <a:lstStyle/>
                    <a:p>
                      <a:pPr algn="l" fontAlgn="t"/>
                      <a:r>
                        <a:rPr lang="en-US" sz="800" b="0" i="0" u="none" strike="noStrike">
                          <a:solidFill>
                            <a:srgbClr val="000000"/>
                          </a:solidFill>
                          <a:effectLst/>
                          <a:latin typeface="+mj-lt"/>
                        </a:rPr>
                        <a:t>DSP_Specific_ SIT_ Functional_Exit_Criteria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29/05/2020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07313"/>
                  </a:ext>
                </a:extLst>
              </a:tr>
              <a:tr h="162091">
                <a:tc>
                  <a:txBody>
                    <a:bodyPr/>
                    <a:lstStyle/>
                    <a:p>
                      <a:pPr algn="l" fontAlgn="b"/>
                      <a:r>
                        <a:rPr lang="en-GB" sz="800" b="0" i="0" u="none" strike="noStrike">
                          <a:solidFill>
                            <a:srgbClr val="000000"/>
                          </a:solidFill>
                          <a:effectLst/>
                          <a:latin typeface="+mj-lt"/>
                        </a:rPr>
                        <a:t>Changes to support enhanced Solar arrangements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048739"/>
                  </a:ext>
                </a:extLst>
              </a:tr>
              <a:tr h="162091">
                <a:tc>
                  <a:txBody>
                    <a:bodyPr/>
                    <a:lstStyle/>
                    <a:p>
                      <a:pPr algn="l" fontAlgn="b"/>
                      <a:r>
                        <a:rPr lang="en-US" sz="800" b="0" i="0" u="none" strike="noStrike">
                          <a:solidFill>
                            <a:srgbClr val="000000"/>
                          </a:solidFill>
                          <a:effectLst/>
                          <a:latin typeface="+mj-lt"/>
                        </a:rPr>
                        <a:t>CSS Role-based access control (RBAC)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£48,530.00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24/07/2020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610449"/>
                  </a:ext>
                </a:extLst>
              </a:tr>
              <a:tr h="162091">
                <a:tc>
                  <a:txBody>
                    <a:bodyPr/>
                    <a:lstStyle/>
                    <a:p>
                      <a:pPr algn="l" fontAlgn="b"/>
                      <a:r>
                        <a:rPr lang="en-US" sz="800" b="0" i="0" u="none" strike="noStrike" dirty="0">
                          <a:solidFill>
                            <a:srgbClr val="000000"/>
                          </a:solidFill>
                          <a:effectLst/>
                          <a:latin typeface="+mj-lt"/>
                        </a:rPr>
                        <a:t>A Quality Analysis Activity of the Data being used for the DMT Non-Functional Test Phase​​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0846771"/>
                  </a:ext>
                </a:extLst>
              </a:tr>
              <a:tr h="162091">
                <a:tc>
                  <a:txBody>
                    <a:bodyPr/>
                    <a:lstStyle/>
                    <a:p>
                      <a:pPr algn="l" fontAlgn="b"/>
                      <a:r>
                        <a:rPr lang="en-US" sz="800" b="0" i="0" u="none" strike="noStrike">
                          <a:solidFill>
                            <a:srgbClr val="000000"/>
                          </a:solidFill>
                          <a:effectLst/>
                          <a:latin typeface="+mj-lt"/>
                        </a:rPr>
                        <a:t>CSS Change from UTC to Local Time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22/09/2020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8681045"/>
                  </a:ext>
                </a:extLst>
              </a:tr>
              <a:tr h="162091">
                <a:tc>
                  <a:txBody>
                    <a:bodyPr/>
                    <a:lstStyle/>
                    <a:p>
                      <a:pPr algn="l" fontAlgn="b"/>
                      <a:r>
                        <a:rPr lang="fr-FR" sz="800" b="0" i="0" u="none" strike="noStrike">
                          <a:solidFill>
                            <a:srgbClr val="000000"/>
                          </a:solidFill>
                          <a:effectLst/>
                          <a:latin typeface="+mj-lt"/>
                        </a:rPr>
                        <a:t>Xoserve CR for DES AI Removal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24/09/2020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251928"/>
                  </a:ext>
                </a:extLst>
              </a:tr>
              <a:tr h="162091">
                <a:tc>
                  <a:txBody>
                    <a:bodyPr/>
                    <a:lstStyle/>
                    <a:p>
                      <a:pPr algn="l" fontAlgn="b"/>
                      <a:r>
                        <a:rPr lang="en-US" sz="800" b="0" i="0" u="none" strike="noStrike">
                          <a:solidFill>
                            <a:srgbClr val="000000"/>
                          </a:solidFill>
                          <a:effectLst/>
                          <a:latin typeface="+mj-lt"/>
                        </a:rPr>
                        <a:t>Provide_CSS_RegistrationID_to_LPs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06/10/2020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9055430"/>
                  </a:ext>
                </a:extLst>
              </a:tr>
              <a:tr h="166077">
                <a:tc>
                  <a:txBody>
                    <a:bodyPr/>
                    <a:lstStyle/>
                    <a:p>
                      <a:pPr algn="l" fontAlgn="b"/>
                      <a:r>
                        <a:rPr lang="en-GB" sz="800" b="0" i="0" u="none" strike="noStrike">
                          <a:solidFill>
                            <a:srgbClr val="000000"/>
                          </a:solidFill>
                          <a:effectLst/>
                          <a:latin typeface="+mj-lt"/>
                        </a:rPr>
                        <a:t>UEPT Tranche Regulatory Change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N/A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349378"/>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800436824"/>
              </p:ext>
            </p:extLst>
          </p:nvPr>
        </p:nvGraphicFramePr>
        <p:xfrm>
          <a:off x="187486" y="376525"/>
          <a:ext cx="8641295" cy="4616958"/>
        </p:xfrm>
        <a:graphic>
          <a:graphicData uri="http://schemas.openxmlformats.org/drawingml/2006/table">
            <a:tbl>
              <a:tblPr firstRow="1" bandRow="1">
                <a:tableStyleId>{5C22544A-7EE6-4342-B048-85BDC9FD1C3A}</a:tableStyleId>
              </a:tblPr>
              <a:tblGrid>
                <a:gridCol w="5094204">
                  <a:extLst>
                    <a:ext uri="{9D8B030D-6E8A-4147-A177-3AD203B41FA5}">
                      <a16:colId xmlns:a16="http://schemas.microsoft.com/office/drawing/2014/main" val="997061046"/>
                    </a:ext>
                  </a:extLst>
                </a:gridCol>
                <a:gridCol w="708627">
                  <a:extLst>
                    <a:ext uri="{9D8B030D-6E8A-4147-A177-3AD203B41FA5}">
                      <a16:colId xmlns:a16="http://schemas.microsoft.com/office/drawing/2014/main" val="2723771934"/>
                    </a:ext>
                  </a:extLst>
                </a:gridCol>
                <a:gridCol w="808718">
                  <a:extLst>
                    <a:ext uri="{9D8B030D-6E8A-4147-A177-3AD203B41FA5}">
                      <a16:colId xmlns:a16="http://schemas.microsoft.com/office/drawing/2014/main" val="194189712"/>
                    </a:ext>
                  </a:extLst>
                </a:gridCol>
                <a:gridCol w="2029746">
                  <a:extLst>
                    <a:ext uri="{9D8B030D-6E8A-4147-A177-3AD203B41FA5}">
                      <a16:colId xmlns:a16="http://schemas.microsoft.com/office/drawing/2014/main" val="3065248341"/>
                    </a:ext>
                  </a:extLst>
                </a:gridCol>
              </a:tblGrid>
              <a:tr h="357357">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Date Raised</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93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74780">
                <a:tc>
                  <a:txBody>
                    <a:bodyPr/>
                    <a:lstStyle/>
                    <a:p>
                      <a:pPr algn="l" fontAlgn="b"/>
                      <a:r>
                        <a:rPr lang="en-US" sz="800" b="0" i="0" u="none" strike="noStrike" dirty="0">
                          <a:solidFill>
                            <a:srgbClr val="000000"/>
                          </a:solidFill>
                          <a:effectLst/>
                          <a:latin typeface="+mj-lt"/>
                        </a:rPr>
                        <a:t>NCT-0073 Functional Script Master Changes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88766"/>
                  </a:ext>
                </a:extLst>
              </a:tr>
              <a:tr h="174780">
                <a:tc>
                  <a:txBody>
                    <a:bodyPr/>
                    <a:lstStyle/>
                    <a:p>
                      <a:pPr algn="l" fontAlgn="b"/>
                      <a:r>
                        <a:rPr lang="en-US" sz="800" b="0" i="0" u="none" strike="noStrike" dirty="0">
                          <a:solidFill>
                            <a:srgbClr val="000000"/>
                          </a:solidFill>
                          <a:effectLst/>
                          <a:latin typeface="+mj-lt"/>
                        </a:rPr>
                        <a:t> Update to the End to End Testing Plan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05/10/2020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537531"/>
                  </a:ext>
                </a:extLst>
              </a:tr>
              <a:tr h="174780">
                <a:tc>
                  <a:txBody>
                    <a:bodyPr/>
                    <a:lstStyle/>
                    <a:p>
                      <a:pPr algn="l" fontAlgn="b"/>
                      <a:r>
                        <a:rPr lang="en-US" sz="800" b="0" i="0" u="none" strike="noStrike" dirty="0">
                          <a:solidFill>
                            <a:srgbClr val="000000"/>
                          </a:solidFill>
                          <a:effectLst/>
                          <a:latin typeface="+mj-lt"/>
                        </a:rPr>
                        <a:t>Request For a New DMT Environment for DMT Live Rehearsal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23/10/2020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61247"/>
                  </a:ext>
                </a:extLst>
              </a:tr>
              <a:tr h="158589">
                <a:tc>
                  <a:txBody>
                    <a:bodyPr/>
                    <a:lstStyle/>
                    <a:p>
                      <a:pPr algn="l" fontAlgn="b"/>
                      <a:r>
                        <a:rPr lang="en-US" sz="800" b="0" i="0" u="none" strike="noStrike">
                          <a:solidFill>
                            <a:srgbClr val="000000"/>
                          </a:solidFill>
                          <a:effectLst/>
                          <a:latin typeface="+mj-lt"/>
                        </a:rPr>
                        <a:t>NC-0079 Adding Post Load Integrity Check Document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7103"/>
                  </a:ext>
                </a:extLst>
              </a:tr>
              <a:tr h="157215">
                <a:tc>
                  <a:txBody>
                    <a:bodyPr/>
                    <a:lstStyle/>
                    <a:p>
                      <a:pPr algn="l" fontAlgn="b"/>
                      <a:r>
                        <a:rPr lang="en-US" sz="800" b="0" i="0" u="none" strike="noStrike">
                          <a:solidFill>
                            <a:srgbClr val="000000"/>
                          </a:solidFill>
                          <a:effectLst/>
                          <a:latin typeface="+mj-lt"/>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CR-0046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130255"/>
                  </a:ext>
                </a:extLst>
              </a:tr>
              <a:tr h="179034">
                <a:tc>
                  <a:txBody>
                    <a:bodyPr/>
                    <a:lstStyle/>
                    <a:p>
                      <a:pPr algn="l" fontAlgn="b"/>
                      <a:r>
                        <a:rPr lang="en-US" sz="800" b="0" i="0" u="none" strike="noStrike">
                          <a:solidFill>
                            <a:srgbClr val="000000"/>
                          </a:solidFill>
                          <a:effectLst/>
                          <a:latin typeface="+mj-lt"/>
                        </a:rPr>
                        <a:t>Correctional Changes to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219123"/>
                  </a:ext>
                </a:extLst>
              </a:tr>
              <a:tr h="171404">
                <a:tc>
                  <a:txBody>
                    <a:bodyPr/>
                    <a:lstStyle/>
                    <a:p>
                      <a:pPr algn="l" fontAlgn="b"/>
                      <a:r>
                        <a:rPr lang="en-US" sz="800" b="0" i="0" u="none" strike="noStrike" dirty="0">
                          <a:solidFill>
                            <a:srgbClr val="000000"/>
                          </a:solidFill>
                          <a:effectLst/>
                          <a:latin typeface="+mj-lt"/>
                        </a:rPr>
                        <a:t>Changes to Data Milestones in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593762"/>
                  </a:ext>
                </a:extLst>
              </a:tr>
              <a:tr h="157215">
                <a:tc>
                  <a:txBody>
                    <a:bodyPr/>
                    <a:lstStyle/>
                    <a:p>
                      <a:pPr algn="l" fontAlgn="b"/>
                      <a:r>
                        <a:rPr lang="en-US" sz="800" b="0" i="0" u="none" strike="noStrike" dirty="0">
                          <a:solidFill>
                            <a:srgbClr val="000000"/>
                          </a:solidFill>
                          <a:effectLst/>
                          <a:latin typeface="+mj-lt"/>
                        </a:rPr>
                        <a:t>Consequential Changes to Testing Milestones in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5470">
                <a:tc>
                  <a:txBody>
                    <a:bodyPr/>
                    <a:lstStyle/>
                    <a:p>
                      <a:pPr algn="l" fontAlgn="b"/>
                      <a:r>
                        <a:rPr lang="en-US" sz="800" b="0" i="0" u="none" strike="noStrike">
                          <a:solidFill>
                            <a:srgbClr val="000000"/>
                          </a:solidFill>
                          <a:effectLst/>
                          <a:latin typeface="+mj-lt"/>
                        </a:rPr>
                        <a:t>CSS Environments for Faster Switching Enduring Service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577480"/>
                  </a:ext>
                </a:extLst>
              </a:tr>
              <a:tr h="157552">
                <a:tc>
                  <a:txBody>
                    <a:bodyPr/>
                    <a:lstStyle/>
                    <a:p>
                      <a:pPr algn="l" fontAlgn="b"/>
                      <a:r>
                        <a:rPr lang="en-US" sz="800" b="0" i="0" u="none" strike="noStrike" dirty="0">
                          <a:solidFill>
                            <a:srgbClr val="000000"/>
                          </a:solidFill>
                          <a:effectLst/>
                          <a:latin typeface="+mj-lt"/>
                        </a:rPr>
                        <a:t>Changes to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30/11/2020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098535"/>
                  </a:ext>
                </a:extLst>
              </a:tr>
              <a:tr h="157215">
                <a:tc>
                  <a:txBody>
                    <a:bodyPr/>
                    <a:lstStyle/>
                    <a:p>
                      <a:pPr algn="l" fontAlgn="b"/>
                      <a:r>
                        <a:rPr lang="en-US" sz="800" b="0" i="0" u="none" strike="noStrike" dirty="0">
                          <a:solidFill>
                            <a:srgbClr val="000000"/>
                          </a:solidFill>
                          <a:effectLst/>
                          <a:latin typeface="+mj-lt"/>
                        </a:rPr>
                        <a:t>Additional and Further Correctional Changes to MAD Log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05/12/2020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975691"/>
                  </a:ext>
                </a:extLst>
              </a:tr>
              <a:tr h="157215">
                <a:tc>
                  <a:txBody>
                    <a:bodyPr/>
                    <a:lstStyle/>
                    <a:p>
                      <a:pPr algn="l" fontAlgn="b"/>
                      <a:r>
                        <a:rPr lang="en-US" sz="800" b="0" i="0" u="none" strike="noStrike">
                          <a:solidFill>
                            <a:srgbClr val="000000"/>
                          </a:solidFill>
                          <a:effectLst/>
                          <a:latin typeface="+mj-lt"/>
                        </a:rPr>
                        <a:t> Additional Onward Dependencies for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204438"/>
                  </a:ext>
                </a:extLst>
              </a:tr>
              <a:tr h="157215">
                <a:tc>
                  <a:txBody>
                    <a:bodyPr/>
                    <a:lstStyle/>
                    <a:p>
                      <a:pPr algn="l" fontAlgn="b"/>
                      <a:r>
                        <a:rPr lang="en-US" sz="800" b="0" i="0" u="none" strike="noStrike">
                          <a:solidFill>
                            <a:srgbClr val="000000"/>
                          </a:solidFill>
                          <a:effectLst/>
                          <a:latin typeface="+mj-lt"/>
                        </a:rPr>
                        <a:t>Changing from GetOrganised to Landmark SFTP for SI receiving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7240232"/>
                  </a:ext>
                </a:extLst>
              </a:tr>
              <a:tr h="157215">
                <a:tc>
                  <a:txBody>
                    <a:bodyPr/>
                    <a:lstStyle/>
                    <a:p>
                      <a:pPr algn="l" fontAlgn="b"/>
                      <a:r>
                        <a:rPr lang="en-US" sz="800" b="0" i="0" u="none" strike="noStrike">
                          <a:solidFill>
                            <a:srgbClr val="000000"/>
                          </a:solidFill>
                          <a:effectLst/>
                          <a:latin typeface="+mj-lt"/>
                        </a:rPr>
                        <a:t>Amendments to the Data Cleansing Catalogue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1921918"/>
                  </a:ext>
                </a:extLst>
              </a:tr>
              <a:tr h="157215">
                <a:tc>
                  <a:txBody>
                    <a:bodyPr/>
                    <a:lstStyle/>
                    <a:p>
                      <a:pPr algn="l" fontAlgn="b"/>
                      <a:r>
                        <a:rPr lang="en-GB" sz="800" b="0" i="0" u="none" strike="noStrike">
                          <a:solidFill>
                            <a:srgbClr val="000000"/>
                          </a:solidFill>
                          <a:effectLst/>
                          <a:latin typeface="+mj-lt"/>
                        </a:rPr>
                        <a:t>MAD Log Changes for UIT Environment Verification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080113"/>
                  </a:ext>
                </a:extLst>
              </a:tr>
              <a:tr h="157215">
                <a:tc>
                  <a:txBody>
                    <a:bodyPr/>
                    <a:lstStyle/>
                    <a:p>
                      <a:pPr algn="l" fontAlgn="b"/>
                      <a:r>
                        <a:rPr lang="en-GB" sz="800" b="0" i="0" u="none" strike="noStrike">
                          <a:solidFill>
                            <a:srgbClr val="000000"/>
                          </a:solidFill>
                          <a:effectLst/>
                          <a:latin typeface="+mj-lt"/>
                        </a:rPr>
                        <a:t>Discontinuance of Xoserve Consequential Change Market Trials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4569037"/>
                  </a:ext>
                </a:extLst>
              </a:tr>
              <a:tr h="157215">
                <a:tc>
                  <a:txBody>
                    <a:bodyPr/>
                    <a:lstStyle/>
                    <a:p>
                      <a:pPr algn="l" fontAlgn="b"/>
                      <a:r>
                        <a:rPr lang="en-GB" sz="800" b="0" i="0" u="none" strike="noStrike">
                          <a:solidFill>
                            <a:srgbClr val="000000"/>
                          </a:solidFill>
                          <a:effectLst/>
                          <a:latin typeface="+mj-lt"/>
                        </a:rPr>
                        <a:t>Uplift to SMS CoCo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587971"/>
                  </a:ext>
                </a:extLst>
              </a:tr>
              <a:tr h="157215">
                <a:tc>
                  <a:txBody>
                    <a:bodyPr/>
                    <a:lstStyle/>
                    <a:p>
                      <a:pPr algn="l" fontAlgn="b"/>
                      <a:r>
                        <a:rPr lang="en-US" sz="800" b="0" i="0" u="none" strike="noStrike">
                          <a:solidFill>
                            <a:srgbClr val="000000"/>
                          </a:solidFill>
                          <a:effectLst/>
                          <a:latin typeface="+mj-lt"/>
                        </a:rPr>
                        <a:t>Changes to SIT Functional Test Scenarios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6585764"/>
                  </a:ext>
                </a:extLst>
              </a:tr>
              <a:tr h="191426">
                <a:tc>
                  <a:txBody>
                    <a:bodyPr/>
                    <a:lstStyle/>
                    <a:p>
                      <a:pPr algn="l" fontAlgn="b"/>
                      <a:r>
                        <a:rPr lang="en-US" sz="800" b="0" i="0" u="none" strike="noStrike" dirty="0">
                          <a:solidFill>
                            <a:srgbClr val="000000"/>
                          </a:solidFill>
                          <a:effectLst/>
                          <a:latin typeface="+mj-lt"/>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13272"/>
                  </a:ext>
                </a:extLst>
              </a:tr>
              <a:tr h="284909">
                <a:tc>
                  <a:txBody>
                    <a:bodyPr/>
                    <a:lstStyle/>
                    <a:p>
                      <a:pPr algn="l" fontAlgn="b"/>
                      <a:r>
                        <a:rPr lang="en-US" sz="800" b="0" i="0" u="none" strike="noStrike" dirty="0">
                          <a:solidFill>
                            <a:srgbClr val="000000"/>
                          </a:solidFill>
                          <a:effectLst/>
                          <a:latin typeface="+mj-lt"/>
                        </a:rPr>
                        <a:t>Removal of UEPT Stage 1 Data Allocation and Verification for Tranche 3 and 4 Participants and delivery acceleration of Stage 2 Data Allocation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2191556"/>
                  </a:ext>
                </a:extLst>
              </a:tr>
              <a:tr h="284909">
                <a:tc>
                  <a:txBody>
                    <a:bodyPr/>
                    <a:lstStyle/>
                    <a:p>
                      <a:pPr algn="l" fontAlgn="b"/>
                      <a:r>
                        <a:rPr lang="en-US" sz="800" b="0" i="0" u="none" strike="noStrike" kern="1200" dirty="0">
                          <a:solidFill>
                            <a:srgbClr val="000000"/>
                          </a:solidFill>
                          <a:effectLst/>
                          <a:latin typeface="+mj-lt"/>
                          <a:ea typeface="+mn-ea"/>
                          <a:cs typeface="+mn-cs"/>
                        </a:rPr>
                        <a:t>Re-align Switching Programme Response SLAs with Xoserve response SLAs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kern="1200">
                          <a:solidFill>
                            <a:srgbClr val="000000"/>
                          </a:solidFill>
                          <a:effectLst/>
                          <a:latin typeface="+mj-lt"/>
                          <a:ea typeface="+mn-ea"/>
                          <a:cs typeface="+mn-cs"/>
                        </a:rPr>
                        <a:t>CR-D072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800" b="0" i="0" u="none" strike="noStrike" kern="1200" dirty="0">
                        <a:solidFill>
                          <a:srgbClr val="000000"/>
                        </a:solidFill>
                        <a:effectLst/>
                        <a:latin typeface="+mj-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a:solidFill>
                            <a:srgbClr val="000000"/>
                          </a:solidFill>
                          <a:effectLst/>
                          <a:latin typeface="+mj-lt"/>
                          <a:ea typeface="+mn-ea"/>
                          <a:cs typeface="+mn-cs"/>
                        </a:rPr>
                        <a:t>On Hold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855485"/>
                  </a:ext>
                </a:extLst>
              </a:tr>
              <a:tr h="284909">
                <a:tc>
                  <a:txBody>
                    <a:bodyPr/>
                    <a:lstStyle/>
                    <a:p>
                      <a:pPr algn="l" fontAlgn="b"/>
                      <a:r>
                        <a:rPr lang="en-US" sz="800" b="0" i="0" u="none" strike="noStrike" kern="1200" dirty="0">
                          <a:solidFill>
                            <a:srgbClr val="000000"/>
                          </a:solidFill>
                          <a:effectLst/>
                          <a:latin typeface="+mj-lt"/>
                          <a:ea typeface="+mn-ea"/>
                          <a:cs typeface="+mn-cs"/>
                        </a:rPr>
                        <a:t>Changes to MAD Log v2.2 to rectify incorrect milestone descriptions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kern="1200">
                          <a:solidFill>
                            <a:srgbClr val="000000"/>
                          </a:solidFill>
                          <a:effectLst/>
                          <a:latin typeface="+mj-lt"/>
                          <a:ea typeface="+mn-ea"/>
                          <a:cs typeface="+mn-cs"/>
                        </a:rPr>
                        <a:t>CR-D074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kern="1200" dirty="0">
                          <a:solidFill>
                            <a:srgbClr val="000000"/>
                          </a:solidFill>
                          <a:effectLst/>
                          <a:latin typeface="+mj-lt"/>
                          <a:ea typeface="+mn-ea"/>
                          <a:cs typeface="+mn-cs"/>
                        </a:rPr>
                        <a:t>29/03/2021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8665274"/>
                  </a:ext>
                </a:extLst>
              </a:tr>
              <a:tr h="284909">
                <a:tc>
                  <a:txBody>
                    <a:bodyPr/>
                    <a:lstStyle/>
                    <a:p>
                      <a:pPr algn="l" fontAlgn="t"/>
                      <a:r>
                        <a:rPr lang="en-GB" sz="800" b="0" i="0" u="none" strike="noStrike" kern="1200" dirty="0">
                          <a:solidFill>
                            <a:srgbClr val="000000"/>
                          </a:solidFill>
                          <a:effectLst/>
                          <a:latin typeface="+mj-lt"/>
                          <a:ea typeface="+mn-ea"/>
                          <a:cs typeface="+mn-cs"/>
                        </a:rPr>
                        <a:t>Update Service Management Baseline Requirement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kern="1200" dirty="0">
                          <a:solidFill>
                            <a:srgbClr val="000000"/>
                          </a:solidFill>
                          <a:effectLst/>
                          <a:latin typeface="+mj-lt"/>
                          <a:ea typeface="+mn-ea"/>
                          <a:cs typeface="+mn-cs"/>
                        </a:rPr>
                        <a:t>CR-D076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kern="1200" dirty="0">
                          <a:solidFill>
                            <a:srgbClr val="000000"/>
                          </a:solidFill>
                          <a:effectLst/>
                          <a:latin typeface="+mj-lt"/>
                          <a:ea typeface="+mn-ea"/>
                          <a:cs typeface="+mn-cs"/>
                        </a:rPr>
                        <a:t>20/04/2021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kern="1200" dirty="0">
                          <a:solidFill>
                            <a:srgbClr val="000000"/>
                          </a:solidFill>
                          <a:effectLst/>
                          <a:latin typeface="+mj-lt"/>
                          <a:ea typeface="+mn-ea"/>
                          <a:cs typeface="+mn-cs"/>
                        </a:rPr>
                        <a:t>Complete - No </a:t>
                      </a:r>
                      <a:r>
                        <a:rPr lang="en-GB" sz="800" b="0" i="0" u="none" strike="noStrike" kern="1200" dirty="0" err="1">
                          <a:solidFill>
                            <a:srgbClr val="000000"/>
                          </a:solidFill>
                          <a:effectLst/>
                          <a:latin typeface="+mj-lt"/>
                          <a:ea typeface="+mn-ea"/>
                          <a:cs typeface="+mn-cs"/>
                        </a:rPr>
                        <a:t>Xoserve</a:t>
                      </a:r>
                      <a:r>
                        <a:rPr lang="en-GB" sz="800" b="0" i="0" u="none" strike="noStrike" kern="1200" dirty="0">
                          <a:solidFill>
                            <a:srgbClr val="000000"/>
                          </a:solidFill>
                          <a:effectLst/>
                          <a:latin typeface="+mj-lt"/>
                          <a:ea typeface="+mn-ea"/>
                          <a:cs typeface="+mn-cs"/>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291840"/>
                  </a:ext>
                </a:extLst>
              </a:tr>
            </a:tbl>
          </a:graphicData>
        </a:graphic>
      </p:graphicFrame>
    </p:spTree>
    <p:extLst>
      <p:ext uri="{BB962C8B-B14F-4D97-AF65-F5344CB8AC3E}">
        <p14:creationId xmlns:p14="http://schemas.microsoft.com/office/powerpoint/2010/main" val="413753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A9038D7-FFEB-47F8-A52E-753EECFC6D63}"/>
              </a:ext>
            </a:extLst>
          </p:cNvPr>
          <p:cNvGraphicFramePr>
            <a:graphicFrameLocks/>
          </p:cNvGraphicFramePr>
          <p:nvPr>
            <p:extLst>
              <p:ext uri="{D42A27DB-BD31-4B8C-83A1-F6EECF244321}">
                <p14:modId xmlns:p14="http://schemas.microsoft.com/office/powerpoint/2010/main" val="4227226332"/>
              </p:ext>
            </p:extLst>
          </p:nvPr>
        </p:nvGraphicFramePr>
        <p:xfrm>
          <a:off x="168251" y="241402"/>
          <a:ext cx="8851392" cy="47695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915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8135458"/>
              </p:ext>
            </p:extLst>
          </p:nvPr>
        </p:nvGraphicFramePr>
        <p:xfrm>
          <a:off x="108000" y="410091"/>
          <a:ext cx="9036000" cy="455897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however we are actively monitoring the COVID-19 situation in India to mitigate any potential impacts on to our suppliers. This risk is also actively being monitored at the Switching Programme level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Smoke Testing is complete for DM Live Rehearsal. All preparatory activities are now complete for entry into UEPT . Preparations continue for Operational Testing. However, at the point of writing this, 2 multi-party defects are being progressed. Should testing of these fail, there is a risk to the commencement of UEPT. An ad-hoc implementation group has been planned to discuss if necessary. Xoserve also encountered this defect, which has been fixed and tested internally, awaiting joint-up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and external preparatory activities continue towards DM Live Rehearsal and Transition test phases.CR-D071 which proposes to de-scope In-Flights from the transitional period is now due for approval on 11th May 2021. Internal detailed workshops have commenced with all key stakeholders. Preparations are underway to create an external facing cutover calling out all key activities for shippers to undertake during the various phases. Governance planning will commence following CR-D071 approval. An open question exists with the Switching Programme to understand the catch-up processing approach. This will need to be planned in both the cutover plan and potentially within UNC governance.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err="1">
                          <a:solidFill>
                            <a:schemeClr val="tx1"/>
                          </a:solidFill>
                          <a:effectLst/>
                          <a:latin typeface="+mn-lt"/>
                          <a:ea typeface="+mn-ea"/>
                          <a:cs typeface="+mn-cs"/>
                        </a:rPr>
                        <a:t>SoLR</a:t>
                      </a:r>
                      <a:r>
                        <a:rPr lang="en-GB" sz="900" b="1" kern="1200" dirty="0">
                          <a:solidFill>
                            <a:schemeClr val="tx1"/>
                          </a:solidFill>
                          <a:effectLst/>
                          <a:latin typeface="+mn-lt"/>
                          <a:ea typeface="+mn-ea"/>
                          <a:cs typeface="+mn-cs"/>
                        </a:rPr>
                        <a:t>; </a:t>
                      </a:r>
                      <a:r>
                        <a:rPr lang="en-GB" sz="900" b="0" kern="1200" dirty="0">
                          <a:solidFill>
                            <a:schemeClr val="tx1"/>
                          </a:solidFill>
                          <a:effectLst/>
                          <a:latin typeface="+mn-lt"/>
                          <a:ea typeface="+mn-ea"/>
                          <a:cs typeface="+mn-cs"/>
                        </a:rPr>
                        <a:t>Discussions continue with Ofgem.</a:t>
                      </a:r>
                      <a:endParaRPr lang="en-GB" sz="900" dirty="0"/>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Programme change requests continue to be progressed through internal testing in line with the Switching Programme release cycles and/or milestones.</a:t>
                      </a:r>
                      <a:endParaRPr lang="en-GB" sz="900" b="1" kern="1200" baseline="0" dirty="0">
                        <a:solidFill>
                          <a:schemeClr val="tx1"/>
                        </a:solidFill>
                        <a:latin typeface="+mn-lt"/>
                        <a:ea typeface="+mn-ea"/>
                        <a:cs typeface="Arial"/>
                      </a:endParaRPr>
                    </a:p>
                    <a:p>
                      <a:pPr marL="171450" indent="-171450">
                        <a:buFont typeface="Arial" panose="020B0604020202020204" pitchFamily="34" charset="0"/>
                        <a:buChar char="•"/>
                      </a:pPr>
                      <a:r>
                        <a:rPr lang="en-GB" sz="900" b="1" dirty="0"/>
                        <a:t>Data Migration: </a:t>
                      </a:r>
                      <a:r>
                        <a:rPr lang="en-US" sz="900" b="0" kern="1200" baseline="0" dirty="0">
                          <a:solidFill>
                            <a:schemeClr val="tx1"/>
                          </a:solidFill>
                          <a:effectLst/>
                          <a:latin typeface="+mn-lt"/>
                          <a:ea typeface="+mn-ea"/>
                          <a:cs typeface="+mn-cs"/>
                        </a:rPr>
                        <a:t>REL cycle 4 data work has completed and has been delivered 1 week early. A request has been received for Cycle 5 (non-</a:t>
                      </a:r>
                      <a:r>
                        <a:rPr lang="en-US" sz="900" b="0" kern="1200" baseline="0" dirty="0" err="1">
                          <a:solidFill>
                            <a:schemeClr val="tx1"/>
                          </a:solidFill>
                          <a:effectLst/>
                          <a:latin typeface="+mn-lt"/>
                          <a:ea typeface="+mn-ea"/>
                          <a:cs typeface="+mn-cs"/>
                        </a:rPr>
                        <a:t>rel</a:t>
                      </a:r>
                      <a:r>
                        <a:rPr lang="en-US" sz="900" b="0" kern="1200" baseline="0" dirty="0">
                          <a:solidFill>
                            <a:schemeClr val="tx1"/>
                          </a:solidFill>
                          <a:effectLst/>
                          <a:latin typeface="+mn-lt"/>
                          <a:ea typeface="+mn-ea"/>
                          <a:cs typeface="+mn-cs"/>
                        </a:rPr>
                        <a:t>) Analysis reports due for delivery on July.</a:t>
                      </a:r>
                    </a:p>
                    <a:p>
                      <a:pPr marL="171450" lvl="0" indent="-171450">
                        <a:buFont typeface="Arial" panose="020B0604020202020204" pitchFamily="34" charset="0"/>
                        <a:buChar char="•"/>
                      </a:pPr>
                      <a:r>
                        <a:rPr lang="en-GB" sz="900" b="1" dirty="0"/>
                        <a:t>Market Trials: </a:t>
                      </a:r>
                      <a:r>
                        <a:rPr lang="en-GB" sz="900" b="0" dirty="0"/>
                        <a:t>The CR to remove Market Trials has been approved by the Switching Programme. A support group has been set up provide support, information  and set up in readiness for E2E</a:t>
                      </a:r>
                    </a:p>
                    <a:p>
                      <a:pPr marL="171450" lvl="0" indent="-171450">
                        <a:buFont typeface="Arial" panose="020B0604020202020204" pitchFamily="34" charset="0"/>
                        <a:buChar char="•"/>
                      </a:pPr>
                      <a:r>
                        <a:rPr lang="en-GB" sz="900" b="1" dirty="0"/>
                        <a:t>Business Change: </a:t>
                      </a:r>
                      <a:r>
                        <a:rPr lang="en-GB" sz="900" b="0" dirty="0"/>
                        <a:t>Internal knowledge transfer sessions continue. Target Operating Model </a:t>
                      </a:r>
                      <a:r>
                        <a:rPr lang="en-GB" sz="900" b="0" dirty="0" err="1"/>
                        <a:t>activitiies</a:t>
                      </a:r>
                      <a:r>
                        <a:rPr lang="en-GB" sz="900" b="0" dirty="0"/>
                        <a:t> are on track</a:t>
                      </a: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Live Rehearsal: </a:t>
                      </a:r>
                      <a:r>
                        <a:rPr lang="en-GB" sz="900" b="0" kern="1200" dirty="0">
                          <a:solidFill>
                            <a:schemeClr val="tx1"/>
                          </a:solidFill>
                          <a:effectLst/>
                          <a:latin typeface="+mn-lt"/>
                          <a:ea typeface="+mn-ea"/>
                          <a:cs typeface="+mn-cs"/>
                        </a:rPr>
                        <a:t>Smoke testing complete</a:t>
                      </a:r>
                    </a:p>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a:t>
                      </a:r>
                      <a:r>
                        <a:rPr lang="en-GB" sz="900" b="0" kern="1200" dirty="0">
                          <a:solidFill>
                            <a:schemeClr val="tx1"/>
                          </a:solidFill>
                          <a:effectLst/>
                          <a:latin typeface="+mn-lt"/>
                          <a:ea typeface="+mn-ea"/>
                          <a:cs typeface="+mn-cs"/>
                        </a:rPr>
                        <a:t> Progress CR testing and any relevant regression tests</a:t>
                      </a:r>
                      <a:endParaRPr lang="en-GB" sz="9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DES</a:t>
                      </a:r>
                      <a:r>
                        <a:rPr lang="en-GB" sz="900" b="0" kern="1200" dirty="0">
                          <a:solidFill>
                            <a:schemeClr val="tx1"/>
                          </a:solidFill>
                          <a:effectLst/>
                          <a:latin typeface="+mn-lt"/>
                          <a:ea typeface="+mn-ea"/>
                          <a:cs typeface="+mn-cs"/>
                        </a:rPr>
                        <a:t>:</a:t>
                      </a:r>
                      <a:r>
                        <a:rPr lang="en-GB" sz="900" b="1" kern="1200" dirty="0">
                          <a:solidFill>
                            <a:schemeClr val="tx1"/>
                          </a:solidFill>
                          <a:effectLst/>
                          <a:latin typeface="+mn-lt"/>
                          <a:ea typeface="+mn-ea"/>
                          <a:cs typeface="+mn-cs"/>
                        </a:rPr>
                        <a:t>&amp; Secondary APIs</a:t>
                      </a:r>
                      <a:r>
                        <a:rPr lang="en-GB" sz="9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Transition:</a:t>
                      </a:r>
                      <a:r>
                        <a:rPr lang="en-GB" sz="9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err="1">
                          <a:solidFill>
                            <a:schemeClr val="tx1"/>
                          </a:solidFill>
                          <a:effectLst/>
                          <a:latin typeface="+mn-lt"/>
                          <a:ea typeface="+mn-ea"/>
                          <a:cs typeface="+mn-cs"/>
                        </a:rPr>
                        <a:t>SoLR</a:t>
                      </a:r>
                      <a:r>
                        <a:rPr lang="en-GB" sz="900" b="1" kern="1200" baseline="0" dirty="0">
                          <a:solidFill>
                            <a:schemeClr val="tx1"/>
                          </a:solidFill>
                          <a:effectLst/>
                          <a:latin typeface="+mn-lt"/>
                          <a:ea typeface="+mn-ea"/>
                          <a:cs typeface="+mn-cs"/>
                        </a:rPr>
                        <a:t>: </a:t>
                      </a:r>
                      <a:r>
                        <a:rPr lang="en-GB" sz="900" b="0" kern="1200" baseline="0" dirty="0">
                          <a:solidFill>
                            <a:schemeClr val="tx1"/>
                          </a:solidFill>
                          <a:effectLst/>
                          <a:latin typeface="+mn-lt"/>
                          <a:ea typeface="+mn-ea"/>
                          <a:cs typeface="+mn-cs"/>
                        </a:rPr>
                        <a:t>Discussions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MAP C: </a:t>
                      </a:r>
                      <a:r>
                        <a:rPr lang="en-GB" sz="900" b="0" kern="1200" baseline="0" dirty="0">
                          <a:solidFill>
                            <a:schemeClr val="tx1"/>
                          </a:solidFill>
                          <a:effectLst/>
                          <a:latin typeface="+mn-lt"/>
                          <a:ea typeface="+mn-ea"/>
                          <a:cs typeface="+mn-cs"/>
                        </a:rPr>
                        <a:t>Shipper Change Pack out for reps. MAMCOP change pack due for release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REC: </a:t>
                      </a:r>
                      <a:r>
                        <a:rPr lang="en-GB" sz="900" b="0" kern="1200" baseline="0" dirty="0">
                          <a:solidFill>
                            <a:schemeClr val="tx1"/>
                          </a:solidFill>
                          <a:effectLst/>
                          <a:latin typeface="+mn-lt"/>
                          <a:ea typeface="+mn-ea"/>
                          <a:cs typeface="+mn-cs"/>
                        </a:rPr>
                        <a:t>Continue REC schedule review as per Ofgem timelines</a:t>
                      </a:r>
                      <a:r>
                        <a:rPr lang="en-GB" sz="9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Business Change: </a:t>
                      </a:r>
                      <a:r>
                        <a:rPr lang="en-GB" sz="900" b="0" kern="1200" baseline="0" dirty="0">
                          <a:solidFill>
                            <a:schemeClr val="tx1"/>
                          </a:solidFill>
                          <a:effectLst/>
                          <a:latin typeface="+mn-lt"/>
                          <a:ea typeface="+mn-ea"/>
                          <a:cs typeface="+mn-cs"/>
                        </a:rPr>
                        <a:t>Continue awareness and knowledge transfer session</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440602953"/>
              </p:ext>
            </p:extLst>
          </p:nvPr>
        </p:nvGraphicFramePr>
        <p:xfrm>
          <a:off x="0" y="446380"/>
          <a:ext cx="9125999" cy="4361259"/>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Delivery on track for UEPT. Work continues with the SI to load DES User for UEPT/E2E. Logon details will be provided via the SI.</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complete for all upcoming test phases such as UEPT, E2E, OT. Smoke testing complete for UIT and OT</a:t>
                      </a:r>
                    </a:p>
                    <a:p>
                      <a:pPr marL="0" indent="0">
                        <a:buFont typeface="Arial" panose="020B0604020202020204" pitchFamily="34" charset="0"/>
                        <a:buNone/>
                      </a:pPr>
                      <a:r>
                        <a:rPr lang="en-US" sz="1000" b="0" kern="1200" baseline="0" dirty="0">
                          <a:solidFill>
                            <a:schemeClr val="tx1"/>
                          </a:solidFill>
                          <a:latin typeface="+mn-lt"/>
                          <a:ea typeface="+mn-ea"/>
                          <a:cs typeface="Arial"/>
                        </a:rPr>
                        <a:t>2 multi-party defects are being progressed at the </a:t>
                      </a:r>
                      <a:r>
                        <a:rPr lang="en-US" sz="1000" b="0" kern="1200" baseline="0" dirty="0" err="1">
                          <a:solidFill>
                            <a:schemeClr val="tx1"/>
                          </a:solidFill>
                          <a:latin typeface="+mn-lt"/>
                          <a:ea typeface="+mn-ea"/>
                          <a:cs typeface="Arial"/>
                        </a:rPr>
                        <a:t>progarmme</a:t>
                      </a:r>
                      <a:r>
                        <a:rPr lang="en-US" sz="1000" b="0" kern="1200" baseline="0" dirty="0">
                          <a:solidFill>
                            <a:schemeClr val="tx1"/>
                          </a:solidFill>
                          <a:latin typeface="+mn-lt"/>
                          <a:ea typeface="+mn-ea"/>
                          <a:cs typeface="Arial"/>
                        </a:rPr>
                        <a:t> level. Should testing of these fail, there is a risk to the commencement of UEPT. </a:t>
                      </a:r>
                      <a:endParaRPr lang="en-GB"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Internal Service Management activities continue to feed into OT and internal OAT</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A CR has been raised (CR-072) and discussed at Change Advisory Workgroup (CAT) to align Switching Programme SLAs to match Xoserve’s existing response times. Awaiting direction from Ofgem on the next steps.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918559873"/>
              </p:ext>
            </p:extLst>
          </p:nvPr>
        </p:nvGraphicFramePr>
        <p:xfrm>
          <a:off x="0" y="744083"/>
          <a:ext cx="9125999" cy="33771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baseline="0" dirty="0">
                          <a:solidFill>
                            <a:schemeClr val="tx1"/>
                          </a:solidFill>
                          <a:effectLst/>
                          <a:latin typeface="+mn-lt"/>
                          <a:ea typeface="+mn-ea"/>
                          <a:cs typeface="+mn-cs"/>
                        </a:rPr>
                        <a:t>REL cycle 4 data work has completed and has been delivered 1 week early. A request has been received for Cycle 5 (non-</a:t>
                      </a:r>
                      <a:r>
                        <a:rPr lang="en-US" sz="1050" b="0" kern="1200" baseline="0" dirty="0" err="1">
                          <a:solidFill>
                            <a:schemeClr val="tx1"/>
                          </a:solidFill>
                          <a:effectLst/>
                          <a:latin typeface="+mn-lt"/>
                          <a:ea typeface="+mn-ea"/>
                          <a:cs typeface="+mn-cs"/>
                        </a:rPr>
                        <a:t>rel</a:t>
                      </a:r>
                      <a:r>
                        <a:rPr lang="en-US" sz="1050" b="0" kern="1200" baseline="0" dirty="0">
                          <a:solidFill>
                            <a:schemeClr val="tx1"/>
                          </a:solidFill>
                          <a:effectLst/>
                          <a:latin typeface="+mn-lt"/>
                          <a:ea typeface="+mn-ea"/>
                          <a:cs typeface="+mn-cs"/>
                        </a:rPr>
                        <a:t>) Analysis reports due for delivery on July.</a:t>
                      </a:r>
                      <a:endParaRPr lang="en-GB" sz="105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Awaiting confirmation from DCC and REC around the need for enduring environments post Go-live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Shipper Change Pack is out for reps. MAMCOP Change Pack is due for release.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Industry discussion continue with Ofgem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(1/3)</a:t>
            </a:r>
          </a:p>
        </p:txBody>
      </p:sp>
      <p:graphicFrame>
        <p:nvGraphicFramePr>
          <p:cNvPr id="5" name="Table 4"/>
          <p:cNvGraphicFramePr>
            <a:graphicFrameLocks noGrp="1"/>
          </p:cNvGraphicFramePr>
          <p:nvPr>
            <p:extLst>
              <p:ext uri="{D42A27DB-BD31-4B8C-83A1-F6EECF244321}">
                <p14:modId xmlns:p14="http://schemas.microsoft.com/office/powerpoint/2010/main" val="2188294971"/>
              </p:ext>
            </p:extLst>
          </p:nvPr>
        </p:nvGraphicFramePr>
        <p:xfrm>
          <a:off x="85652" y="483884"/>
          <a:ext cx="8972695" cy="4511799"/>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20476">
                  <a:extLst>
                    <a:ext uri="{9D8B030D-6E8A-4147-A177-3AD203B41FA5}">
                      <a16:colId xmlns:a16="http://schemas.microsoft.com/office/drawing/2014/main" val="20002"/>
                    </a:ext>
                  </a:extLst>
                </a:gridCol>
                <a:gridCol w="1610797">
                  <a:extLst>
                    <a:ext uri="{9D8B030D-6E8A-4147-A177-3AD203B41FA5}">
                      <a16:colId xmlns:a16="http://schemas.microsoft.com/office/drawing/2014/main" val="20003"/>
                    </a:ext>
                  </a:extLst>
                </a:gridCol>
                <a:gridCol w="1828801">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475145">
                <a:tc>
                  <a:txBody>
                    <a:bodyPr/>
                    <a:lstStyle/>
                    <a:p>
                      <a:pPr algn="ctr"/>
                      <a:r>
                        <a:rPr lang="en-GB" sz="700" dirty="0">
                          <a:solidFill>
                            <a:schemeClr val="bg1"/>
                          </a:solidFill>
                        </a:rPr>
                        <a:t>RTC</a:t>
                      </a:r>
                    </a:p>
                  </a:txBody>
                  <a:tcPr marL="36000" marR="36000" marT="36000" marB="36000" anchor="ctr"/>
                </a:tc>
                <a:tc>
                  <a:txBody>
                    <a:bodyPr/>
                    <a:lstStyle/>
                    <a:p>
                      <a:pPr algn="ctr"/>
                      <a:r>
                        <a:rPr lang="en-GB" sz="7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bg1"/>
                          </a:solidFill>
                        </a:rPr>
                        <a:t>Description</a:t>
                      </a:r>
                    </a:p>
                  </a:txBody>
                  <a:tcPr marL="36000" marR="36000" marT="36000" marB="36000" anchor="ctr"/>
                </a:tc>
                <a:tc>
                  <a:txBody>
                    <a:bodyPr/>
                    <a:lstStyle/>
                    <a:p>
                      <a:pPr algn="ctr"/>
                      <a:r>
                        <a:rPr lang="en-GB" sz="70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475145">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65114</a:t>
                      </a:r>
                    </a:p>
                  </a:txBody>
                  <a:tcPr marL="6350" marR="6350" marT="6350" marB="0" anchor="ct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and Cutover</a:t>
                      </a:r>
                    </a:p>
                  </a:txBody>
                  <a:tcPr marL="6350" marR="6350" marT="6350" marB="0" anchor="ctr"/>
                </a:tc>
                <a:tc>
                  <a:txBody>
                    <a:bodyPr/>
                    <a:lstStyle/>
                    <a:p>
                      <a:pPr algn="l" fontAlgn="ctr"/>
                      <a:r>
                        <a:rPr lang="en-US" sz="650" b="0" i="0" u="none" strike="noStrike" dirty="0">
                          <a:solidFill>
                            <a:schemeClr val="tx1"/>
                          </a:solidFill>
                          <a:effectLst/>
                          <a:latin typeface="+mj-lt"/>
                        </a:rPr>
                        <a:t>There is a risk that Live Rehearsal may not reflect the Transition Runbook because of the number of CRs in flight which will impact on the Transition plan leading to Previously untested process change at formal Transition testing</a:t>
                      </a:r>
                    </a:p>
                  </a:txBody>
                  <a:tcPr marL="0" marR="0" marT="0" marB="0" anchor="ctr"/>
                </a:tc>
                <a:tc>
                  <a:txBody>
                    <a:bodyPr/>
                    <a:lstStyle/>
                    <a:p>
                      <a:pPr algn="l" fontAlgn="ctr"/>
                      <a:r>
                        <a:rPr lang="en-US" sz="650" b="0" i="0" u="none" strike="noStrike" kern="1200" dirty="0">
                          <a:solidFill>
                            <a:schemeClr val="tx1"/>
                          </a:solidFill>
                          <a:effectLst/>
                          <a:latin typeface="+mj-lt"/>
                          <a:ea typeface="+mn-ea"/>
                          <a:cs typeface="+mn-cs"/>
                        </a:rPr>
                        <a:t>Track progress at SITDG</a:t>
                      </a:r>
                    </a:p>
                  </a:txBody>
                  <a:tcPr marL="0" marR="0" marT="0" marB="0" anchor="ctr"/>
                </a:tc>
                <a:tc>
                  <a:txBody>
                    <a:bodyPr/>
                    <a:lstStyle/>
                    <a:p>
                      <a:pPr algn="l" rtl="0" fontAlgn="ctr"/>
                      <a:r>
                        <a:rPr lang="en-US" sz="650" b="0" i="0" u="none" strike="noStrike" dirty="0">
                          <a:solidFill>
                            <a:schemeClr val="tx1"/>
                          </a:solidFill>
                          <a:effectLst/>
                          <a:latin typeface="+mj-lt"/>
                        </a:rPr>
                        <a:t>escalated by parties at SITDG on 20/04. Risk remains</a:t>
                      </a:r>
                      <a:endParaRPr lang="en-GB" sz="650" b="0" i="0" u="none" strike="noStrike" dirty="0">
                        <a:solidFill>
                          <a:schemeClr val="tx1"/>
                        </a:solidFill>
                        <a:effectLst/>
                        <a:latin typeface="+mj-lt"/>
                      </a:endParaRPr>
                    </a:p>
                  </a:txBody>
                  <a:tcPr marL="36000" marR="36000" marT="36000" marB="36000" anchor="ctr"/>
                </a:tc>
                <a:tc>
                  <a:txBody>
                    <a:bodyPr/>
                    <a:lstStyle/>
                    <a:p>
                      <a:pPr algn="ctr" fontAlgn="ctr"/>
                      <a:r>
                        <a:rPr lang="en-GB" sz="650" b="0" i="0" u="none" strike="noStrike" dirty="0">
                          <a:solidFill>
                            <a:schemeClr val="tx1"/>
                          </a:solidFill>
                          <a:effectLst/>
                          <a:latin typeface="+mj-lt"/>
                        </a:rPr>
                        <a:t>26/07/21</a:t>
                      </a:r>
                    </a:p>
                  </a:txBody>
                  <a:tcPr marL="0" marR="0" marT="0" marB="0" anchor="ctr"/>
                </a:tc>
                <a:extLst>
                  <a:ext uri="{0D108BD9-81ED-4DB2-BD59-A6C34878D82A}">
                    <a16:rowId xmlns:a16="http://schemas.microsoft.com/office/drawing/2014/main" val="1684658215"/>
                  </a:ext>
                </a:extLst>
              </a:tr>
              <a:tr h="475145">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64158</a:t>
                      </a:r>
                    </a:p>
                  </a:txBody>
                  <a:tcPr marL="6350" marR="6350" marT="6350" marB="0" anchor="ct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Programme</a:t>
                      </a:r>
                    </a:p>
                  </a:txBody>
                  <a:tcPr marL="6350" marR="6350" marT="6350" marB="0" anchor="ctr"/>
                </a:tc>
                <a:tc>
                  <a:txBody>
                    <a:bodyPr/>
                    <a:lstStyle/>
                    <a:p>
                      <a:pPr algn="l" fontAlgn="ctr"/>
                      <a:r>
                        <a:rPr lang="en-US" sz="650" b="0" i="0" u="none" strike="noStrike" dirty="0">
                          <a:solidFill>
                            <a:schemeClr val="tx1"/>
                          </a:solidFill>
                          <a:effectLst/>
                          <a:latin typeface="+mj-lt"/>
                        </a:rPr>
                        <a:t>There is a risk that that the Operational Choreography CR that is in progress may be approved because it might be deemed necessary by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leading to further plan considerations (at both the central and individual PUI's plans) and cost implications to </a:t>
                      </a:r>
                      <a:r>
                        <a:rPr lang="en-US" sz="650" b="0" i="0" u="none" strike="noStrike" dirty="0" err="1">
                          <a:solidFill>
                            <a:schemeClr val="tx1"/>
                          </a:solidFill>
                          <a:effectLst/>
                          <a:latin typeface="+mj-lt"/>
                        </a:rPr>
                        <a:t>Xoserve</a:t>
                      </a:r>
                      <a:endParaRPr lang="en-US" sz="650" b="0" i="0" u="none" strike="noStrike" dirty="0">
                        <a:solidFill>
                          <a:schemeClr val="tx1"/>
                        </a:solidFill>
                        <a:effectLst/>
                        <a:latin typeface="+mj-lt"/>
                      </a:endParaRPr>
                    </a:p>
                  </a:txBody>
                  <a:tcPr marL="0" marR="0" marT="0" marB="0" anchor="ctr"/>
                </a:tc>
                <a:tc>
                  <a:txBody>
                    <a:bodyPr/>
                    <a:lstStyle/>
                    <a:p>
                      <a:pPr algn="l" fontAlgn="ctr"/>
                      <a:r>
                        <a:rPr lang="en-US" sz="650" b="0" i="0" u="none" strike="noStrike" kern="1200" dirty="0">
                          <a:solidFill>
                            <a:schemeClr val="tx1"/>
                          </a:solidFill>
                          <a:effectLst/>
                          <a:latin typeface="+mj-lt"/>
                          <a:ea typeface="+mn-ea"/>
                          <a:cs typeface="+mn-cs"/>
                        </a:rPr>
                        <a:t>This has been raised with SI/DCC &amp; Ofgem. This is being tracked collectively via the MAD log actions. Should this CR be approved, this action will be addressed with central bodies</a:t>
                      </a:r>
                    </a:p>
                  </a:txBody>
                  <a:tcPr marL="0" marR="0" marT="0" marB="0" anchor="ctr"/>
                </a:tc>
                <a:tc>
                  <a:txBody>
                    <a:bodyPr/>
                    <a:lstStyle/>
                    <a:p>
                      <a:pPr algn="l" rtl="0" fontAlgn="ctr"/>
                      <a:r>
                        <a:rPr lang="en-US" sz="650" b="0" i="0" u="none" strike="noStrike" dirty="0">
                          <a:solidFill>
                            <a:schemeClr val="tx1"/>
                          </a:solidFill>
                          <a:effectLst/>
                          <a:latin typeface="+mj-lt"/>
                          <a:ea typeface="+mn-ea"/>
                          <a:cs typeface="+mn-cs"/>
                        </a:rPr>
                        <a:t>Still awaiting clarity. Ofgem/SI/DCC meeting next week to discuss further</a:t>
                      </a:r>
                      <a:endParaRPr lang="en-GB" sz="650" b="0" i="0" u="none" strike="noStrike" dirty="0">
                        <a:solidFill>
                          <a:schemeClr val="tx1"/>
                        </a:solidFill>
                        <a:effectLst/>
                        <a:latin typeface="+mj-lt"/>
                      </a:endParaRPr>
                    </a:p>
                  </a:txBody>
                  <a:tcPr marL="36000" marR="36000" marT="36000" marB="36000" anchor="ctr"/>
                </a:tc>
                <a:tc>
                  <a:txBody>
                    <a:bodyPr/>
                    <a:lstStyle/>
                    <a:p>
                      <a:pPr algn="ctr" fontAlgn="ctr"/>
                      <a:r>
                        <a:rPr lang="en-GB" sz="650" b="0" i="0" u="none" strike="noStrike" dirty="0">
                          <a:solidFill>
                            <a:schemeClr val="tx1"/>
                          </a:solidFill>
                          <a:effectLst/>
                          <a:latin typeface="+mj-lt"/>
                        </a:rPr>
                        <a:t>25/05/21</a:t>
                      </a:r>
                    </a:p>
                  </a:txBody>
                  <a:tcPr marL="0" marR="0" marT="0" marB="0" anchor="ctr"/>
                </a:tc>
                <a:extLst>
                  <a:ext uri="{0D108BD9-81ED-4DB2-BD59-A6C34878D82A}">
                    <a16:rowId xmlns:a16="http://schemas.microsoft.com/office/drawing/2014/main" val="3829687984"/>
                  </a:ext>
                </a:extLst>
              </a:tr>
              <a:tr h="1388757">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CED1E2"/>
                    </a:solidFill>
                  </a:tcPr>
                </a:tc>
                <a:tc>
                  <a:txBody>
                    <a:bodyPr/>
                    <a:lstStyle/>
                    <a:p>
                      <a:r>
                        <a:rPr lang="en-US" sz="650" dirty="0">
                          <a:solidFill>
                            <a:schemeClr val="tx1"/>
                          </a:solidFill>
                          <a:latin typeface="+mj-lt"/>
                        </a:rPr>
                        <a:t>SI to draft scenarios and walk through / role play to identify impacts</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28/05/21</a:t>
                      </a:r>
                    </a:p>
                  </a:txBody>
                  <a:tcPr marL="0" marR="0" marT="0" marB="0" anchor="ctr">
                    <a:solidFill>
                      <a:srgbClr val="CED1E2"/>
                    </a:solidFill>
                  </a:tcPr>
                </a:tc>
                <a:extLst>
                  <a:ext uri="{0D108BD9-81ED-4DB2-BD59-A6C34878D82A}">
                    <a16:rowId xmlns:a16="http://schemas.microsoft.com/office/drawing/2014/main" val="1215021621"/>
                  </a:ext>
                </a:extLst>
              </a:tr>
              <a:tr h="718908">
                <a:tc>
                  <a:txBody>
                    <a:bodyPr/>
                    <a:lstStyle/>
                    <a:p>
                      <a:pPr algn="ctr" fontAlgn="ctr"/>
                      <a:r>
                        <a:rPr lang="en-GB" sz="650" b="1" i="0" u="none" strike="noStrike" dirty="0">
                          <a:solidFill>
                            <a:schemeClr val="tx1"/>
                          </a:solidFill>
                          <a:effectLst/>
                          <a:latin typeface="+mj-lt"/>
                        </a:rPr>
                        <a:t>65122</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solidFill>
                      <a:srgbClr val="CED1E2"/>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solidFill>
                      <a:srgbClr val="CED1E2"/>
                    </a:solidFill>
                  </a:tcPr>
                </a:tc>
                <a:tc>
                  <a:txBody>
                    <a:bodyPr/>
                    <a:lstStyle/>
                    <a:p>
                      <a:pPr algn="l" rtl="0" fontAlgn="ctr"/>
                      <a:r>
                        <a:rPr lang="en-GB" sz="650" b="0" i="0" u="none" strike="noStrike" dirty="0" err="1">
                          <a:solidFill>
                            <a:schemeClr val="tx1"/>
                          </a:solidFill>
                          <a:effectLst/>
                          <a:latin typeface="+mj-lt"/>
                        </a:rPr>
                        <a:t>Xoserve</a:t>
                      </a:r>
                      <a:r>
                        <a:rPr lang="en-GB" sz="650" b="0" i="0" u="none" strike="noStrike" dirty="0">
                          <a:solidFill>
                            <a:schemeClr val="tx1"/>
                          </a:solidFill>
                          <a:effectLst/>
                          <a:latin typeface="+mj-lt"/>
                        </a:rPr>
                        <a:t> actively monitoring this.</a:t>
                      </a: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CED1E2"/>
                    </a:solidFill>
                  </a:tcPr>
                </a:tc>
                <a:extLst>
                  <a:ext uri="{0D108BD9-81ED-4DB2-BD59-A6C34878D82A}">
                    <a16:rowId xmlns:a16="http://schemas.microsoft.com/office/drawing/2014/main" val="3099326727"/>
                  </a:ext>
                </a:extLst>
              </a:tr>
              <a:tr h="958544">
                <a:tc>
                  <a:txBody>
                    <a:bodyPr/>
                    <a:lstStyle/>
                    <a:p>
                      <a:pPr algn="ctr" fontAlgn="ctr"/>
                      <a:r>
                        <a:rPr lang="en-GB" sz="650" b="1" i="0" u="none" strike="noStrike" dirty="0">
                          <a:solidFill>
                            <a:schemeClr val="tx1"/>
                          </a:solidFill>
                          <a:effectLst/>
                          <a:latin typeface="+mj-lt"/>
                        </a:rPr>
                        <a:t>64513</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CED1E2"/>
                    </a:solidFill>
                  </a:tcPr>
                </a:tc>
                <a:tc>
                  <a:txBody>
                    <a:bodyPr/>
                    <a:lstStyle/>
                    <a:p>
                      <a:pPr algn="l" rtl="0" fontAlgn="ct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will continue to advise customers of cleansing requirements, but can't guarantee compliance</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(2/3)</a:t>
            </a:r>
          </a:p>
        </p:txBody>
      </p:sp>
      <p:graphicFrame>
        <p:nvGraphicFramePr>
          <p:cNvPr id="5" name="Table 4"/>
          <p:cNvGraphicFramePr>
            <a:graphicFrameLocks noGrp="1"/>
          </p:cNvGraphicFramePr>
          <p:nvPr>
            <p:extLst>
              <p:ext uri="{D42A27DB-BD31-4B8C-83A1-F6EECF244321}">
                <p14:modId xmlns:p14="http://schemas.microsoft.com/office/powerpoint/2010/main" val="1673822069"/>
              </p:ext>
            </p:extLst>
          </p:nvPr>
        </p:nvGraphicFramePr>
        <p:xfrm>
          <a:off x="85651" y="503604"/>
          <a:ext cx="8972695" cy="3709942"/>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700" dirty="0">
                          <a:solidFill>
                            <a:schemeClr val="bg1"/>
                          </a:solidFill>
                        </a:rPr>
                        <a:t>RTC</a:t>
                      </a:r>
                    </a:p>
                  </a:txBody>
                  <a:tcPr marL="36000" marR="36000" marT="36000" marB="36000" anchor="ctr"/>
                </a:tc>
                <a:tc>
                  <a:txBody>
                    <a:bodyPr/>
                    <a:lstStyle/>
                    <a:p>
                      <a:pPr algn="ctr"/>
                      <a:r>
                        <a:rPr lang="en-GB" sz="7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bg1"/>
                          </a:solidFill>
                        </a:rPr>
                        <a:t>Description</a:t>
                      </a:r>
                    </a:p>
                  </a:txBody>
                  <a:tcPr marL="36000" marR="36000" marT="36000" marB="36000" anchor="ctr"/>
                </a:tc>
                <a:tc>
                  <a:txBody>
                    <a:bodyPr/>
                    <a:lstStyle/>
                    <a:p>
                      <a:pPr algn="ctr"/>
                      <a:r>
                        <a:rPr lang="en-GB" sz="700" dirty="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824071">
                <a:tc>
                  <a:txBody>
                    <a:bodyPr/>
                    <a:lstStyle/>
                    <a:p>
                      <a:pPr algn="ctr" fontAlgn="ctr"/>
                      <a:r>
                        <a:rPr lang="en-GB" sz="650" b="1" i="0" u="none" strike="noStrike" dirty="0">
                          <a:solidFill>
                            <a:schemeClr val="tx1"/>
                          </a:solidFill>
                          <a:effectLst/>
                          <a:latin typeface="+mj-lt"/>
                        </a:rPr>
                        <a:t>55513</a:t>
                      </a:r>
                    </a:p>
                  </a:txBody>
                  <a:tcPr marL="0" marR="0" marT="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01/08/21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650" b="1" i="0" u="none" strike="noStrike" dirty="0">
                          <a:solidFill>
                            <a:schemeClr val="tx1"/>
                          </a:solidFill>
                          <a:effectLst/>
                          <a:latin typeface="+mj-lt"/>
                          <a:ea typeface="+mn-ea"/>
                          <a:cs typeface="+mn-cs"/>
                        </a:rPr>
                        <a:t>55549</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that the approval of the CSS Physical Design does not take into consideration the complete E2E impacts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because the CSS design is solely focused on the core CSS and primary interactions with CSS. Leading to an inaccurate critical path being followed for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subsequent downstream delays to the delivery timeline.</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1. Raise with Ofgem to identify owner/RACI </a:t>
                      </a:r>
                    </a:p>
                    <a:p>
                      <a:pPr algn="l" fontAlgn="ctr"/>
                      <a:r>
                        <a:rPr lang="en-US" sz="650" b="0" i="0" u="none" strike="noStrike" kern="1200" dirty="0">
                          <a:solidFill>
                            <a:schemeClr val="tx1"/>
                          </a:solidFill>
                          <a:effectLst/>
                          <a:latin typeface="+mj-lt"/>
                          <a:ea typeface="+mn-ea"/>
                          <a:cs typeface="+mn-cs"/>
                        </a:rPr>
                        <a:t>2. E2E CSS design needs to be in place involving all components/systems/interactions which needs to be form the architectural baseline that the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is governed against.</a:t>
                      </a:r>
                    </a:p>
                  </a:txBody>
                  <a:tcPr marL="0" marR="0" marT="0" marB="0" anchor="ctr">
                    <a:solidFill>
                      <a:srgbClr val="CED1E2"/>
                    </a:solidFill>
                  </a:tcPr>
                </a:tc>
                <a:tc>
                  <a:txBody>
                    <a:bodyPr/>
                    <a:lstStyle/>
                    <a:p>
                      <a:pPr algn="l" rtl="0" fontAlgn="ctr"/>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tc>
                  <a:txBody>
                    <a:bodyPr/>
                    <a:lstStyle/>
                    <a:p>
                      <a:pPr lvl="0" algn="ctr">
                        <a:buNone/>
                      </a:pPr>
                      <a:r>
                        <a:rPr lang="en-GB" sz="650" b="0" i="0" u="none" strike="noStrike" dirty="0">
                          <a:solidFill>
                            <a:schemeClr val="tx1"/>
                          </a:solidFill>
                          <a:effectLst/>
                          <a:latin typeface="+mj-lt"/>
                        </a:rPr>
                        <a:t>01/08/21</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650" b="1" i="0" u="none" strike="noStrike" dirty="0">
                          <a:solidFill>
                            <a:schemeClr val="tx1"/>
                          </a:solidFill>
                          <a:effectLst/>
                          <a:latin typeface="+mj-lt"/>
                        </a:rPr>
                        <a:t>61894</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CED1E2"/>
                    </a:solidFill>
                  </a:tcPr>
                </a:tc>
                <a:tc>
                  <a:txBody>
                    <a:bodyPr/>
                    <a:lstStyle/>
                    <a:p>
                      <a:r>
                        <a:rPr lang="en-US" sz="650" dirty="0">
                          <a:solidFill>
                            <a:schemeClr val="tx1"/>
                          </a:solidFill>
                          <a:latin typeface="+mj-lt"/>
                        </a:rPr>
                        <a:t>CR was presented at Switching </a:t>
                      </a:r>
                      <a:r>
                        <a:rPr lang="en-US" sz="650" dirty="0" err="1">
                          <a:solidFill>
                            <a:schemeClr val="tx1"/>
                          </a:solidFill>
                          <a:latin typeface="+mj-lt"/>
                        </a:rPr>
                        <a:t>Programme</a:t>
                      </a:r>
                      <a:r>
                        <a:rPr lang="en-US" sz="650" dirty="0">
                          <a:solidFill>
                            <a:schemeClr val="tx1"/>
                          </a:solidFill>
                          <a:latin typeface="+mj-lt"/>
                        </a:rPr>
                        <a:t> CAB on 26/3.</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ea typeface="+mn-ea"/>
                          <a:cs typeface="+mn-cs"/>
                        </a:rPr>
                        <a:t>31/05/21</a:t>
                      </a:r>
                    </a:p>
                  </a:txBody>
                  <a:tcPr marL="0" marR="0" marT="0" marB="0" anchor="ctr">
                    <a:solidFill>
                      <a:srgbClr val="CED1E2"/>
                    </a:solidFill>
                  </a:tcPr>
                </a:tc>
                <a:extLst>
                  <a:ext uri="{0D108BD9-81ED-4DB2-BD59-A6C34878D82A}">
                    <a16:rowId xmlns:a16="http://schemas.microsoft.com/office/drawing/2014/main" val="3257186867"/>
                  </a:ext>
                </a:extLst>
              </a:tr>
              <a:tr h="82407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65127</a:t>
                      </a:r>
                    </a:p>
                  </a:txBody>
                  <a:tcPr marL="6350" marR="6350" marT="635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&amp;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risk that the reconciliation change could impact transition timelines because the reconciliation approach is yet to be finalized leading to leading to downstream impacts.</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kern="1200" dirty="0">
                          <a:solidFill>
                            <a:schemeClr val="tx1"/>
                          </a:solidFill>
                          <a:effectLst/>
                          <a:latin typeface="+mj-lt"/>
                          <a:ea typeface="+mn-ea"/>
                          <a:cs typeface="+mn-cs"/>
                        </a:rPr>
                        <a:t>Work with the SI to agree an approach with minimal impacts</a:t>
                      </a:r>
                    </a:p>
                  </a:txBody>
                  <a:tcPr marL="0" marR="0" marT="0" marB="0" anchor="ctr">
                    <a:solidFill>
                      <a:srgbClr val="CED1E2"/>
                    </a:solidFill>
                  </a:tcPr>
                </a:tc>
                <a:tc>
                  <a:txBody>
                    <a:bodyPr/>
                    <a:lstStyle/>
                    <a:p>
                      <a:r>
                        <a:rPr lang="en-US" sz="650" dirty="0">
                          <a:solidFill>
                            <a:schemeClr val="tx1"/>
                          </a:solidFill>
                          <a:latin typeface="+mj-lt"/>
                        </a:rPr>
                        <a:t>Discussions in progress to agree on an approach with SI.</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CED1E2"/>
                    </a:solidFill>
                  </a:tcPr>
                </a:tc>
                <a:extLst>
                  <a:ext uri="{0D108BD9-81ED-4DB2-BD59-A6C34878D82A}">
                    <a16:rowId xmlns:a16="http://schemas.microsoft.com/office/drawing/2014/main" val="2460951014"/>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endParaRPr lang="en-GB"/>
          </a:p>
        </p:txBody>
      </p:sp>
      <p:graphicFrame>
        <p:nvGraphicFramePr>
          <p:cNvPr id="4" name="Table 3">
            <a:extLst>
              <a:ext uri="{FF2B5EF4-FFF2-40B4-BE49-F238E27FC236}">
                <a16:creationId xmlns:a16="http://schemas.microsoft.com/office/drawing/2014/main" id="{92A882FF-E97A-47B7-BC7E-C730965AAB16}"/>
              </a:ext>
            </a:extLst>
          </p:cNvPr>
          <p:cNvGraphicFramePr>
            <a:graphicFrameLocks noGrp="1"/>
          </p:cNvGraphicFramePr>
          <p:nvPr>
            <p:extLst>
              <p:ext uri="{D42A27DB-BD31-4B8C-83A1-F6EECF244321}">
                <p14:modId xmlns:p14="http://schemas.microsoft.com/office/powerpoint/2010/main" val="3932168704"/>
              </p:ext>
            </p:extLst>
          </p:nvPr>
        </p:nvGraphicFramePr>
        <p:xfrm>
          <a:off x="50008" y="946517"/>
          <a:ext cx="8972695" cy="288587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700" dirty="0">
                          <a:solidFill>
                            <a:schemeClr val="bg1"/>
                          </a:solidFill>
                        </a:rPr>
                        <a:t>RTC</a:t>
                      </a:r>
                    </a:p>
                  </a:txBody>
                  <a:tcPr marL="36000" marR="36000" marT="36000" marB="36000" anchor="ctr"/>
                </a:tc>
                <a:tc>
                  <a:txBody>
                    <a:bodyPr/>
                    <a:lstStyle/>
                    <a:p>
                      <a:pPr algn="ctr"/>
                      <a:r>
                        <a:rPr lang="en-GB" sz="7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bg1"/>
                          </a:solidFill>
                        </a:rPr>
                        <a:t>Description</a:t>
                      </a:r>
                    </a:p>
                  </a:txBody>
                  <a:tcPr marL="36000" marR="36000" marT="36000" marB="36000" anchor="ctr"/>
                </a:tc>
                <a:tc>
                  <a:txBody>
                    <a:bodyPr/>
                    <a:lstStyle/>
                    <a:p>
                      <a:pPr algn="ctr"/>
                      <a:r>
                        <a:rPr lang="en-GB" sz="700" dirty="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824071">
                <a:tc>
                  <a:txBody>
                    <a:bodyPr/>
                    <a:lstStyle/>
                    <a:p>
                      <a:pPr algn="ctr" fontAlgn="ctr"/>
                      <a:r>
                        <a:rPr lang="en-GB" sz="650" b="1" i="0" u="none" strike="noStrike" dirty="0">
                          <a:solidFill>
                            <a:schemeClr val="tx1"/>
                          </a:solidFill>
                          <a:effectLst/>
                          <a:latin typeface="+mj-lt"/>
                        </a:rPr>
                        <a:t>64642</a:t>
                      </a:r>
                    </a:p>
                  </a:txBody>
                  <a:tcPr marL="0" marR="0" marT="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CSS implementation plan does not capture all Service Management activities because of DCC and SI requesting information or completion of documents at the last minute or not currently within scope, </a:t>
                      </a:r>
                      <a:r>
                        <a:rPr lang="en-US" sz="650" b="0" i="0" u="none" strike="noStrike" dirty="0" err="1">
                          <a:solidFill>
                            <a:schemeClr val="tx1"/>
                          </a:solidFill>
                          <a:effectLst/>
                          <a:latin typeface="+mj-lt"/>
                        </a:rPr>
                        <a:t>I.e</a:t>
                      </a:r>
                      <a:r>
                        <a:rPr lang="en-US" sz="650" b="0" i="0" u="none" strike="noStrike" dirty="0">
                          <a:solidFill>
                            <a:schemeClr val="tx1"/>
                          </a:solidFill>
                          <a:effectLst/>
                          <a:latin typeface="+mj-lt"/>
                        </a:rPr>
                        <a:t> recent Service Design Assurance exercise leading to additional time, and therefore impact and cost on CSS staff, and potentially also changing of scope and requirements.</a:t>
                      </a:r>
                    </a:p>
                  </a:txBody>
                  <a:tcPr marL="0" marR="0" marT="0" marB="0" anchor="ctr">
                    <a:solidFill>
                      <a:srgbClr val="CED1E2"/>
                    </a:solidFill>
                  </a:tcPr>
                </a:tc>
                <a:tc>
                  <a:txBody>
                    <a:bodyPr/>
                    <a:lstStyle/>
                    <a:p>
                      <a:pPr algn="l" fontAlgn="ctr"/>
                      <a:r>
                        <a:rPr lang="en-US" sz="650" dirty="0">
                          <a:solidFill>
                            <a:schemeClr val="tx1"/>
                          </a:solidFill>
                          <a:latin typeface="+mj-lt"/>
                        </a:rPr>
                        <a:t>Any concerns to be raised with SI and DCC and CSSC Management team</a:t>
                      </a:r>
                      <a:endParaRPr lang="en-US" sz="650" b="0" i="0" u="none" strike="noStrike" dirty="0">
                        <a:solidFill>
                          <a:schemeClr val="tx1"/>
                        </a:solidFill>
                        <a:effectLst/>
                        <a:latin typeface="+mj-lt"/>
                      </a:endParaRPr>
                    </a:p>
                  </a:txBody>
                  <a:tcPr marL="0" marR="0" marT="0" marB="0" anchor="ctr">
                    <a:solidFill>
                      <a:srgbClr val="CED1E2"/>
                    </a:solidFill>
                  </a:tcPr>
                </a:tc>
                <a:tc>
                  <a:txBody>
                    <a:bodyPr/>
                    <a:lstStyle/>
                    <a:p>
                      <a:r>
                        <a:rPr lang="en-US" sz="650" dirty="0">
                          <a:solidFill>
                            <a:schemeClr val="tx1"/>
                          </a:solidFill>
                          <a:latin typeface="+mj-lt"/>
                        </a:rPr>
                        <a:t>Any concerns to be raised with SI and DCC and CSSC Management team. </a:t>
                      </a:r>
                      <a:r>
                        <a:rPr lang="en-GB" sz="650" b="0" i="0" u="none" strike="noStrike" dirty="0">
                          <a:solidFill>
                            <a:schemeClr val="tx1"/>
                          </a:solidFill>
                          <a:effectLst/>
                          <a:latin typeface="+mj-lt"/>
                          <a:ea typeface="+mn-ea"/>
                          <a:cs typeface="+mn-cs"/>
                        </a:rPr>
                        <a:t>Continued to be monitored</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31/12/21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650" b="1" i="0" u="none" strike="noStrike" dirty="0">
                          <a:solidFill>
                            <a:schemeClr val="tx1"/>
                          </a:solidFill>
                          <a:effectLst/>
                          <a:latin typeface="+mj-lt"/>
                        </a:rPr>
                        <a:t>63646</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 DCC will be establishing a Service Review.  There is a risk that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will be misrepresented because the DCC have not confirmed what the reporting requirements are for this forum leading to </a:t>
                      </a:r>
                      <a:r>
                        <a:rPr lang="en-US" sz="650" b="0" i="0" u="none" strike="noStrike" dirty="0" err="1">
                          <a:solidFill>
                            <a:schemeClr val="tx1"/>
                          </a:solidFill>
                          <a:effectLst/>
                          <a:latin typeface="+mj-lt"/>
                        </a:rPr>
                        <a:t>to</a:t>
                      </a:r>
                      <a:r>
                        <a:rPr lang="en-US" sz="650" b="0" i="0" u="none" strike="noStrike" dirty="0">
                          <a:solidFill>
                            <a:schemeClr val="tx1"/>
                          </a:solidFill>
                          <a:effectLst/>
                          <a:latin typeface="+mj-lt"/>
                        </a:rPr>
                        <a:t> the Review not providing an accurate view to market participants and a reputation impact on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XOS will push DCC for clarity within the monthly forums.  We have requested that this is added as an agenda item within the October forum.</a:t>
                      </a:r>
                    </a:p>
                  </a:txBody>
                  <a:tcPr marL="0" marR="0" marT="0" marB="0" anchor="ctr">
                    <a:solidFill>
                      <a:srgbClr val="CED1E2"/>
                    </a:solidFill>
                  </a:tcPr>
                </a:tc>
                <a:tc>
                  <a:txBody>
                    <a:bodyPr/>
                    <a:lstStyle/>
                    <a:p>
                      <a:pPr algn="l" rtl="0" fontAlgn="ctr"/>
                      <a:r>
                        <a:rPr lang="en-US" sz="650" b="0" i="0" u="none" strike="noStrike" dirty="0">
                          <a:solidFill>
                            <a:schemeClr val="tx1"/>
                          </a:solidFill>
                          <a:effectLst/>
                          <a:latin typeface="+mj-lt"/>
                        </a:rPr>
                        <a:t>Some reporting is being tested during SM OT testing. We will review this and continue to discuss wider reporting requirements with DCC</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31/08/21</a:t>
                      </a:r>
                    </a:p>
                  </a:txBody>
                  <a:tcPr marL="0" marR="0" marT="0" marB="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650" b="1" i="0" u="none" strike="noStrike" kern="1200" dirty="0">
                          <a:solidFill>
                            <a:schemeClr val="tx1"/>
                          </a:solidFill>
                          <a:effectLst/>
                          <a:latin typeface="+mj-lt"/>
                          <a:ea typeface="+mn-ea"/>
                          <a:cs typeface="+mn-cs"/>
                        </a:rPr>
                        <a:t>65155</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risk that reconciliation change may not be deployed in time for DM LR because the reconciliation approach is yet to be finalized leading to an impact during Transitional testing.</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Work with the SI to agree an approach with minimal impacts</a:t>
                      </a:r>
                    </a:p>
                  </a:txBody>
                  <a:tcPr marL="0" marR="0" marT="0" marB="0" anchor="ctr">
                    <a:solidFill>
                      <a:srgbClr val="CED1E2"/>
                    </a:solidFill>
                  </a:tcPr>
                </a:tc>
                <a:tc>
                  <a:txBody>
                    <a:bodyPr/>
                    <a:lstStyle/>
                    <a:p>
                      <a:r>
                        <a:rPr lang="en-GB" sz="650" dirty="0">
                          <a:solidFill>
                            <a:schemeClr val="tx1"/>
                          </a:solidFill>
                          <a:latin typeface="+mj-lt"/>
                        </a:rPr>
                        <a:t>New risk raised on 27/04</a:t>
                      </a: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26/07/21</a:t>
                      </a:r>
                    </a:p>
                  </a:txBody>
                  <a:tcPr marL="0" marR="0" marT="0" marB="0" anchor="ctr">
                    <a:solidFill>
                      <a:srgbClr val="CED1E2"/>
                    </a:solidFill>
                  </a:tcPr>
                </a:tc>
                <a:extLst>
                  <a:ext uri="{0D108BD9-81ED-4DB2-BD59-A6C34878D82A}">
                    <a16:rowId xmlns:a16="http://schemas.microsoft.com/office/drawing/2014/main" val="3257186867"/>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5" name="Picture 4">
            <a:extLst>
              <a:ext uri="{FF2B5EF4-FFF2-40B4-BE49-F238E27FC236}">
                <a16:creationId xmlns:a16="http://schemas.microsoft.com/office/drawing/2014/main" id="{19CF99FA-C535-49E2-B311-2DE694847E48}"/>
              </a:ext>
            </a:extLst>
          </p:cNvPr>
          <p:cNvPicPr>
            <a:picLocks noChangeAspect="1"/>
          </p:cNvPicPr>
          <p:nvPr/>
        </p:nvPicPr>
        <p:blipFill>
          <a:blip r:embed="rId3"/>
          <a:stretch>
            <a:fillRect/>
          </a:stretch>
        </p:blipFill>
        <p:spPr>
          <a:xfrm>
            <a:off x="114299" y="387626"/>
            <a:ext cx="8901113" cy="4653233"/>
          </a:xfrm>
          <a:prstGeom prst="rect">
            <a:avLst/>
          </a:prstGeom>
        </p:spPr>
      </p:pic>
    </p:spTree>
    <p:extLst>
      <p:ext uri="{BB962C8B-B14F-4D97-AF65-F5344CB8AC3E}">
        <p14:creationId xmlns:p14="http://schemas.microsoft.com/office/powerpoint/2010/main" val="50442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570941757"/>
              </p:ext>
            </p:extLst>
          </p:nvPr>
        </p:nvGraphicFramePr>
        <p:xfrm>
          <a:off x="246595" y="403512"/>
          <a:ext cx="8523081" cy="4525681"/>
        </p:xfrm>
        <a:graphic>
          <a:graphicData uri="http://schemas.openxmlformats.org/drawingml/2006/table">
            <a:tbl>
              <a:tblPr firstRow="1" bandRow="1">
                <a:tableStyleId>{5C22544A-7EE6-4342-B048-85BDC9FD1C3A}</a:tableStyleId>
              </a:tblPr>
              <a:tblGrid>
                <a:gridCol w="4208416">
                  <a:extLst>
                    <a:ext uri="{9D8B030D-6E8A-4147-A177-3AD203B41FA5}">
                      <a16:colId xmlns:a16="http://schemas.microsoft.com/office/drawing/2014/main" val="997061046"/>
                    </a:ext>
                  </a:extLst>
                </a:gridCol>
                <a:gridCol w="539418">
                  <a:extLst>
                    <a:ext uri="{9D8B030D-6E8A-4147-A177-3AD203B41FA5}">
                      <a16:colId xmlns:a16="http://schemas.microsoft.com/office/drawing/2014/main" val="2723771934"/>
                    </a:ext>
                  </a:extLst>
                </a:gridCol>
                <a:gridCol w="1120104">
                  <a:extLst>
                    <a:ext uri="{9D8B030D-6E8A-4147-A177-3AD203B41FA5}">
                      <a16:colId xmlns:a16="http://schemas.microsoft.com/office/drawing/2014/main" val="3830117845"/>
                    </a:ext>
                  </a:extLst>
                </a:gridCol>
                <a:gridCol w="950526">
                  <a:extLst>
                    <a:ext uri="{9D8B030D-6E8A-4147-A177-3AD203B41FA5}">
                      <a16:colId xmlns:a16="http://schemas.microsoft.com/office/drawing/2014/main" val="194189712"/>
                    </a:ext>
                  </a:extLst>
                </a:gridCol>
                <a:gridCol w="1704617">
                  <a:extLst>
                    <a:ext uri="{9D8B030D-6E8A-4147-A177-3AD203B41FA5}">
                      <a16:colId xmlns:a16="http://schemas.microsoft.com/office/drawing/2014/main" val="3065248341"/>
                    </a:ext>
                  </a:extLst>
                </a:gridCol>
              </a:tblGrid>
              <a:tr h="531781">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243635">
                <a:tc>
                  <a:txBody>
                    <a:bodyPr/>
                    <a:lstStyle/>
                    <a:p>
                      <a:pPr algn="l" fontAlgn="t"/>
                      <a:r>
                        <a:rPr lang="en-GB" sz="800" b="0" i="0" u="none" strike="noStrike" dirty="0">
                          <a:solidFill>
                            <a:srgbClr val="000000"/>
                          </a:solidFill>
                          <a:effectLst/>
                          <a:latin typeface="+mj-lt"/>
                        </a:rPr>
                        <a:t>Programme Plan Re-Baseline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07/11/2019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264542">
                <a:tc>
                  <a:txBody>
                    <a:bodyPr/>
                    <a:lstStyle/>
                    <a:p>
                      <a:pPr algn="l" fontAlgn="t"/>
                      <a:r>
                        <a:rPr lang="en-US" sz="800" b="0" i="0" u="none" strike="noStrike" dirty="0">
                          <a:solidFill>
                            <a:srgbClr val="000000"/>
                          </a:solidFill>
                          <a:effectLst/>
                          <a:latin typeface="+mj-lt"/>
                        </a:rPr>
                        <a:t>Updates to the CSS Physical Interface Design (</a:t>
                      </a:r>
                      <a:r>
                        <a:rPr lang="en-US" sz="800" b="0" i="0" u="none" strike="noStrike" dirty="0" err="1">
                          <a:solidFill>
                            <a:srgbClr val="000000"/>
                          </a:solidFill>
                          <a:effectLst/>
                          <a:latin typeface="+mj-lt"/>
                        </a:rPr>
                        <a:t>PhID</a:t>
                      </a:r>
                      <a:r>
                        <a:rPr lang="en-US" sz="800" b="0" i="0" u="none" strike="noStrike" dirty="0">
                          <a:solidFill>
                            <a:srgbClr val="000000"/>
                          </a:solidFill>
                          <a:effectLst/>
                          <a:latin typeface="+mj-lt"/>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£17,250.00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22/01/2020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264542">
                <a:tc>
                  <a:txBody>
                    <a:bodyPr/>
                    <a:lstStyle/>
                    <a:p>
                      <a:pPr algn="l" fontAlgn="t"/>
                      <a:r>
                        <a:rPr lang="en-GB" sz="800" b="0" i="0" u="none" strike="noStrike" dirty="0">
                          <a:solidFill>
                            <a:srgbClr val="000000"/>
                          </a:solidFill>
                          <a:effectLst/>
                          <a:latin typeface="+mj-lt"/>
                        </a:rPr>
                        <a:t>CSS_Exception_Handling_Strategy_v0.2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264542">
                <a:tc>
                  <a:txBody>
                    <a:bodyPr/>
                    <a:lstStyle/>
                    <a:p>
                      <a:pPr algn="l" fontAlgn="t"/>
                      <a:r>
                        <a:rPr lang="en-US" sz="800" b="0" i="0" u="none" strike="noStrike" dirty="0" err="1">
                          <a:solidFill>
                            <a:srgbClr val="000000"/>
                          </a:solidFill>
                          <a:effectLst/>
                          <a:latin typeface="+mj-lt"/>
                        </a:rPr>
                        <a:t>Provide_CSS_RegistrationID_to_PUI_and_LPs</a:t>
                      </a:r>
                      <a:endParaRPr lang="en-US" sz="800" b="0" i="0" u="none" strike="noStrike" dirty="0">
                        <a:solidFill>
                          <a:srgbClr val="00000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£12,643.00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07/08/2020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264542">
                <a:tc>
                  <a:txBody>
                    <a:bodyPr/>
                    <a:lstStyle/>
                    <a:p>
                      <a:pPr algn="l" fontAlgn="t"/>
                      <a:r>
                        <a:rPr lang="en-US" sz="800" b="0" i="0" u="none" strike="noStrike" dirty="0" err="1">
                          <a:solidFill>
                            <a:srgbClr val="000000"/>
                          </a:solidFill>
                          <a:effectLst/>
                          <a:latin typeface="+mj-lt"/>
                        </a:rPr>
                        <a:t>Licence</a:t>
                      </a:r>
                      <a:r>
                        <a:rPr lang="en-US" sz="800" b="0" i="0" u="none" strike="noStrike" dirty="0">
                          <a:solidFill>
                            <a:srgbClr val="000000"/>
                          </a:solidFill>
                          <a:effectLst/>
                          <a:latin typeface="+mj-lt"/>
                        </a:rPr>
                        <a:t> Exempt Network Customer Identifier – ABACUS Data Model update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CR-E51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29/10/2019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264542">
                <a:tc>
                  <a:txBody>
                    <a:bodyPr/>
                    <a:lstStyle/>
                    <a:p>
                      <a:pPr algn="l" fontAlgn="t"/>
                      <a:r>
                        <a:rPr lang="en-US" sz="800" b="0" i="0" u="none" strike="noStrike" dirty="0">
                          <a:solidFill>
                            <a:srgbClr val="000000"/>
                          </a:solidFill>
                          <a:effectLst/>
                          <a:latin typeface="+mj-lt"/>
                        </a:rPr>
                        <a:t>Amendments to the DMS artefact suite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£6,500.00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264542">
                <a:tc>
                  <a:txBody>
                    <a:bodyPr/>
                    <a:lstStyle/>
                    <a:p>
                      <a:pPr algn="l" fontAlgn="t"/>
                      <a:r>
                        <a:rPr lang="en-US" sz="800" b="0" i="0" u="none" strike="noStrike" dirty="0">
                          <a:solidFill>
                            <a:srgbClr val="000000"/>
                          </a:solidFill>
                          <a:effectLst/>
                          <a:latin typeface="+mj-lt"/>
                        </a:rPr>
                        <a:t>Migration of Terminated Gas RMPS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64542">
                <a:tc>
                  <a:txBody>
                    <a:bodyPr/>
                    <a:lstStyle/>
                    <a:p>
                      <a:pPr algn="l" fontAlgn="t"/>
                      <a:r>
                        <a:rPr lang="en-US" sz="800" b="0" i="0" u="none" strike="noStrike" dirty="0">
                          <a:solidFill>
                            <a:srgbClr val="000000"/>
                          </a:solidFill>
                          <a:effectLst/>
                          <a:latin typeface="+mj-lt"/>
                        </a:rPr>
                        <a:t>Amendments to the NC-0079 for REL (Retail Energy Location) Data Migration and Reconciliation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06/07/2020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264542">
                <a:tc>
                  <a:txBody>
                    <a:bodyPr/>
                    <a:lstStyle/>
                    <a:p>
                      <a:pPr algn="l" fontAlgn="b"/>
                      <a:r>
                        <a:rPr lang="en-GB" sz="800" b="0" i="0" u="none" strike="noStrike" dirty="0">
                          <a:solidFill>
                            <a:srgbClr val="000000"/>
                          </a:solidFill>
                          <a:effectLst/>
                          <a:latin typeface="+mj-lt"/>
                        </a:rPr>
                        <a:t>DMS - PHID Alignment Parties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06/07/2020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264542">
                <a:tc>
                  <a:txBody>
                    <a:bodyPr/>
                    <a:lstStyle/>
                    <a:p>
                      <a:pPr algn="l" fontAlgn="b"/>
                      <a:r>
                        <a:rPr lang="en-US" sz="800" b="0" i="0" u="none" strike="noStrike" dirty="0">
                          <a:solidFill>
                            <a:srgbClr val="000000"/>
                          </a:solidFill>
                          <a:effectLst/>
                          <a:latin typeface="+mj-lt"/>
                        </a:rPr>
                        <a:t>Request For a New or Upgraded DMT Environment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£256,009.00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311219">
                <a:tc>
                  <a:txBody>
                    <a:bodyPr/>
                    <a:lstStyle/>
                    <a:p>
                      <a:pPr algn="l" fontAlgn="b"/>
                      <a:r>
                        <a:rPr lang="en-US" sz="800" b="0" i="0" u="none" strike="noStrike" dirty="0">
                          <a:solidFill>
                            <a:srgbClr val="000000"/>
                          </a:solidFill>
                          <a:effectLst/>
                          <a:latin typeface="+mj-lt"/>
                        </a:rPr>
                        <a:t>Enable TLS connection pooling for all directly connected parties to CSS]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264542">
                <a:tc>
                  <a:txBody>
                    <a:bodyPr/>
                    <a:lstStyle/>
                    <a:p>
                      <a:pPr algn="l" fontAlgn="b"/>
                      <a:r>
                        <a:rPr lang="en-GB" sz="800" b="0" i="0" u="none" strike="noStrike">
                          <a:solidFill>
                            <a:srgbClr val="000000"/>
                          </a:solidFill>
                          <a:effectLst/>
                          <a:latin typeface="+mj-lt"/>
                        </a:rPr>
                        <a:t>Message Header Format for PKI Certificate Identification]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264542">
                <a:tc>
                  <a:txBody>
                    <a:bodyPr/>
                    <a:lstStyle/>
                    <a:p>
                      <a:pPr algn="l" fontAlgn="b"/>
                      <a:r>
                        <a:rPr lang="en-US" sz="800" b="0" i="0" u="none" strike="noStrike">
                          <a:solidFill>
                            <a:srgbClr val="000000"/>
                          </a:solidFill>
                          <a:effectLst/>
                          <a:latin typeface="+mj-lt"/>
                        </a:rPr>
                        <a:t>SIT Functional Test Re Plan  Enabling Parallel Testing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£56,000.00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20/07/2020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264542">
                <a:tc>
                  <a:txBody>
                    <a:bodyPr/>
                    <a:lstStyle/>
                    <a:p>
                      <a:pPr algn="l" fontAlgn="b"/>
                      <a:r>
                        <a:rPr lang="fr-FR" sz="800" b="0" i="0" u="none" strike="noStrike">
                          <a:solidFill>
                            <a:srgbClr val="000000"/>
                          </a:solidFill>
                          <a:effectLst/>
                          <a:latin typeface="+mj-lt"/>
                        </a:rPr>
                        <a:t>DM_Validation Catalogue_Shipper_Effective_Date_Change_</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03/08/2020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264542">
                <a:tc>
                  <a:txBody>
                    <a:bodyPr/>
                    <a:lstStyle/>
                    <a:p>
                      <a:pPr algn="l" fontAlgn="b"/>
                      <a:r>
                        <a:rPr lang="en-GB" sz="800" b="0" i="0" u="none" strike="noStrike">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bl>
          </a:graphicData>
        </a:graphic>
      </p:graphicFrame>
    </p:spTree>
    <p:extLst>
      <p:ext uri="{BB962C8B-B14F-4D97-AF65-F5344CB8AC3E}">
        <p14:creationId xmlns:p14="http://schemas.microsoft.com/office/powerpoint/2010/main" val="3267915347"/>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8529C455A9849A187361FC3458725" ma:contentTypeVersion="10" ma:contentTypeDescription="Create a new document." ma:contentTypeScope="" ma:versionID="5f734f88377a37ce2bd1e185f423e635">
  <xsd:schema xmlns:xsd="http://www.w3.org/2001/XMLSchema" xmlns:xs="http://www.w3.org/2001/XMLSchema" xmlns:p="http://schemas.microsoft.com/office/2006/metadata/properties" xmlns:ns2="06f4956c-4c52-4651-8c4e-2a64183ace1b" xmlns:ns3="103fba77-31dd-4780-83f9-c54f26c3a260" targetNamespace="http://schemas.microsoft.com/office/2006/metadata/properties" ma:root="true" ma:fieldsID="d0be2b021abbea2b4eb3ceb7838e0f65" ns2:_="" ns3:_="">
    <xsd:import namespace="06f4956c-4c52-4651-8c4e-2a64183ace1b"/>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4956c-4c52-4651-8c4e-2a64183ac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87E980-E2FF-4D46-A495-ED4B05485803}"/>
</file>

<file path=customXml/itemProps2.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3.xml><?xml version="1.0" encoding="utf-8"?>
<ds:datastoreItem xmlns:ds="http://schemas.openxmlformats.org/officeDocument/2006/customXml" ds:itemID="{F8545E1A-EA83-463B-B744-ADE3D05E8049}">
  <ds:schemaRefs>
    <ds:schemaRef ds:uri="b5d8c402-b464-4f85-b954-cddb3da0df20"/>
    <ds:schemaRef ds:uri="http://purl.org/dc/dcmitype/"/>
    <ds:schemaRef ds:uri="http://schemas.microsoft.com/office/infopath/2007/PartnerControls"/>
    <ds:schemaRef ds:uri="http://schemas.microsoft.com/office/2006/documentManagement/types"/>
    <ds:schemaRef ds:uri="http://purl.org/dc/terms/"/>
    <ds:schemaRef ds:uri="http://schemas.microsoft.com/office/2006/metadata/properties"/>
    <ds:schemaRef ds:uri="afe9fadc-cf94-4dd1-a692-a3c9fbf85351"/>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6987</TotalTime>
  <Words>3168</Words>
  <Application>Microsoft Office PowerPoint</Application>
  <PresentationFormat>On-screen Show (16:9)</PresentationFormat>
  <Paragraphs>565</Paragraphs>
  <Slides>13</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ＭＳ Ｐゴシック</vt:lpstr>
      <vt:lpstr>Arial</vt:lpstr>
      <vt:lpstr>Calibri</vt:lpstr>
      <vt:lpstr>Wingdings</vt:lpstr>
      <vt:lpstr>xoserve templates</vt:lpstr>
      <vt:lpstr>Office Theme</vt:lpstr>
      <vt:lpstr>1_xoserve templates</vt:lpstr>
      <vt:lpstr>Xoserve PowerPoint Template Clean</vt:lpstr>
      <vt:lpstr>CSSC Programme Dashboard</vt:lpstr>
      <vt:lpstr>PowerPoint Presentation</vt:lpstr>
      <vt:lpstr>Green Workstream Updates</vt:lpstr>
      <vt:lpstr>Green Workstream Updates</vt:lpstr>
      <vt:lpstr>Key Programme Risks (1/3)</vt:lpstr>
      <vt:lpstr>Key Programme Risks (2/3)</vt:lpstr>
      <vt:lpstr>PowerPoint Presentation</vt:lpstr>
      <vt:lpstr>PowerPoint Presentation</vt:lpstr>
      <vt:lpstr>Switching Programme CR Position – CRs impacting Xoserve</vt:lpstr>
      <vt:lpstr>Switching Programme CR Position – CRs impacting Xoserve</vt:lpstr>
      <vt:lpstr>Switching Programme CR Position – CRs not impacting Xoserve </vt:lpstr>
      <vt:lpstr>Switching Programme CR Position – CRs not impacting Xoserve </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34</cp:revision>
  <cp:lastPrinted>2019-12-17T14:02:10Z</cp:lastPrinted>
  <dcterms:created xsi:type="dcterms:W3CDTF">2011-09-20T14:58:41Z</dcterms:created>
  <dcterms:modified xsi:type="dcterms:W3CDTF">2021-05-07T13:15:59Z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0x010100CD78529C455A9849A187361FC3458725</vt:lpwstr>
  </property>
</Properties>
</file>