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463" r:id="rId5"/>
    <p:sldId id="464"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anne Williams" initials="JW" lastIdx="1" clrIdx="0">
    <p:extLst>
      <p:ext uri="{19B8F6BF-5375-455C-9EA6-DF929625EA0E}">
        <p15:presenceInfo xmlns:p15="http://schemas.microsoft.com/office/powerpoint/2012/main" userId="S::Joanne.Williams@xoserve.com::d39fd7a2-e977-4005-a1b8-665cd7ce1fb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0" d="100"/>
          <a:sy n="60" d="100"/>
        </p:scale>
        <p:origin x="816"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gela Clarke" userId="fe8f2832-4ba4-4aa0-82a4-7cd04b33095c" providerId="ADAL" clId="{10AC4BEB-0BE4-4D7B-9F6A-6FD549108D5E}"/>
    <pc:docChg chg="custSel modSld">
      <pc:chgData name="Angela Clarke" userId="fe8f2832-4ba4-4aa0-82a4-7cd04b33095c" providerId="ADAL" clId="{10AC4BEB-0BE4-4D7B-9F6A-6FD549108D5E}" dt="2021-05-10T14:41:24.068" v="0" actId="207"/>
      <pc:docMkLst>
        <pc:docMk/>
      </pc:docMkLst>
      <pc:sldChg chg="modSp">
        <pc:chgData name="Angela Clarke" userId="fe8f2832-4ba4-4aa0-82a4-7cd04b33095c" providerId="ADAL" clId="{10AC4BEB-0BE4-4D7B-9F6A-6FD549108D5E}" dt="2021-05-10T14:41:24.068" v="0" actId="207"/>
        <pc:sldMkLst>
          <pc:docMk/>
          <pc:sldMk cId="575992599" sldId="464"/>
        </pc:sldMkLst>
        <pc:graphicFrameChg chg="modGraphic">
          <ac:chgData name="Angela Clarke" userId="fe8f2832-4ba4-4aa0-82a4-7cd04b33095c" providerId="ADAL" clId="{10AC4BEB-0BE4-4D7B-9F6A-6FD549108D5E}" dt="2021-05-10T14:41:24.068" v="0" actId="207"/>
          <ac:graphicFrameMkLst>
            <pc:docMk/>
            <pc:sldMk cId="575992599" sldId="464"/>
            <ac:graphicFrameMk id="5" creationId="{67A4A20B-D131-4342-9071-5022958001BA}"/>
          </ac:graphicFrameMkLst>
        </pc:graphicFrameChg>
      </pc:sldChg>
    </pc:docChg>
  </pc:docChgLst>
  <pc:docChgLst>
    <pc:chgData name="Joanne Williams" userId="d39fd7a2-e977-4005-a1b8-665cd7ce1fbd" providerId="ADAL" clId="{CF5455FD-5090-41FB-B97C-D836797DF930}"/>
    <pc:docChg chg="undo custSel delSld modSld">
      <pc:chgData name="Joanne Williams" userId="d39fd7a2-e977-4005-a1b8-665cd7ce1fbd" providerId="ADAL" clId="{CF5455FD-5090-41FB-B97C-D836797DF930}" dt="2021-05-07T09:01:37.335" v="2022" actId="47"/>
      <pc:docMkLst>
        <pc:docMk/>
      </pc:docMkLst>
      <pc:sldChg chg="modSp">
        <pc:chgData name="Joanne Williams" userId="d39fd7a2-e977-4005-a1b8-665cd7ce1fbd" providerId="ADAL" clId="{CF5455FD-5090-41FB-B97C-D836797DF930}" dt="2021-05-07T09:01:33.087" v="2020" actId="207"/>
        <pc:sldMkLst>
          <pc:docMk/>
          <pc:sldMk cId="575992599" sldId="464"/>
        </pc:sldMkLst>
        <pc:graphicFrameChg chg="modGraphic">
          <ac:chgData name="Joanne Williams" userId="d39fd7a2-e977-4005-a1b8-665cd7ce1fbd" providerId="ADAL" clId="{CF5455FD-5090-41FB-B97C-D836797DF930}" dt="2021-05-07T08:57:03.072" v="1770" actId="20577"/>
          <ac:graphicFrameMkLst>
            <pc:docMk/>
            <pc:sldMk cId="575992599" sldId="464"/>
            <ac:graphicFrameMk id="4" creationId="{CEEA4514-D8BB-4490-B1C9-DBD08D5EA15A}"/>
          </ac:graphicFrameMkLst>
        </pc:graphicFrameChg>
        <pc:graphicFrameChg chg="mod modGraphic">
          <ac:chgData name="Joanne Williams" userId="d39fd7a2-e977-4005-a1b8-665cd7ce1fbd" providerId="ADAL" clId="{CF5455FD-5090-41FB-B97C-D836797DF930}" dt="2021-05-07T09:01:33.087" v="2020" actId="207"/>
          <ac:graphicFrameMkLst>
            <pc:docMk/>
            <pc:sldMk cId="575992599" sldId="464"/>
            <ac:graphicFrameMk id="5" creationId="{67A4A20B-D131-4342-9071-5022958001BA}"/>
          </ac:graphicFrameMkLst>
        </pc:graphicFrameChg>
        <pc:graphicFrameChg chg="modGraphic">
          <ac:chgData name="Joanne Williams" userId="d39fd7a2-e977-4005-a1b8-665cd7ce1fbd" providerId="ADAL" clId="{CF5455FD-5090-41FB-B97C-D836797DF930}" dt="2021-05-07T08:59:21.506" v="1986" actId="20577"/>
          <ac:graphicFrameMkLst>
            <pc:docMk/>
            <pc:sldMk cId="575992599" sldId="464"/>
            <ac:graphicFrameMk id="6" creationId="{17A0C3EF-B82F-484D-BC09-9FE416453D4F}"/>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D8C08B-6156-46E4-A4EC-B29EB368C430}" type="datetimeFigureOut">
              <a:rPr lang="en-GB" smtClean="0"/>
              <a:t>10/05/2021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2031FE-D110-4BE8-B28F-208BC0F469B6}" type="slidenum">
              <a:rPr lang="en-GB" smtClean="0"/>
              <a:t>‹#›</a:t>
            </a:fld>
            <a:endParaRPr lang="en-GB"/>
          </a:p>
        </p:txBody>
      </p:sp>
    </p:spTree>
    <p:extLst>
      <p:ext uri="{BB962C8B-B14F-4D97-AF65-F5344CB8AC3E}">
        <p14:creationId xmlns:p14="http://schemas.microsoft.com/office/powerpoint/2010/main" val="10808534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2427887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281195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33"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520056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200151"/>
            <a:ext cx="5384800" cy="339407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200151"/>
            <a:ext cx="5384800" cy="339407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938707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609600" y="164637"/>
            <a:ext cx="10972800" cy="850107"/>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622561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4177836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99123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667" b="1"/>
            </a:lvl1pPr>
          </a:lstStyle>
          <a:p>
            <a:r>
              <a:rPr lang="en-US"/>
              <a:t>Click to edit Master title style</a:t>
            </a:r>
            <a:endParaRPr lang="en-GB"/>
          </a:p>
        </p:txBody>
      </p:sp>
      <p:sp>
        <p:nvSpPr>
          <p:cNvPr id="3" name="Content Placeholder 2"/>
          <p:cNvSpPr>
            <a:spLocks noGrp="1"/>
          </p:cNvSpPr>
          <p:nvPr>
            <p:ph idx="1"/>
          </p:nvPr>
        </p:nvSpPr>
        <p:spPr>
          <a:xfrm>
            <a:off x="4766733" y="273052"/>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Tree>
    <p:extLst>
      <p:ext uri="{BB962C8B-B14F-4D97-AF65-F5344CB8AC3E}">
        <p14:creationId xmlns:p14="http://schemas.microsoft.com/office/powerpoint/2010/main" val="1872383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667"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GB"/>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Tree>
    <p:extLst>
      <p:ext uri="{BB962C8B-B14F-4D97-AF65-F5344CB8AC3E}">
        <p14:creationId xmlns:p14="http://schemas.microsoft.com/office/powerpoint/2010/main" val="4000757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164637"/>
            <a:ext cx="10972800" cy="850107"/>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412776"/>
            <a:ext cx="10972800" cy="489654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7236195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defTabSz="1219170" rtl="0" eaLnBrk="1" latinLnBrk="0" hangingPunct="1">
        <a:spcBef>
          <a:spcPct val="0"/>
        </a:spcBef>
        <a:buNone/>
        <a:defRPr sz="3733" b="1" kern="1200">
          <a:solidFill>
            <a:srgbClr val="3E5AA8"/>
          </a:solidFill>
          <a:latin typeface="Arial" panose="020B0604020202020204" pitchFamily="34" charset="0"/>
          <a:ea typeface="+mj-ea"/>
          <a:cs typeface="Arial" panose="020B0604020202020204" pitchFamily="34" charset="0"/>
        </a:defRPr>
      </a:lvl1pPr>
    </p:titleStyle>
    <p:bodyStyle>
      <a:lvl1pPr marL="457189" indent="-457189" algn="l" defTabSz="1219170" rtl="0" eaLnBrk="1" latinLnBrk="0" hangingPunct="1">
        <a:spcBef>
          <a:spcPct val="20000"/>
        </a:spcBef>
        <a:buFont typeface="Arial" panose="020B0604020202020204" pitchFamily="34" charset="0"/>
        <a:buChar char="•"/>
        <a:defRPr sz="3467" kern="1200">
          <a:solidFill>
            <a:schemeClr val="tx1"/>
          </a:solidFill>
          <a:latin typeface="Arial" panose="020B0604020202020204" pitchFamily="34" charset="0"/>
          <a:ea typeface="+mn-ea"/>
          <a:cs typeface="Arial" panose="020B0604020202020204" pitchFamily="34" charset="0"/>
        </a:defRPr>
      </a:lvl1pPr>
      <a:lvl2pPr marL="990575" indent="-380990" algn="l" defTabSz="121917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2pPr>
      <a:lvl3pPr marL="1523962" indent="-304792" algn="l" defTabSz="1219170" rtl="0" eaLnBrk="1" latinLnBrk="0" hangingPunct="1">
        <a:spcBef>
          <a:spcPct val="20000"/>
        </a:spcBef>
        <a:buFont typeface="Arial" panose="020B0604020202020204" pitchFamily="34" charset="0"/>
        <a:buChar char="•"/>
        <a:defRPr sz="2933" kern="1200">
          <a:solidFill>
            <a:schemeClr val="tx1"/>
          </a:solidFill>
          <a:latin typeface="Arial" panose="020B0604020202020204" pitchFamily="34" charset="0"/>
          <a:ea typeface="+mn-ea"/>
          <a:cs typeface="Arial" panose="020B0604020202020204" pitchFamily="34" charset="0"/>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01FE292-CD4F-49F5-927E-B85C8C296F4B}"/>
              </a:ext>
            </a:extLst>
          </p:cNvPr>
          <p:cNvSpPr>
            <a:spLocks noGrp="1"/>
          </p:cNvSpPr>
          <p:nvPr>
            <p:ph type="ctrTitle"/>
          </p:nvPr>
        </p:nvSpPr>
        <p:spPr/>
        <p:txBody>
          <a:bodyPr/>
          <a:lstStyle/>
          <a:p>
            <a:r>
              <a:rPr lang="en-GB"/>
              <a:t>CMS Rebuild Update</a:t>
            </a:r>
          </a:p>
        </p:txBody>
      </p:sp>
      <p:sp>
        <p:nvSpPr>
          <p:cNvPr id="5" name="Subtitle 4">
            <a:extLst>
              <a:ext uri="{FF2B5EF4-FFF2-40B4-BE49-F238E27FC236}">
                <a16:creationId xmlns:a16="http://schemas.microsoft.com/office/drawing/2014/main" id="{F2593A0D-9414-4F66-A28B-C8A2F59EF164}"/>
              </a:ext>
            </a:extLst>
          </p:cNvPr>
          <p:cNvSpPr>
            <a:spLocks noGrp="1"/>
          </p:cNvSpPr>
          <p:nvPr>
            <p:ph type="subTitle" idx="1"/>
          </p:nvPr>
        </p:nvSpPr>
        <p:spPr/>
        <p:txBody>
          <a:bodyPr/>
          <a:lstStyle/>
          <a:p>
            <a:r>
              <a:rPr lang="en-GB"/>
              <a:t>April Updates</a:t>
            </a:r>
          </a:p>
          <a:p>
            <a:r>
              <a:rPr lang="en-GB"/>
              <a:t>Jo Williams</a:t>
            </a:r>
          </a:p>
        </p:txBody>
      </p:sp>
    </p:spTree>
    <p:extLst>
      <p:ext uri="{BB962C8B-B14F-4D97-AF65-F5344CB8AC3E}">
        <p14:creationId xmlns:p14="http://schemas.microsoft.com/office/powerpoint/2010/main" val="1210139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267AF-E9E0-48CA-8B54-175895CFFC79}"/>
              </a:ext>
            </a:extLst>
          </p:cNvPr>
          <p:cNvSpPr>
            <a:spLocks noGrp="1"/>
          </p:cNvSpPr>
          <p:nvPr>
            <p:ph type="title"/>
          </p:nvPr>
        </p:nvSpPr>
        <p:spPr/>
        <p:txBody>
          <a:bodyPr/>
          <a:lstStyle/>
          <a:p>
            <a:r>
              <a:rPr lang="en-GB"/>
              <a:t>CMS Rebuild - Progress to date</a:t>
            </a:r>
          </a:p>
        </p:txBody>
      </p:sp>
      <p:graphicFrame>
        <p:nvGraphicFramePr>
          <p:cNvPr id="4" name="Table 3">
            <a:extLst>
              <a:ext uri="{FF2B5EF4-FFF2-40B4-BE49-F238E27FC236}">
                <a16:creationId xmlns:a16="http://schemas.microsoft.com/office/drawing/2014/main" id="{CEEA4514-D8BB-4490-B1C9-DBD08D5EA15A}"/>
              </a:ext>
            </a:extLst>
          </p:cNvPr>
          <p:cNvGraphicFramePr>
            <a:graphicFrameLocks noGrp="1"/>
          </p:cNvGraphicFramePr>
          <p:nvPr>
            <p:extLst>
              <p:ext uri="{D42A27DB-BD31-4B8C-83A1-F6EECF244321}">
                <p14:modId xmlns:p14="http://schemas.microsoft.com/office/powerpoint/2010/main" val="82579408"/>
              </p:ext>
            </p:extLst>
          </p:nvPr>
        </p:nvGraphicFramePr>
        <p:xfrm>
          <a:off x="200026" y="898284"/>
          <a:ext cx="6301088" cy="5795079"/>
        </p:xfrm>
        <a:graphic>
          <a:graphicData uri="http://schemas.openxmlformats.org/drawingml/2006/table">
            <a:tbl>
              <a:tblPr firstRow="1" bandRow="1">
                <a:tableStyleId>{5C22544A-7EE6-4342-B048-85BDC9FD1C3A}</a:tableStyleId>
              </a:tblPr>
              <a:tblGrid>
                <a:gridCol w="6301088">
                  <a:extLst>
                    <a:ext uri="{9D8B030D-6E8A-4147-A177-3AD203B41FA5}">
                      <a16:colId xmlns:a16="http://schemas.microsoft.com/office/drawing/2014/main" val="429621566"/>
                    </a:ext>
                  </a:extLst>
                </a:gridCol>
              </a:tblGrid>
              <a:tr h="408418">
                <a:tc>
                  <a:txBody>
                    <a:bodyPr/>
                    <a:lstStyle/>
                    <a:p>
                      <a:r>
                        <a:rPr lang="en-GB" sz="1600">
                          <a:solidFill>
                            <a:schemeClr val="bg1"/>
                          </a:solidFill>
                        </a:rPr>
                        <a:t>Summary of progress to date </a:t>
                      </a:r>
                    </a:p>
                  </a:txBody>
                  <a:tcPr marL="121920" marR="121920" marT="60960" marB="60960">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337349645"/>
                  </a:ext>
                </a:extLst>
              </a:tr>
              <a:tr h="5386661">
                <a:tc>
                  <a:txBody>
                    <a:bodyPr/>
                    <a:lstStyle/>
                    <a:p>
                      <a:pPr marL="171450" indent="-171450">
                        <a:buFont typeface="Arial" panose="020B0604020202020204" pitchFamily="34" charset="0"/>
                        <a:buChar char="•"/>
                      </a:pPr>
                      <a:r>
                        <a:rPr lang="en-GB" sz="1400" dirty="0">
                          <a:solidFill>
                            <a:schemeClr val="tx1"/>
                          </a:solidFill>
                          <a:latin typeface="Calibri"/>
                          <a:cs typeface="Calibri"/>
                        </a:rPr>
                        <a:t>Of the five options provided, we have now shortlisted two options</a:t>
                      </a:r>
                    </a:p>
                    <a:p>
                      <a:pPr marL="171450" indent="-171450">
                        <a:buFont typeface="Arial" panose="020B0604020202020204" pitchFamily="34" charset="0"/>
                        <a:buChar char="•"/>
                      </a:pPr>
                      <a:endParaRPr lang="en-GB" sz="1400" dirty="0">
                        <a:solidFill>
                          <a:schemeClr val="tx1"/>
                        </a:solidFill>
                        <a:latin typeface="Calibri"/>
                        <a:cs typeface="Calibri"/>
                      </a:endParaRPr>
                    </a:p>
                    <a:p>
                      <a:pPr marL="171450" indent="-171450">
                        <a:buFont typeface="Arial" panose="020B0604020202020204" pitchFamily="34" charset="0"/>
                        <a:buChar char="•"/>
                      </a:pPr>
                      <a:r>
                        <a:rPr lang="en-GB" sz="1400" dirty="0">
                          <a:solidFill>
                            <a:schemeClr val="tx1"/>
                          </a:solidFill>
                          <a:latin typeface="Calibri"/>
                          <a:cs typeface="Calibri"/>
                        </a:rPr>
                        <a:t>With the remaining options, we are seeking additional clarifications and working with suppliers to obtain these</a:t>
                      </a:r>
                    </a:p>
                    <a:p>
                      <a:pPr marL="171450" indent="-171450">
                        <a:buFont typeface="Arial" panose="020B0604020202020204" pitchFamily="34" charset="0"/>
                        <a:buChar char="•"/>
                      </a:pPr>
                      <a:endParaRPr lang="en-GB" sz="1400" dirty="0">
                        <a:solidFill>
                          <a:schemeClr val="tx1"/>
                        </a:solidFill>
                        <a:latin typeface="Calibri"/>
                        <a:cs typeface="Calibri"/>
                      </a:endParaRPr>
                    </a:p>
                    <a:p>
                      <a:pPr marL="171450" indent="-171450">
                        <a:buFont typeface="Arial" panose="020B0604020202020204" pitchFamily="34" charset="0"/>
                        <a:buChar char="•"/>
                      </a:pPr>
                      <a:r>
                        <a:rPr lang="en-GB" sz="1400" dirty="0">
                          <a:solidFill>
                            <a:schemeClr val="tx1"/>
                          </a:solidFill>
                          <a:latin typeface="Calibri"/>
                          <a:cs typeface="Calibri"/>
                        </a:rPr>
                        <a:t>Additional activities are continuing on certain processes such as the Must Reads, </a:t>
                      </a:r>
                      <a:r>
                        <a:rPr lang="en-GB" sz="1400" dirty="0" err="1">
                          <a:solidFill>
                            <a:schemeClr val="tx1"/>
                          </a:solidFill>
                          <a:latin typeface="Calibri"/>
                          <a:cs typeface="Calibri"/>
                        </a:rPr>
                        <a:t>ToG</a:t>
                      </a:r>
                      <a:r>
                        <a:rPr lang="en-GB" sz="1400" dirty="0">
                          <a:solidFill>
                            <a:schemeClr val="tx1"/>
                          </a:solidFill>
                          <a:latin typeface="Calibri"/>
                          <a:cs typeface="Calibri"/>
                        </a:rPr>
                        <a:t> and GSR, which the team are targeting to communicate these to the wider audience at the end of May</a:t>
                      </a:r>
                    </a:p>
                    <a:p>
                      <a:pPr marL="171450" indent="-171450">
                        <a:buFont typeface="Arial" panose="020B0604020202020204" pitchFamily="34" charset="0"/>
                        <a:buChar char="•"/>
                      </a:pPr>
                      <a:endParaRPr lang="en-GB" sz="1400" dirty="0">
                        <a:solidFill>
                          <a:schemeClr val="tx1"/>
                        </a:solidFill>
                        <a:latin typeface="Calibri"/>
                        <a:cs typeface="Calibri"/>
                      </a:endParaRPr>
                    </a:p>
                    <a:p>
                      <a:pPr marL="171450" indent="-171450">
                        <a:buFont typeface="Arial" panose="020B0604020202020204" pitchFamily="34" charset="0"/>
                        <a:buChar char="•"/>
                      </a:pPr>
                      <a:r>
                        <a:rPr lang="en-GB" sz="1400" dirty="0">
                          <a:solidFill>
                            <a:schemeClr val="tx1"/>
                          </a:solidFill>
                          <a:latin typeface="Calibri"/>
                          <a:cs typeface="Calibri"/>
                        </a:rPr>
                        <a:t>We are conscious that we were due to attend </a:t>
                      </a:r>
                      <a:r>
                        <a:rPr lang="en-GB" sz="1400" dirty="0" err="1">
                          <a:solidFill>
                            <a:schemeClr val="tx1"/>
                          </a:solidFill>
                          <a:latin typeface="Calibri"/>
                          <a:cs typeface="Calibri"/>
                        </a:rPr>
                        <a:t>CoMC</a:t>
                      </a:r>
                      <a:r>
                        <a:rPr lang="en-GB" sz="1400" dirty="0">
                          <a:solidFill>
                            <a:schemeClr val="tx1"/>
                          </a:solidFill>
                          <a:latin typeface="Calibri"/>
                          <a:cs typeface="Calibri"/>
                        </a:rPr>
                        <a:t> in May to provide the preferred solution, however we  are currently undertaking additional due diligence to ensure the chosen solution meets all requirements and can adapt for future changes</a:t>
                      </a:r>
                    </a:p>
                    <a:p>
                      <a:pPr marL="171450" indent="-171450">
                        <a:buFont typeface="Arial" panose="020B0604020202020204" pitchFamily="34" charset="0"/>
                        <a:buChar char="•"/>
                      </a:pPr>
                      <a:endParaRPr lang="en-GB" sz="1400" dirty="0">
                        <a:solidFill>
                          <a:schemeClr val="tx1"/>
                        </a:solidFill>
                        <a:latin typeface="Calibri"/>
                        <a:cs typeface="Calibri"/>
                      </a:endParaRPr>
                    </a:p>
                    <a:p>
                      <a:pPr marL="171450" indent="-171450">
                        <a:buFont typeface="Arial" panose="020B0604020202020204" pitchFamily="34" charset="0"/>
                        <a:buChar char="•"/>
                      </a:pPr>
                      <a:r>
                        <a:rPr lang="en-GB" sz="1400" dirty="0">
                          <a:solidFill>
                            <a:schemeClr val="tx1"/>
                          </a:solidFill>
                          <a:latin typeface="Calibri"/>
                          <a:cs typeface="Calibri"/>
                        </a:rPr>
                        <a:t>Following a session held with a customer rep, it has clarified that there is not duplication with the SDEP tool and the cross communication function requirement. Therefore the cross communication functionality remains in scope and the focus group shall continue to refine the requirements</a:t>
                      </a:r>
                    </a:p>
                  </a:txBody>
                  <a:tcPr marL="121920" marR="121920" marT="60960" marB="60960">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85722898"/>
                  </a:ext>
                </a:extLst>
              </a:tr>
            </a:tbl>
          </a:graphicData>
        </a:graphic>
      </p:graphicFrame>
      <p:graphicFrame>
        <p:nvGraphicFramePr>
          <p:cNvPr id="5" name="Table 4">
            <a:extLst>
              <a:ext uri="{FF2B5EF4-FFF2-40B4-BE49-F238E27FC236}">
                <a16:creationId xmlns:a16="http://schemas.microsoft.com/office/drawing/2014/main" id="{67A4A20B-D131-4342-9071-5022958001BA}"/>
              </a:ext>
            </a:extLst>
          </p:cNvPr>
          <p:cNvGraphicFramePr>
            <a:graphicFrameLocks noGrp="1"/>
          </p:cNvGraphicFramePr>
          <p:nvPr>
            <p:extLst>
              <p:ext uri="{D42A27DB-BD31-4B8C-83A1-F6EECF244321}">
                <p14:modId xmlns:p14="http://schemas.microsoft.com/office/powerpoint/2010/main" val="676737205"/>
              </p:ext>
            </p:extLst>
          </p:nvPr>
        </p:nvGraphicFramePr>
        <p:xfrm>
          <a:off x="6906761" y="5217528"/>
          <a:ext cx="4952159" cy="731520"/>
        </p:xfrm>
        <a:graphic>
          <a:graphicData uri="http://schemas.openxmlformats.org/drawingml/2006/table">
            <a:tbl>
              <a:tblPr firstRow="1" bandRow="1">
                <a:tableStyleId>{5C22544A-7EE6-4342-B048-85BDC9FD1C3A}</a:tableStyleId>
              </a:tblPr>
              <a:tblGrid>
                <a:gridCol w="3113147">
                  <a:extLst>
                    <a:ext uri="{9D8B030D-6E8A-4147-A177-3AD203B41FA5}">
                      <a16:colId xmlns:a16="http://schemas.microsoft.com/office/drawing/2014/main" val="1563247904"/>
                    </a:ext>
                  </a:extLst>
                </a:gridCol>
                <a:gridCol w="1839012">
                  <a:extLst>
                    <a:ext uri="{9D8B030D-6E8A-4147-A177-3AD203B41FA5}">
                      <a16:colId xmlns:a16="http://schemas.microsoft.com/office/drawing/2014/main" val="3891730288"/>
                    </a:ext>
                  </a:extLst>
                </a:gridCol>
              </a:tblGrid>
              <a:tr h="153322">
                <a:tc>
                  <a:txBody>
                    <a:bodyPr/>
                    <a:lstStyle/>
                    <a:p>
                      <a:r>
                        <a:rPr lang="en-GB" sz="1800" b="1" kern="1200" dirty="0">
                          <a:solidFill>
                            <a:schemeClr val="bg1"/>
                          </a:solidFill>
                          <a:latin typeface="+mn-lt"/>
                          <a:ea typeface="+mn-ea"/>
                          <a:cs typeface="+mn-cs"/>
                        </a:rPr>
                        <a:t>Key Milestones</a:t>
                      </a:r>
                    </a:p>
                  </a:txBody>
                  <a:tcPr marL="121920" marR="121920" marT="60960" marB="60960"/>
                </a:tc>
                <a:tc>
                  <a:txBody>
                    <a:bodyPr/>
                    <a:lstStyle/>
                    <a:p>
                      <a:r>
                        <a:rPr lang="en-GB" sz="1800" b="1" kern="1200">
                          <a:solidFill>
                            <a:schemeClr val="bg1"/>
                          </a:solidFill>
                          <a:latin typeface="+mn-lt"/>
                          <a:ea typeface="+mn-ea"/>
                          <a:cs typeface="+mn-cs"/>
                        </a:rPr>
                        <a:t>Due</a:t>
                      </a:r>
                    </a:p>
                  </a:txBody>
                  <a:tcPr marL="121920" marR="121920" marT="60960" marB="60960"/>
                </a:tc>
                <a:extLst>
                  <a:ext uri="{0D108BD9-81ED-4DB2-BD59-A6C34878D82A}">
                    <a16:rowId xmlns:a16="http://schemas.microsoft.com/office/drawing/2014/main" val="625286933"/>
                  </a:ext>
                </a:extLst>
              </a:tr>
              <a:tr h="0">
                <a:tc>
                  <a:txBody>
                    <a:bodyPr/>
                    <a:lstStyle/>
                    <a:p>
                      <a:pPr algn="l" rtl="0" fontAlgn="base"/>
                      <a:r>
                        <a:rPr lang="de-DE" sz="1400" b="0" i="0" dirty="0">
                          <a:solidFill>
                            <a:srgbClr val="000000"/>
                          </a:solidFill>
                          <a:effectLst/>
                          <a:latin typeface="Calibri"/>
                          <a:cs typeface="Calibri"/>
                        </a:rPr>
                        <a:t>Capture Exit</a:t>
                      </a:r>
                    </a:p>
                  </a:txBody>
                  <a:tcPr anchor="ctr"/>
                </a:tc>
                <a:tc>
                  <a:txBody>
                    <a:bodyPr/>
                    <a:lstStyle/>
                    <a:p>
                      <a:r>
                        <a:rPr lang="en-GB" sz="1400" b="0" dirty="0">
                          <a:solidFill>
                            <a:schemeClr val="tx1"/>
                          </a:solidFill>
                          <a:latin typeface="Calibri"/>
                          <a:cs typeface="Calibri"/>
                        </a:rPr>
                        <a:t>30/06/2021</a:t>
                      </a:r>
                    </a:p>
                  </a:txBody>
                  <a:tcPr marL="121920" marR="121920" marT="60960" marB="60960">
                    <a:solidFill>
                      <a:srgbClr val="FFC000"/>
                    </a:solidFill>
                  </a:tcPr>
                </a:tc>
                <a:extLst>
                  <a:ext uri="{0D108BD9-81ED-4DB2-BD59-A6C34878D82A}">
                    <a16:rowId xmlns:a16="http://schemas.microsoft.com/office/drawing/2014/main" val="2024808289"/>
                  </a:ext>
                </a:extLst>
              </a:tr>
            </a:tbl>
          </a:graphicData>
        </a:graphic>
      </p:graphicFrame>
      <p:graphicFrame>
        <p:nvGraphicFramePr>
          <p:cNvPr id="6" name="Table 5">
            <a:extLst>
              <a:ext uri="{FF2B5EF4-FFF2-40B4-BE49-F238E27FC236}">
                <a16:creationId xmlns:a16="http://schemas.microsoft.com/office/drawing/2014/main" id="{17A0C3EF-B82F-484D-BC09-9FE416453D4F}"/>
              </a:ext>
            </a:extLst>
          </p:cNvPr>
          <p:cNvGraphicFramePr>
            <a:graphicFrameLocks noGrp="1"/>
          </p:cNvGraphicFramePr>
          <p:nvPr>
            <p:extLst>
              <p:ext uri="{D42A27DB-BD31-4B8C-83A1-F6EECF244321}">
                <p14:modId xmlns:p14="http://schemas.microsoft.com/office/powerpoint/2010/main" val="895381152"/>
              </p:ext>
            </p:extLst>
          </p:nvPr>
        </p:nvGraphicFramePr>
        <p:xfrm>
          <a:off x="6734176" y="898284"/>
          <a:ext cx="5257798" cy="4197591"/>
        </p:xfrm>
        <a:graphic>
          <a:graphicData uri="http://schemas.openxmlformats.org/drawingml/2006/table">
            <a:tbl>
              <a:tblPr firstRow="1" bandRow="1">
                <a:tableStyleId>{5C22544A-7EE6-4342-B048-85BDC9FD1C3A}</a:tableStyleId>
              </a:tblPr>
              <a:tblGrid>
                <a:gridCol w="5257798">
                  <a:extLst>
                    <a:ext uri="{9D8B030D-6E8A-4147-A177-3AD203B41FA5}">
                      <a16:colId xmlns:a16="http://schemas.microsoft.com/office/drawing/2014/main" val="429621566"/>
                    </a:ext>
                  </a:extLst>
                </a:gridCol>
              </a:tblGrid>
              <a:tr h="481937">
                <a:tc>
                  <a:txBody>
                    <a:bodyPr/>
                    <a:lstStyle/>
                    <a:p>
                      <a:r>
                        <a:rPr lang="en-GB" sz="1600">
                          <a:solidFill>
                            <a:schemeClr val="bg1"/>
                          </a:solidFill>
                        </a:rPr>
                        <a:t>Next Steps</a:t>
                      </a:r>
                    </a:p>
                  </a:txBody>
                  <a:tcPr marL="121920" marR="121920" marT="60960" marB="60960">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337349645"/>
                  </a:ext>
                </a:extLst>
              </a:tr>
              <a:tr h="3715654">
                <a:tc>
                  <a:txBody>
                    <a:bodyPr/>
                    <a:lstStyle/>
                    <a:p>
                      <a:pPr marL="285750" lvl="0" indent="-285750">
                        <a:buFont typeface="Arial" panose="020B0604020202020204" pitchFamily="34" charset="0"/>
                        <a:buChar char="•"/>
                      </a:pPr>
                      <a:r>
                        <a:rPr lang="en-GB" sz="1400" kern="1200" dirty="0">
                          <a:solidFill>
                            <a:schemeClr val="tx1"/>
                          </a:solidFill>
                          <a:latin typeface="Calibri"/>
                          <a:ea typeface="+mn-ea"/>
                          <a:cs typeface="Calibri"/>
                        </a:rPr>
                        <a:t>Identify the preferred solution and present to </a:t>
                      </a:r>
                      <a:r>
                        <a:rPr lang="en-GB" sz="1400" kern="1200" dirty="0" err="1">
                          <a:solidFill>
                            <a:schemeClr val="tx1"/>
                          </a:solidFill>
                          <a:latin typeface="Calibri"/>
                          <a:ea typeface="+mn-ea"/>
                          <a:cs typeface="Calibri"/>
                        </a:rPr>
                        <a:t>CoMC</a:t>
                      </a:r>
                      <a:r>
                        <a:rPr lang="en-GB" sz="1400" kern="1200" dirty="0">
                          <a:solidFill>
                            <a:schemeClr val="tx1"/>
                          </a:solidFill>
                          <a:latin typeface="Calibri"/>
                          <a:ea typeface="+mn-ea"/>
                          <a:cs typeface="Calibri"/>
                        </a:rPr>
                        <a:t> </a:t>
                      </a:r>
                    </a:p>
                    <a:p>
                      <a:pPr marL="285750" lvl="0" indent="-285750">
                        <a:buFont typeface="Arial" panose="020B0604020202020204" pitchFamily="34" charset="0"/>
                        <a:buChar char="•"/>
                      </a:pPr>
                      <a:endParaRPr lang="en-GB" sz="1400" kern="1200" dirty="0">
                        <a:solidFill>
                          <a:schemeClr val="tx1"/>
                        </a:solidFill>
                        <a:latin typeface="Calibri"/>
                        <a:ea typeface="+mn-ea"/>
                        <a:cs typeface="Calibri"/>
                      </a:endParaRPr>
                    </a:p>
                    <a:p>
                      <a:pPr marL="285750" lvl="0" indent="-285750">
                        <a:buFont typeface="Arial" panose="020B0604020202020204" pitchFamily="34" charset="0"/>
                        <a:buChar char="•"/>
                      </a:pPr>
                      <a:r>
                        <a:rPr lang="en-GB" sz="1400" kern="1200" dirty="0">
                          <a:solidFill>
                            <a:schemeClr val="tx1"/>
                          </a:solidFill>
                          <a:latin typeface="Calibri"/>
                          <a:ea typeface="+mn-ea"/>
                          <a:cs typeface="Calibri"/>
                        </a:rPr>
                        <a:t>Approval of processes to remain in scope of CMS</a:t>
                      </a:r>
                    </a:p>
                    <a:p>
                      <a:pPr marL="285750" lvl="0" indent="-285750">
                        <a:buFont typeface="Arial" panose="020B0604020202020204" pitchFamily="34" charset="0"/>
                        <a:buChar char="•"/>
                      </a:pPr>
                      <a:endParaRPr lang="en-GB" sz="1400" kern="1200" dirty="0">
                        <a:solidFill>
                          <a:schemeClr val="tx1"/>
                        </a:solidFill>
                        <a:latin typeface="Calibri"/>
                        <a:ea typeface="+mn-ea"/>
                        <a:cs typeface="Calibri"/>
                      </a:endParaRPr>
                    </a:p>
                    <a:p>
                      <a:pPr marL="285750" lvl="0" indent="-285750">
                        <a:buFont typeface="Arial" panose="020B0604020202020204" pitchFamily="34" charset="0"/>
                        <a:buChar char="•"/>
                      </a:pPr>
                      <a:r>
                        <a:rPr lang="en-GB" sz="1400" kern="1200" dirty="0">
                          <a:solidFill>
                            <a:schemeClr val="tx1"/>
                          </a:solidFill>
                          <a:latin typeface="Calibri"/>
                          <a:ea typeface="+mn-ea"/>
                          <a:cs typeface="Calibri"/>
                        </a:rPr>
                        <a:t>Cross Communication workshop to be scheduled for the focus group</a:t>
                      </a:r>
                    </a:p>
                    <a:p>
                      <a:pPr marL="285750" lvl="0" indent="-285750">
                        <a:buFont typeface="Arial" panose="020B0604020202020204" pitchFamily="34" charset="0"/>
                        <a:buChar char="•"/>
                      </a:pPr>
                      <a:endParaRPr lang="en-GB" sz="1400" kern="1200" dirty="0">
                        <a:solidFill>
                          <a:schemeClr val="tx1"/>
                        </a:solidFill>
                        <a:latin typeface="Calibri"/>
                        <a:ea typeface="+mn-ea"/>
                        <a:cs typeface="Calibri"/>
                      </a:endParaRPr>
                    </a:p>
                    <a:p>
                      <a:pPr marL="285750" lvl="0" indent="-285750">
                        <a:buFont typeface="Arial" panose="020B0604020202020204" pitchFamily="34" charset="0"/>
                        <a:buChar char="•"/>
                      </a:pPr>
                      <a:r>
                        <a:rPr lang="en-GB" sz="1400" kern="1200" dirty="0">
                          <a:solidFill>
                            <a:schemeClr val="tx1"/>
                          </a:solidFill>
                          <a:latin typeface="Calibri"/>
                          <a:ea typeface="+mn-ea"/>
                          <a:cs typeface="Calibri"/>
                        </a:rPr>
                        <a:t>Finalising the Must Reads, </a:t>
                      </a:r>
                      <a:r>
                        <a:rPr lang="en-GB" sz="1400" kern="1200" dirty="0" err="1">
                          <a:solidFill>
                            <a:schemeClr val="tx1"/>
                          </a:solidFill>
                          <a:latin typeface="Calibri"/>
                          <a:ea typeface="+mn-ea"/>
                          <a:cs typeface="Calibri"/>
                        </a:rPr>
                        <a:t>ToG</a:t>
                      </a:r>
                      <a:r>
                        <a:rPr lang="en-GB" sz="1400" kern="1200" dirty="0">
                          <a:solidFill>
                            <a:schemeClr val="tx1"/>
                          </a:solidFill>
                          <a:latin typeface="Calibri"/>
                          <a:ea typeface="+mn-ea"/>
                          <a:cs typeface="Calibri"/>
                        </a:rPr>
                        <a:t> and GSR high level requirements</a:t>
                      </a:r>
                    </a:p>
                  </a:txBody>
                  <a:tcPr marL="121920" marR="121920" marT="60960" marB="60960">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85722898"/>
                  </a:ext>
                </a:extLst>
              </a:tr>
            </a:tbl>
          </a:graphicData>
        </a:graphic>
      </p:graphicFrame>
    </p:spTree>
    <p:extLst>
      <p:ext uri="{BB962C8B-B14F-4D97-AF65-F5344CB8AC3E}">
        <p14:creationId xmlns:p14="http://schemas.microsoft.com/office/powerpoint/2010/main" val="575992599"/>
      </p:ext>
    </p:extLst>
  </p:cSld>
  <p:clrMapOvr>
    <a:masterClrMapping/>
  </p:clrMapOvr>
</p:sld>
</file>

<file path=ppt/theme/theme1.xml><?xml version="1.0" encoding="utf-8"?>
<a:theme xmlns:a="http://schemas.openxmlformats.org/drawingml/2006/main" name="1_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103fba77-31dd-4780-83f9-c54f26c3a260">
      <UserInfo>
        <DisplayName>Angela Clarke</DisplayName>
        <AccountId>23</AccountId>
        <AccountType/>
      </UserInfo>
      <UserInfo>
        <DisplayName>Richard Cresswell</DisplayName>
        <AccountId>15</AccountId>
        <AccountType/>
      </UserInfo>
      <UserInfo>
        <DisplayName>Kirsty Merrilees</DisplayName>
        <AccountId>43</AccountId>
        <AccountType/>
      </UserInfo>
      <UserInfo>
        <DisplayName>Charan Singh</DisplayName>
        <AccountId>52</AccountId>
        <AccountType/>
      </UserInfo>
      <UserInfo>
        <DisplayName>Megan Troth</DisplayName>
        <AccountId>53</AccountId>
        <AccountType/>
      </UserInfo>
      <UserInfo>
        <DisplayName>Mark Chattin</DisplayName>
        <AccountId>58</AccountId>
        <AccountType/>
      </UserInfo>
      <UserInfo>
        <DisplayName>Trefor Price</DisplayName>
        <AccountId>59</AccountId>
        <AccountType/>
      </UserInfo>
      <UserInfo>
        <DisplayName>Linda Whitcroft</DisplayName>
        <AccountId>12</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D78529C455A9849A187361FC3458725" ma:contentTypeVersion="10" ma:contentTypeDescription="Create a new document." ma:contentTypeScope="" ma:versionID="5f734f88377a37ce2bd1e185f423e635">
  <xsd:schema xmlns:xsd="http://www.w3.org/2001/XMLSchema" xmlns:xs="http://www.w3.org/2001/XMLSchema" xmlns:p="http://schemas.microsoft.com/office/2006/metadata/properties" xmlns:ns2="06f4956c-4c52-4651-8c4e-2a64183ace1b" xmlns:ns3="103fba77-31dd-4780-83f9-c54f26c3a260" targetNamespace="http://schemas.microsoft.com/office/2006/metadata/properties" ma:root="true" ma:fieldsID="d0be2b021abbea2b4eb3ceb7838e0f65" ns2:_="" ns3:_="">
    <xsd:import namespace="06f4956c-4c52-4651-8c4e-2a64183ace1b"/>
    <xsd:import namespace="103fba77-31dd-4780-83f9-c54f26c3a26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6f4956c-4c52-4651-8c4e-2a64183ace1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03fba77-31dd-4780-83f9-c54f26c3a26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32DC69A-4E4C-4C5F-A573-ED75CA8821B0}">
  <ds:schemaRefs>
    <ds:schemaRef ds:uri="http://purl.org/dc/elements/1.1/"/>
    <ds:schemaRef ds:uri="http://schemas.microsoft.com/office/2006/metadata/properties"/>
    <ds:schemaRef ds:uri="http://schemas.microsoft.com/office/2006/documentManagement/types"/>
    <ds:schemaRef ds:uri="103fba77-31dd-4780-83f9-c54f26c3a260"/>
    <ds:schemaRef ds:uri="http://www.w3.org/XML/1998/namespace"/>
    <ds:schemaRef ds:uri="http://schemas.microsoft.com/office/infopath/2007/PartnerControls"/>
    <ds:schemaRef ds:uri="http://schemas.openxmlformats.org/package/2006/metadata/core-properties"/>
    <ds:schemaRef ds:uri="06f4956c-4c52-4651-8c4e-2a64183ace1b"/>
    <ds:schemaRef ds:uri="http://purl.org/dc/dcmitype/"/>
    <ds:schemaRef ds:uri="http://purl.org/dc/terms/"/>
  </ds:schemaRefs>
</ds:datastoreItem>
</file>

<file path=customXml/itemProps2.xml><?xml version="1.0" encoding="utf-8"?>
<ds:datastoreItem xmlns:ds="http://schemas.openxmlformats.org/officeDocument/2006/customXml" ds:itemID="{8B4F39B2-7EC3-40D5-9E4B-29176C252DE9}">
  <ds:schemaRefs>
    <ds:schemaRef ds:uri="http://schemas.microsoft.com/sharepoint/v3/contenttype/forms"/>
  </ds:schemaRefs>
</ds:datastoreItem>
</file>

<file path=customXml/itemProps3.xml><?xml version="1.0" encoding="utf-8"?>
<ds:datastoreItem xmlns:ds="http://schemas.openxmlformats.org/officeDocument/2006/customXml" ds:itemID="{5472A439-33BE-45BE-9A6B-EBA187B8EA0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6f4956c-4c52-4651-8c4e-2a64183ace1b"/>
    <ds:schemaRef ds:uri="103fba77-31dd-4780-83f9-c54f26c3a26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14098</TotalTime>
  <Words>213</Words>
  <Application>Microsoft Office PowerPoint</Application>
  <PresentationFormat>Widescreen</PresentationFormat>
  <Paragraphs>26</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1_Office Theme</vt:lpstr>
      <vt:lpstr>CMS Rebuild Update</vt:lpstr>
      <vt:lpstr>CMS Rebuild - Progress to date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CMS Rebuild Update</dc:title>
  <dc:creator>Joanne Williams</dc:creator>
  <cp:lastModifiedBy>Angela Clarke</cp:lastModifiedBy>
  <cp:revision>2</cp:revision>
  <dcterms:created xsi:type="dcterms:W3CDTF">2020-12-03T15:59:13Z</dcterms:created>
  <dcterms:modified xsi:type="dcterms:W3CDTF">2021-05-10T14:41:34Z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0x010100CD78529C455A9849A187361FC3458725</vt:lpwstr>
  </property>
</Properties>
</file>