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88" r:id="rId5"/>
    <p:sldId id="407" r:id="rId6"/>
    <p:sldId id="424" r:id="rId7"/>
    <p:sldId id="425" r:id="rId8"/>
    <p:sldId id="426" r:id="rId9"/>
    <p:sldId id="427" r:id="rId10"/>
  </p:sldIdLst>
  <p:sldSz cx="9144000" cy="5143500" type="screen16x9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ran Kumar" initials="KK" lastIdx="4" clrIdx="0">
    <p:extLst>
      <p:ext uri="{19B8F6BF-5375-455C-9EA6-DF929625EA0E}">
        <p15:presenceInfo xmlns:p15="http://schemas.microsoft.com/office/powerpoint/2012/main" userId="S::kiran.kumar2@xoserve.com::7b38229d-8975-4c0e-953e-f7dad763bb46" providerId="AD"/>
      </p:ext>
    </p:extLst>
  </p:cmAuthor>
  <p:cmAuthor id="2" name="Michele Downes" initials="MD" lastIdx="1" clrIdx="1">
    <p:extLst>
      <p:ext uri="{19B8F6BF-5375-455C-9EA6-DF929625EA0E}">
        <p15:presenceInfo xmlns:p15="http://schemas.microsoft.com/office/powerpoint/2012/main" userId="S-1-5-21-4145888014-839675345-3125187760-32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5C2"/>
    <a:srgbClr val="F5835D"/>
    <a:srgbClr val="EB9A2D"/>
    <a:srgbClr val="006C31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987E00-77B9-4B88-9BD7-957338AF0798}" v="472" dt="2021-03-08T15:50:24.5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3883" autoAdjust="0"/>
  </p:normalViewPr>
  <p:slideViewPr>
    <p:cSldViewPr>
      <p:cViewPr varScale="1">
        <p:scale>
          <a:sx n="79" d="100"/>
          <a:sy n="79" d="100"/>
        </p:scale>
        <p:origin x="876" y="56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075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>
            <a:normAutofit/>
          </a:bodyPr>
          <a:lstStyle/>
          <a:p>
            <a:r>
              <a:rPr lang="en-GB" dirty="0"/>
              <a:t>AQ Taskforce Update</a:t>
            </a:r>
            <a:br>
              <a:rPr lang="en-GB" dirty="0"/>
            </a:br>
            <a:r>
              <a:rPr lang="en-GB" dirty="0"/>
              <a:t>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17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March 2021</a:t>
            </a:r>
          </a:p>
          <a:p>
            <a:r>
              <a:rPr lang="en-GB" sz="1300" dirty="0">
                <a:latin typeface="Arial"/>
                <a:cs typeface="Arial"/>
              </a:rPr>
              <a:t>Version 0.1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17A14-C8FB-4379-BE95-E9DE2EE30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A2CCE-829F-4B01-9E19-D0099A07D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solidFill>
                  <a:schemeClr val="accent1"/>
                </a:solidFill>
                <a:cs typeface="Calibri" panose="020F0502020204030204" pitchFamily="34" charset="0"/>
              </a:rPr>
              <a:t>AQ taskforce established to resolve the underlying issues which have led to AQ errors. The team consists of business SME’s, technical resources including architects, as well as our IT suppliers</a:t>
            </a:r>
          </a:p>
          <a:p>
            <a:endParaRPr lang="en-US" sz="1400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r>
              <a:rPr lang="en-US" sz="1400" dirty="0">
                <a:solidFill>
                  <a:schemeClr val="accent1"/>
                </a:solidFill>
                <a:cs typeface="Calibri" panose="020F0502020204030204" pitchFamily="34" charset="0"/>
              </a:rPr>
              <a:t>Immediate focus was to confirm the scope and breadth of the problem and develop a detailed plan of action </a:t>
            </a:r>
          </a:p>
          <a:p>
            <a:endParaRPr lang="en-US" sz="1400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r>
              <a:rPr lang="en-US" sz="1400" dirty="0">
                <a:solidFill>
                  <a:schemeClr val="accent1"/>
                </a:solidFill>
                <a:cs typeface="Calibri" panose="020F0502020204030204" pitchFamily="34" charset="0"/>
              </a:rPr>
              <a:t>The resolution of defects and a more in-depth assessment of the root cause of all AQ defects raised to negate these issues occurring in the first place</a:t>
            </a:r>
          </a:p>
          <a:p>
            <a:endParaRPr lang="en-US" sz="1400" dirty="0">
              <a:solidFill>
                <a:schemeClr val="accent1"/>
              </a:solidFill>
              <a:latin typeface="+mj-lt"/>
              <a:cs typeface="Calibri" panose="020F0502020204030204" pitchFamily="34" charset="0"/>
            </a:endParaRPr>
          </a:p>
          <a:p>
            <a:r>
              <a:rPr lang="en-US" sz="1400" dirty="0">
                <a:solidFill>
                  <a:schemeClr val="accent1"/>
                </a:solidFill>
                <a:latin typeface="+mj-lt"/>
                <a:cs typeface="Calibri" panose="020F0502020204030204" pitchFamily="34" charset="0"/>
              </a:rPr>
              <a:t>Taskforce identified that historic AQ adjustment issue and sought to develop a methodology, tooling and billing principles in which to </a:t>
            </a:r>
            <a:r>
              <a:rPr lang="en-US" sz="1400" dirty="0" err="1">
                <a:solidFill>
                  <a:schemeClr val="accent1"/>
                </a:solidFill>
                <a:latin typeface="+mj-lt"/>
                <a:cs typeface="Calibri" panose="020F0502020204030204" pitchFamily="34" charset="0"/>
              </a:rPr>
              <a:t>udertake</a:t>
            </a:r>
            <a:r>
              <a:rPr lang="en-US" sz="1400" dirty="0">
                <a:solidFill>
                  <a:schemeClr val="accent1"/>
                </a:solidFill>
                <a:latin typeface="+mj-lt"/>
                <a:cs typeface="Calibri" panose="020F0502020204030204" pitchFamily="34" charset="0"/>
              </a:rPr>
              <a:t> invoicing. All taskforce activity on this work has now ceased and will move to BAU.</a:t>
            </a:r>
            <a:endParaRPr lang="en-GB" sz="1400" dirty="0">
              <a:solidFill>
                <a:schemeClr val="accent1"/>
              </a:solidFill>
              <a:latin typeface="+mj-lt"/>
              <a:cs typeface="Calibri" panose="020F0502020204030204" pitchFamily="34" charset="0"/>
            </a:endParaRPr>
          </a:p>
          <a:p>
            <a:endParaRPr lang="en-GB" sz="1400" dirty="0">
              <a:solidFill>
                <a:schemeClr val="accent1"/>
              </a:solidFill>
              <a:latin typeface="+mj-lt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891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1A465-A632-45F8-8F02-E7AAE9D19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Taskforce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D7A78-ADB2-4628-841E-9F01D8149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1"/>
                </a:solidFill>
                <a:cs typeface="Calibri" panose="020F0502020204030204" pitchFamily="34" charset="0"/>
              </a:rPr>
              <a:t>Continue resolution of known defects 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sz="2800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1"/>
                </a:solidFill>
                <a:cs typeface="Calibri" panose="020F0502020204030204" pitchFamily="34" charset="0"/>
              </a:rPr>
              <a:t>Undertake detailed root cause analysis assessment of the AQ functionality and upstream processes 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sz="2800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1"/>
                </a:solidFill>
                <a:cs typeface="Calibri" panose="020F0502020204030204" pitchFamily="34" charset="0"/>
              </a:rPr>
              <a:t>Review the AQ functionality and business process for both monthly and annual activities 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sz="2800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1"/>
                </a:solidFill>
                <a:cs typeface="Calibri" panose="020F0502020204030204" pitchFamily="34" charset="0"/>
              </a:rPr>
              <a:t>Identify system and process solutions to resolve any issues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sz="2800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1"/>
                </a:solidFill>
                <a:cs typeface="Calibri" panose="020F0502020204030204" pitchFamily="34" charset="0"/>
              </a:rPr>
              <a:t>Use data / MI to drive greater insight 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sz="2800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1"/>
                </a:solidFill>
                <a:cs typeface="Calibri" panose="020F0502020204030204" pitchFamily="34" charset="0"/>
              </a:rPr>
              <a:t>Continue to provide support, progress reporting &amp; status to you on the taskforce activities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0899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BCE9C-F73C-4CDF-B696-8F29F1BB9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AQ Taskforce Focus Areas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DA423F-7478-4E3A-A79E-5D92C81B3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144" y="733903"/>
            <a:ext cx="8137712" cy="417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535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2F336-9D51-4094-8756-2D613F912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AQ Defects – Raised &amp; Resolved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BE6D11-D2F8-4FAA-AFCD-A119BDB9A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1" y="1050925"/>
            <a:ext cx="7391399" cy="335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730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602E2-4B5F-4531-B546-847D4220B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323AA-84BA-4A2E-8A2F-0B345323B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>
                <a:solidFill>
                  <a:schemeClr val="accent1"/>
                </a:solidFill>
              </a:rPr>
              <a:t>Defect summary and progress will continue to be provided at industry and customer meetings, for </a:t>
            </a:r>
            <a:r>
              <a:rPr lang="en-GB" sz="1600" dirty="0" err="1">
                <a:solidFill>
                  <a:schemeClr val="accent1"/>
                </a:solidFill>
              </a:rPr>
              <a:t>CoMC</a:t>
            </a:r>
            <a:r>
              <a:rPr lang="en-GB" sz="1600" dirty="0">
                <a:solidFill>
                  <a:schemeClr val="accent1"/>
                </a:solidFill>
              </a:rPr>
              <a:t> this will be under ‘Issue Management’ agenda item</a:t>
            </a:r>
          </a:p>
          <a:p>
            <a:endParaRPr lang="en-GB" sz="1600" dirty="0">
              <a:solidFill>
                <a:schemeClr val="accent1"/>
              </a:solidFill>
            </a:endParaRPr>
          </a:p>
          <a:p>
            <a:r>
              <a:rPr lang="en-GB" sz="1600" dirty="0">
                <a:solidFill>
                  <a:schemeClr val="accent1"/>
                </a:solidFill>
              </a:rPr>
              <a:t>Focus will continue on the resolution of AQ defects and maturing the newly created AQ operational team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829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Downes, Michele</DisplayName>
        <AccountId>6</AccountId>
        <AccountType/>
      </UserInfo>
      <UserInfo>
        <DisplayName>Foxall, Stefan</DisplayName>
        <AccountId>26</AccountId>
        <AccountType/>
      </UserInfo>
      <UserInfo>
        <DisplayName>Denis Regan Members</DisplayName>
        <AccountId>28</AccountId>
        <AccountType/>
      </UserInfo>
      <UserInfo>
        <DisplayName>SharingLinks.7d69b77e-f861-4c54-b8a4-42f58b07a8dd.OrganizationView.eb620989-5189-48f3-ab06-4b6c90095b3e</DisplayName>
        <AccountId>29</AccountId>
        <AccountType/>
      </UserInfo>
      <UserInfo>
        <DisplayName>Regan, Denis</DisplayName>
        <AccountId>14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2" ma:contentTypeDescription="Create a new document." ma:contentTypeScope="" ma:versionID="8d43dc58f4be256e0872fee0ddd01b45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19bab5e5e8857395343a357c49ac1bcf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schemas.microsoft.com/office/2006/documentManagement/types"/>
    <ds:schemaRef ds:uri="http://purl.org/dc/terms/"/>
    <ds:schemaRef ds:uri="3092569d-7549-4f1f-b838-122d264c6bd8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01f7a547-d57a-44ce-a211-81869c79743b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3807D71-14CF-484C-B5AA-3D2080C30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44379</TotalTime>
  <Words>249</Words>
  <Application>Microsoft Office PowerPoint</Application>
  <PresentationFormat>On-screen Show (16:9)</PresentationFormat>
  <Paragraphs>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AQ Taskforce Update CoMC </vt:lpstr>
      <vt:lpstr>Background</vt:lpstr>
      <vt:lpstr>Taskforce Objectives</vt:lpstr>
      <vt:lpstr>AQ Taskforce Focus Areas</vt:lpstr>
      <vt:lpstr>AQ Defects – Raised &amp; Resolved </vt:lpstr>
      <vt:lpstr>Next Steps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Angela Clarke</cp:lastModifiedBy>
  <cp:revision>358</cp:revision>
  <cp:lastPrinted>2020-03-06T09:33:12Z</cp:lastPrinted>
  <dcterms:created xsi:type="dcterms:W3CDTF">2018-09-02T17:12:15Z</dcterms:created>
  <dcterms:modified xsi:type="dcterms:W3CDTF">2021-03-08T16:51:16Z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