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23"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CCB3B"/>
    <a:srgbClr val="0070C0"/>
    <a:srgbClr val="40D1F5"/>
    <a:srgbClr val="D75733"/>
    <a:srgbClr val="9C4877"/>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49" autoAdjust="0"/>
  </p:normalViewPr>
  <p:slideViewPr>
    <p:cSldViewPr snapToGrid="0">
      <p:cViewPr varScale="1">
        <p:scale>
          <a:sx n="68" d="100"/>
          <a:sy n="68" d="100"/>
        </p:scale>
        <p:origin x="1168" y="52"/>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cer\Downloads\Trend%20for%20Avoidable_Accountable%20%2020_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itle>
    <c:autoTitleDeleted val="0"/>
    <c:plotArea>
      <c:layout>
        <c:manualLayout>
          <c:layoutTarget val="inner"/>
          <c:xMode val="edge"/>
          <c:yMode val="edge"/>
          <c:x val="7.4155787888669319E-2"/>
          <c:y val="0.12418771249715264"/>
          <c:w val="0.68392187475176569"/>
          <c:h val="0.78807047312517464"/>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Graphs'!$B$13:$B$25</c:f>
              <c:strCache>
                <c:ptCount val="13"/>
                <c:pt idx="0">
                  <c:v>F</c:v>
                </c:pt>
                <c:pt idx="1">
                  <c:v>M</c:v>
                </c:pt>
                <c:pt idx="2">
                  <c:v>A</c:v>
                </c:pt>
                <c:pt idx="3">
                  <c:v>M</c:v>
                </c:pt>
                <c:pt idx="4">
                  <c:v>J</c:v>
                </c:pt>
                <c:pt idx="5">
                  <c:v>J</c:v>
                </c:pt>
                <c:pt idx="6">
                  <c:v>A</c:v>
                </c:pt>
                <c:pt idx="7">
                  <c:v>S</c:v>
                </c:pt>
                <c:pt idx="8">
                  <c:v>O</c:v>
                </c:pt>
                <c:pt idx="9">
                  <c:v>N</c:v>
                </c:pt>
                <c:pt idx="10">
                  <c:v>D</c:v>
                </c:pt>
                <c:pt idx="11">
                  <c:v>J</c:v>
                </c:pt>
                <c:pt idx="12">
                  <c:v>F</c:v>
                </c:pt>
              </c:strCache>
            </c:strRef>
          </c:cat>
          <c:val>
            <c:numRef>
              <c:f>'IM Graphs'!$C$13:$C$25</c:f>
              <c:numCache>
                <c:formatCode>General</c:formatCode>
                <c:ptCount val="13"/>
                <c:pt idx="0">
                  <c:v>2</c:v>
                </c:pt>
                <c:pt idx="1">
                  <c:v>2</c:v>
                </c:pt>
                <c:pt idx="2">
                  <c:v>5</c:v>
                </c:pt>
                <c:pt idx="3">
                  <c:v>2</c:v>
                </c:pt>
                <c:pt idx="4">
                  <c:v>2</c:v>
                </c:pt>
                <c:pt idx="5">
                  <c:v>8</c:v>
                </c:pt>
                <c:pt idx="6">
                  <c:v>2</c:v>
                </c:pt>
                <c:pt idx="7">
                  <c:v>1</c:v>
                </c:pt>
                <c:pt idx="8">
                  <c:v>1</c:v>
                </c:pt>
                <c:pt idx="9">
                  <c:v>1</c:v>
                </c:pt>
                <c:pt idx="10">
                  <c:v>0</c:v>
                </c:pt>
                <c:pt idx="11">
                  <c:v>0</c:v>
                </c:pt>
                <c:pt idx="12">
                  <c:v>1</c:v>
                </c:pt>
              </c:numCache>
            </c:numRef>
          </c:val>
          <c:extLst>
            <c:ext xmlns:c16="http://schemas.microsoft.com/office/drawing/2014/chart" uri="{C3380CC4-5D6E-409C-BE32-E72D297353CC}">
              <c16:uniqueId val="{00000000-9496-44D4-92E4-F23554C00A43}"/>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Graphs'!$B$13:$B$25</c:f>
              <c:strCache>
                <c:ptCount val="13"/>
                <c:pt idx="0">
                  <c:v>F</c:v>
                </c:pt>
                <c:pt idx="1">
                  <c:v>M</c:v>
                </c:pt>
                <c:pt idx="2">
                  <c:v>A</c:v>
                </c:pt>
                <c:pt idx="3">
                  <c:v>M</c:v>
                </c:pt>
                <c:pt idx="4">
                  <c:v>J</c:v>
                </c:pt>
                <c:pt idx="5">
                  <c:v>J</c:v>
                </c:pt>
                <c:pt idx="6">
                  <c:v>A</c:v>
                </c:pt>
                <c:pt idx="7">
                  <c:v>S</c:v>
                </c:pt>
                <c:pt idx="8">
                  <c:v>O</c:v>
                </c:pt>
                <c:pt idx="9">
                  <c:v>N</c:v>
                </c:pt>
                <c:pt idx="10">
                  <c:v>D</c:v>
                </c:pt>
                <c:pt idx="11">
                  <c:v>J</c:v>
                </c:pt>
                <c:pt idx="12">
                  <c:v>F</c:v>
                </c:pt>
              </c:strCache>
            </c:strRef>
          </c:cat>
          <c:val>
            <c:numRef>
              <c:f>'IM Graphs'!$D$13:$D$25</c:f>
              <c:numCache>
                <c:formatCode>General</c:formatCode>
                <c:ptCount val="13"/>
                <c:pt idx="0">
                  <c:v>0</c:v>
                </c:pt>
                <c:pt idx="1">
                  <c:v>1</c:v>
                </c:pt>
                <c:pt idx="2">
                  <c:v>0</c:v>
                </c:pt>
                <c:pt idx="3">
                  <c:v>1</c:v>
                </c:pt>
                <c:pt idx="4">
                  <c:v>0</c:v>
                </c:pt>
                <c:pt idx="5">
                  <c:v>0</c:v>
                </c:pt>
                <c:pt idx="6">
                  <c:v>1</c:v>
                </c:pt>
                <c:pt idx="7">
                  <c:v>1</c:v>
                </c:pt>
                <c:pt idx="8">
                  <c:v>0</c:v>
                </c:pt>
                <c:pt idx="9">
                  <c:v>3</c:v>
                </c:pt>
                <c:pt idx="10">
                  <c:v>1</c:v>
                </c:pt>
                <c:pt idx="11">
                  <c:v>0</c:v>
                </c:pt>
                <c:pt idx="12">
                  <c:v>0</c:v>
                </c:pt>
              </c:numCache>
            </c:numRef>
          </c:val>
          <c:extLst>
            <c:ext xmlns:c16="http://schemas.microsoft.com/office/drawing/2014/chart" uri="{C3380CC4-5D6E-409C-BE32-E72D297353CC}">
              <c16:uniqueId val="{00000001-9496-44D4-92E4-F23554C00A43}"/>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Graphs'!$B$13:$B$25</c:f>
              <c:strCache>
                <c:ptCount val="13"/>
                <c:pt idx="0">
                  <c:v>F</c:v>
                </c:pt>
                <c:pt idx="1">
                  <c:v>M</c:v>
                </c:pt>
                <c:pt idx="2">
                  <c:v>A</c:v>
                </c:pt>
                <c:pt idx="3">
                  <c:v>M</c:v>
                </c:pt>
                <c:pt idx="4">
                  <c:v>J</c:v>
                </c:pt>
                <c:pt idx="5">
                  <c:v>J</c:v>
                </c:pt>
                <c:pt idx="6">
                  <c:v>A</c:v>
                </c:pt>
                <c:pt idx="7">
                  <c:v>S</c:v>
                </c:pt>
                <c:pt idx="8">
                  <c:v>O</c:v>
                </c:pt>
                <c:pt idx="9">
                  <c:v>N</c:v>
                </c:pt>
                <c:pt idx="10">
                  <c:v>D</c:v>
                </c:pt>
                <c:pt idx="11">
                  <c:v>J</c:v>
                </c:pt>
                <c:pt idx="12">
                  <c:v>F</c:v>
                </c:pt>
              </c:strCache>
            </c:strRef>
          </c:cat>
          <c:val>
            <c:numRef>
              <c:f>'IM Graphs'!$E$13:$E$25</c:f>
              <c:numCache>
                <c:formatCode>General</c:formatCode>
                <c:ptCount val="13"/>
                <c:pt idx="0">
                  <c:v>2</c:v>
                </c:pt>
                <c:pt idx="1">
                  <c:v>2</c:v>
                </c:pt>
                <c:pt idx="2">
                  <c:v>1</c:v>
                </c:pt>
                <c:pt idx="3">
                  <c:v>1</c:v>
                </c:pt>
                <c:pt idx="4">
                  <c:v>3</c:v>
                </c:pt>
                <c:pt idx="5">
                  <c:v>1</c:v>
                </c:pt>
                <c:pt idx="6">
                  <c:v>2</c:v>
                </c:pt>
                <c:pt idx="7">
                  <c:v>2</c:v>
                </c:pt>
                <c:pt idx="8">
                  <c:v>1</c:v>
                </c:pt>
                <c:pt idx="9">
                  <c:v>0</c:v>
                </c:pt>
                <c:pt idx="10">
                  <c:v>1</c:v>
                </c:pt>
                <c:pt idx="11">
                  <c:v>2</c:v>
                </c:pt>
                <c:pt idx="12">
                  <c:v>1</c:v>
                </c:pt>
              </c:numCache>
            </c:numRef>
          </c:val>
          <c:extLst>
            <c:ext xmlns:c16="http://schemas.microsoft.com/office/drawing/2014/chart" uri="{C3380CC4-5D6E-409C-BE32-E72D297353CC}">
              <c16:uniqueId val="{00000002-9496-44D4-92E4-F23554C00A43}"/>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Graphs'!$B$13:$B$25</c:f>
              <c:strCache>
                <c:ptCount val="13"/>
                <c:pt idx="0">
                  <c:v>F</c:v>
                </c:pt>
                <c:pt idx="1">
                  <c:v>M</c:v>
                </c:pt>
                <c:pt idx="2">
                  <c:v>A</c:v>
                </c:pt>
                <c:pt idx="3">
                  <c:v>M</c:v>
                </c:pt>
                <c:pt idx="4">
                  <c:v>J</c:v>
                </c:pt>
                <c:pt idx="5">
                  <c:v>J</c:v>
                </c:pt>
                <c:pt idx="6">
                  <c:v>A</c:v>
                </c:pt>
                <c:pt idx="7">
                  <c:v>S</c:v>
                </c:pt>
                <c:pt idx="8">
                  <c:v>O</c:v>
                </c:pt>
                <c:pt idx="9">
                  <c:v>N</c:v>
                </c:pt>
                <c:pt idx="10">
                  <c:v>D</c:v>
                </c:pt>
                <c:pt idx="11">
                  <c:v>J</c:v>
                </c:pt>
                <c:pt idx="12">
                  <c:v>F</c:v>
                </c:pt>
              </c:strCache>
            </c:strRef>
          </c:cat>
          <c:val>
            <c:numRef>
              <c:f>'IM Graphs'!$F$13:$F$25</c:f>
              <c:numCache>
                <c:formatCode>General</c:formatCode>
                <c:ptCount val="13"/>
                <c:pt idx="0">
                  <c:v>3</c:v>
                </c:pt>
                <c:pt idx="1">
                  <c:v>0</c:v>
                </c:pt>
                <c:pt idx="2">
                  <c:v>1</c:v>
                </c:pt>
                <c:pt idx="3">
                  <c:v>2</c:v>
                </c:pt>
                <c:pt idx="4">
                  <c:v>0</c:v>
                </c:pt>
                <c:pt idx="5">
                  <c:v>0</c:v>
                </c:pt>
                <c:pt idx="6">
                  <c:v>0</c:v>
                </c:pt>
                <c:pt idx="7">
                  <c:v>0</c:v>
                </c:pt>
                <c:pt idx="8">
                  <c:v>0</c:v>
                </c:pt>
                <c:pt idx="9">
                  <c:v>1</c:v>
                </c:pt>
                <c:pt idx="10">
                  <c:v>0</c:v>
                </c:pt>
                <c:pt idx="11">
                  <c:v>0</c:v>
                </c:pt>
                <c:pt idx="12">
                  <c:v>0</c:v>
                </c:pt>
              </c:numCache>
            </c:numRef>
          </c:val>
          <c:extLst>
            <c:ext xmlns:c16="http://schemas.microsoft.com/office/drawing/2014/chart" uri="{C3380CC4-5D6E-409C-BE32-E72D297353CC}">
              <c16:uniqueId val="{00000003-9496-44D4-92E4-F23554C00A43}"/>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Graphs'!$B$13:$B$25</c:f>
              <c:strCache>
                <c:ptCount val="13"/>
                <c:pt idx="0">
                  <c:v>F</c:v>
                </c:pt>
                <c:pt idx="1">
                  <c:v>M</c:v>
                </c:pt>
                <c:pt idx="2">
                  <c:v>A</c:v>
                </c:pt>
                <c:pt idx="3">
                  <c:v>M</c:v>
                </c:pt>
                <c:pt idx="4">
                  <c:v>J</c:v>
                </c:pt>
                <c:pt idx="5">
                  <c:v>J</c:v>
                </c:pt>
                <c:pt idx="6">
                  <c:v>A</c:v>
                </c:pt>
                <c:pt idx="7">
                  <c:v>S</c:v>
                </c:pt>
                <c:pt idx="8">
                  <c:v>O</c:v>
                </c:pt>
                <c:pt idx="9">
                  <c:v>N</c:v>
                </c:pt>
                <c:pt idx="10">
                  <c:v>D</c:v>
                </c:pt>
                <c:pt idx="11">
                  <c:v>J</c:v>
                </c:pt>
                <c:pt idx="12">
                  <c:v>F</c:v>
                </c:pt>
              </c:strCache>
            </c:strRef>
          </c:cat>
          <c:val>
            <c:numRef>
              <c:f>'IM Graphs'!$G$13:$G$25</c:f>
              <c:numCache>
                <c:formatCode>General</c:formatCode>
                <c:ptCount val="13"/>
                <c:pt idx="0">
                  <c:v>2</c:v>
                </c:pt>
                <c:pt idx="1">
                  <c:v>0</c:v>
                </c:pt>
                <c:pt idx="2">
                  <c:v>2</c:v>
                </c:pt>
                <c:pt idx="3">
                  <c:v>0</c:v>
                </c:pt>
                <c:pt idx="4">
                  <c:v>2</c:v>
                </c:pt>
                <c:pt idx="5">
                  <c:v>0</c:v>
                </c:pt>
                <c:pt idx="6">
                  <c:v>1</c:v>
                </c:pt>
                <c:pt idx="7">
                  <c:v>0</c:v>
                </c:pt>
                <c:pt idx="8">
                  <c:v>0</c:v>
                </c:pt>
                <c:pt idx="9">
                  <c:v>0</c:v>
                </c:pt>
                <c:pt idx="10">
                  <c:v>2</c:v>
                </c:pt>
                <c:pt idx="11">
                  <c:v>0</c:v>
                </c:pt>
                <c:pt idx="12">
                  <c:v>0</c:v>
                </c:pt>
              </c:numCache>
            </c:numRef>
          </c:val>
          <c:extLst>
            <c:ext xmlns:c16="http://schemas.microsoft.com/office/drawing/2014/chart" uri="{C3380CC4-5D6E-409C-BE32-E72D297353CC}">
              <c16:uniqueId val="{00000004-1EA2-44CC-87FD-58B941085075}"/>
            </c:ext>
          </c:extLst>
        </c:ser>
        <c:dLbls>
          <c:showLegendKey val="0"/>
          <c:showVal val="1"/>
          <c:showCatName val="0"/>
          <c:showSerName val="0"/>
          <c:showPercent val="0"/>
          <c:showBubbleSize val="0"/>
        </c:dLbls>
        <c:gapWidth val="150"/>
        <c:axId val="58275328"/>
        <c:axId val="58290176"/>
      </c:barChart>
      <c:catAx>
        <c:axId val="5827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290176"/>
        <c:crosses val="autoZero"/>
        <c:auto val="1"/>
        <c:lblAlgn val="ctr"/>
        <c:lblOffset val="100"/>
        <c:noMultiLvlLbl val="0"/>
      </c:catAx>
      <c:valAx>
        <c:axId val="58290176"/>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275328"/>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10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8" dt="2021-03-03T10:01:20.163" idx="22">
    <p:pos x="1978" y="1579"/>
    <p:text>One for next month.... as we are Correla on behalf of Xoserve in March - are we allowed to abbreviate to CoBoX?</p:text>
    <p:extLst>
      <p:ext uri="{C676402C-5697-4E1C-873F-D02D1690AC5C}">
        <p15:threadingInfo xmlns:p15="http://schemas.microsoft.com/office/powerpoint/2012/main" timeZoneBias="0"/>
      </p:ext>
    </p:extLst>
  </p:cm>
</p:cmLst>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0.72762</cdr:x>
      <cdr:y>0</cdr:y>
    </cdr:from>
    <cdr:to>
      <cdr:x>0.99858</cdr:x>
      <cdr:y>0.51218</cdr:y>
    </cdr:to>
    <cdr:pic>
      <cdr:nvPicPr>
        <cdr:cNvPr id="2" name="chart">
          <a:extLst xmlns:a="http://schemas.openxmlformats.org/drawingml/2006/main">
            <a:ext uri="{FF2B5EF4-FFF2-40B4-BE49-F238E27FC236}">
              <a16:creationId xmlns:a16="http://schemas.microsoft.com/office/drawing/2014/main" id="{2725418B-9C32-4D12-8E0F-D06AD1C51E66}"/>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302829" y="-87086"/>
          <a:ext cx="2347163" cy="2145978"/>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08/03/2021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dirty="0"/>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CoBoX</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dirty="0"/>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February 2021</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March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February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178197938"/>
              </p:ext>
            </p:extLst>
          </p:nvPr>
        </p:nvGraphicFramePr>
        <p:xfrm>
          <a:off x="155575" y="782432"/>
          <a:ext cx="8751413" cy="2006963"/>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22993">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Xoserve understand our customers experienced?</a:t>
                      </a:r>
                      <a:endParaRPr lang="en-GB" sz="700" dirty="0">
                        <a:latin typeface="+mn-lt"/>
                      </a:endParaRPr>
                    </a:p>
                  </a:txBody>
                  <a:tcPr anchor="ctr"/>
                </a:tc>
                <a:tc>
                  <a:txBody>
                    <a:bodyPr/>
                    <a:lstStyle/>
                    <a:p>
                      <a:pPr algn="ctr"/>
                      <a:r>
                        <a:rPr lang="en-US" sz="700" dirty="0">
                          <a:latin typeface="+mn-lt"/>
                        </a:rPr>
                        <a:t>What did your Xoserve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INC0048092</a:t>
                      </a:r>
                    </a:p>
                  </a:txBody>
                  <a:tcPr marL="72000" marR="72000" marT="72000" marB="72000" anchor="ctr">
                    <a:solidFill>
                      <a:srgbClr val="0070C0"/>
                    </a:solidFill>
                  </a:tcPr>
                </a:tc>
                <a:tc>
                  <a:txBody>
                    <a:bodyPr/>
                    <a:lstStyle/>
                    <a:p>
                      <a:pPr algn="l" rtl="0" fontAlgn="ctr"/>
                      <a:r>
                        <a:rPr lang="en-US" sz="700" b="0" i="0" u="none" strike="noStrike" dirty="0">
                          <a:solidFill>
                            <a:srgbClr val="000000"/>
                          </a:solidFill>
                          <a:latin typeface="+mn-lt"/>
                        </a:rPr>
                        <a:t>A CMS performance alert was triggered following an issue when a batch job failed. </a:t>
                      </a:r>
                      <a:endParaRPr lang="en-US" sz="700" b="0" i="0" u="none" strike="noStrike" dirty="0">
                        <a:solidFill>
                          <a:srgbClr val="000000"/>
                        </a:solidFill>
                        <a:latin typeface="Arial"/>
                      </a:endParaRPr>
                    </a:p>
                  </a:txBody>
                  <a:tcPr marL="9525" marR="9525" marT="9525" anchor="ctr"/>
                </a:tc>
                <a:tc>
                  <a:txBody>
                    <a:bodyPr/>
                    <a:lstStyle/>
                    <a:p>
                      <a:pPr algn="l"/>
                      <a:r>
                        <a:rPr lang="en-US" sz="800" b="0" i="0" dirty="0">
                          <a:effectLst/>
                          <a:latin typeface="Segoe UI" panose="020B0502040204020203" pitchFamily="34" charset="0"/>
                        </a:rPr>
                        <a:t>A planned change to the production environment caused the failure.  </a:t>
                      </a:r>
                      <a:endParaRPr lang="en-US" sz="700" b="0" i="0" u="none" strike="noStrike" dirty="0">
                        <a:solidFill>
                          <a:srgbClr val="000000"/>
                        </a:solidFill>
                        <a:latin typeface="Arial"/>
                      </a:endParaRPr>
                    </a:p>
                  </a:txBody>
                  <a:tcPr marL="9525" marR="9525" marT="9525" anchor="ctr"/>
                </a:tc>
                <a:tc>
                  <a:txBody>
                    <a:bodyPr/>
                    <a:lstStyle/>
                    <a:p>
                      <a:pPr algn="l" rtl="0" fontAlgn="ctr"/>
                      <a:r>
                        <a:rPr lang="en-US" sz="700" b="0" i="0" u="none" strike="noStrike" dirty="0">
                          <a:solidFill>
                            <a:srgbClr val="000000"/>
                          </a:solidFill>
                          <a:latin typeface="Arial"/>
                        </a:rPr>
                        <a:t>Customers were unable to create and update their contacts within the system. </a:t>
                      </a:r>
                    </a:p>
                  </a:txBody>
                  <a:tcPr marL="9525" marR="9525" marT="9525" anchor="ctr"/>
                </a:tc>
                <a:tc>
                  <a:txBody>
                    <a:bodyPr/>
                    <a:lstStyle/>
                    <a:p>
                      <a:pPr algn="l" rtl="0" fontAlgn="ctr"/>
                      <a:r>
                        <a:rPr lang="en-US" sz="700" b="0" i="0" u="none" strike="noStrike" dirty="0">
                          <a:solidFill>
                            <a:srgbClr val="000000"/>
                          </a:solidFill>
                          <a:latin typeface="Arial"/>
                        </a:rPr>
                        <a:t>The system maintenance page was applied to CMS to prevent the Customers from access until services were restored.  The fault was corrected restoring service to normal.</a:t>
                      </a:r>
                    </a:p>
                  </a:txBody>
                  <a:tcPr marL="9525" marR="9525" marT="9525" anchor="ctr"/>
                </a:tc>
                <a:tc>
                  <a:txBody>
                    <a:bodyPr/>
                    <a:lstStyle/>
                    <a:p>
                      <a:pPr algn="l" rtl="0" fontAlgn="ctr"/>
                      <a:r>
                        <a:rPr lang="en-US" sz="700" b="0" i="0" u="none" strike="noStrike" dirty="0">
                          <a:solidFill>
                            <a:srgbClr val="000000"/>
                          </a:solidFill>
                          <a:latin typeface="Arial"/>
                        </a:rPr>
                        <a:t>08-Feb-21</a:t>
                      </a:r>
                    </a:p>
                    <a:p>
                      <a:pPr algn="l" rtl="0" fontAlgn="ctr"/>
                      <a:r>
                        <a:rPr lang="en-US" sz="700" b="0" i="0" u="none" strike="noStrike" dirty="0">
                          <a:solidFill>
                            <a:srgbClr val="000000"/>
                          </a:solidFill>
                          <a:latin typeface="Arial"/>
                        </a:rPr>
                        <a:t>13:23</a:t>
                      </a:r>
                    </a:p>
                  </a:txBody>
                  <a:tcPr marL="9525" marR="9525" marT="9525" anchor="ctr"/>
                </a:tc>
                <a:tc>
                  <a:txBody>
                    <a:bodyPr/>
                    <a:lstStyle/>
                    <a:p>
                      <a:pPr algn="l" rtl="0" fontAlgn="ctr"/>
                      <a:r>
                        <a:rPr lang="en-US" sz="700" b="0" i="0" u="none" strike="noStrike" dirty="0">
                          <a:solidFill>
                            <a:srgbClr val="000000"/>
                          </a:solidFill>
                          <a:latin typeface="Arial"/>
                        </a:rPr>
                        <a:t>08-Feb-21</a:t>
                      </a:r>
                    </a:p>
                    <a:p>
                      <a:pPr algn="l" rtl="0" fontAlgn="ctr"/>
                      <a:r>
                        <a:rPr lang="en-US" sz="700" b="0" i="0" u="none" strike="noStrike" dirty="0">
                          <a:solidFill>
                            <a:srgbClr val="000000"/>
                          </a:solidFill>
                          <a:latin typeface="Arial"/>
                        </a:rPr>
                        <a:t>15:00</a:t>
                      </a:r>
                    </a:p>
                  </a:txBody>
                  <a:tcPr marL="9525" marR="9525" marT="9525" anchor="ctr"/>
                </a:tc>
                <a:extLst>
                  <a:ext uri="{0D108BD9-81ED-4DB2-BD59-A6C34878D82A}">
                    <a16:rowId xmlns:a16="http://schemas.microsoft.com/office/drawing/2014/main" val="3229766741"/>
                  </a:ext>
                </a:extLst>
              </a:tr>
              <a:tr h="695308">
                <a:tc>
                  <a:txBody>
                    <a:bodyPr/>
                    <a:lstStyle/>
                    <a:p>
                      <a:pPr algn="ctr" rtl="0" fontAlgn="ctr"/>
                      <a:endParaRPr lang="en-GB" sz="700" b="0" i="0" u="none" strike="noStrike">
                        <a:solidFill>
                          <a:schemeClr val="bg1"/>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a:solidFill>
                            <a:schemeClr val="bg1"/>
                          </a:solidFill>
                          <a:effectLst/>
                          <a:latin typeface="Arial" panose="020B0604020202020204" pitchFamily="34" charset="0"/>
                        </a:rPr>
                        <a:t>INC0051192</a:t>
                      </a:r>
                      <a:endParaRPr lang="en-GB" sz="700" b="0" i="0" u="none" strike="noStrike" dirty="0">
                        <a:solidFill>
                          <a:schemeClr val="bg1"/>
                        </a:solidFill>
                        <a:effectLst/>
                        <a:latin typeface="Arial" panose="020B0604020202020204" pitchFamily="34" charset="0"/>
                      </a:endParaRP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latin typeface="+mn-lt"/>
                        </a:rPr>
                        <a:t>Short term entry and exit capacity auctions IPWDDSEC and IPWDDNEX failed to publish at the 17:00 hour bar.</a:t>
                      </a:r>
                      <a:endParaRPr lang="en-US" sz="700" b="0" i="0" u="none" strike="noStrike" dirty="0">
                        <a:solidFill>
                          <a:srgbClr val="000000"/>
                        </a:solidFill>
                        <a:latin typeface="Arial"/>
                      </a:endParaRPr>
                    </a:p>
                  </a:txBody>
                  <a:tcPr marL="9525" marR="9525" marT="9525" anchor="ctr"/>
                </a:tc>
                <a:tc>
                  <a:txBody>
                    <a:bodyPr/>
                    <a:lstStyle/>
                    <a:p>
                      <a:pPr algn="l" rtl="0" fontAlgn="ctr"/>
                      <a:r>
                        <a:rPr lang="en-US" sz="700" b="0" i="0" u="none" strike="noStrike" dirty="0">
                          <a:solidFill>
                            <a:srgbClr val="000000"/>
                          </a:solidFill>
                          <a:latin typeface="+mn-lt"/>
                        </a:rPr>
                        <a:t>Following a planned code change by Prisma, their systems were not able to recognize the time format of the files that were being presented to them and caused the auctions to stop publishing.</a:t>
                      </a:r>
                      <a:endParaRPr lang="en-US" sz="700" b="0" i="0" u="none" strike="noStrike" dirty="0">
                        <a:solidFill>
                          <a:srgbClr val="000000"/>
                        </a:solidFill>
                        <a:latin typeface="Arial"/>
                      </a:endParaRPr>
                    </a:p>
                  </a:txBody>
                  <a:tcPr marL="9525" marR="9525" marT="9525" anchor="ctr"/>
                </a:tc>
                <a:tc>
                  <a:txBody>
                    <a:bodyPr/>
                    <a:lstStyle/>
                    <a:p>
                      <a:pPr algn="l" rtl="0" fontAlgn="ctr"/>
                      <a:r>
                        <a:rPr lang="en-US" sz="700" b="0" i="0" u="none" strike="noStrike" dirty="0">
                          <a:solidFill>
                            <a:srgbClr val="000000"/>
                          </a:solidFill>
                          <a:latin typeface="+mn-lt"/>
                        </a:rPr>
                        <a:t>Capacity auctions failed to publish impacting the Shipper communities ability to bid for capacity being offered within the National Transmission System (NTS). Workarounds were put in place to handle the management of impacted Auctions and place corresponding bids which limited the impact to around 24 hrs.</a:t>
                      </a:r>
                      <a:endParaRPr lang="en-US" sz="700" b="0" i="0" u="none" strike="noStrike" dirty="0">
                        <a:solidFill>
                          <a:srgbClr val="000000"/>
                        </a:solidFill>
                        <a:latin typeface="Arial"/>
                      </a:endParaRPr>
                    </a:p>
                  </a:txBody>
                  <a:tcPr marL="9525" marR="9525" marT="9525" anchor="ctr"/>
                </a:tc>
                <a:tc>
                  <a:txBody>
                    <a:bodyPr/>
                    <a:lstStyle/>
                    <a:p>
                      <a:pPr algn="l" rtl="0" fontAlgn="ctr"/>
                      <a:r>
                        <a:rPr lang="en-US" sz="700" b="0" i="0" u="none" strike="noStrike" dirty="0">
                          <a:solidFill>
                            <a:srgbClr val="000000"/>
                          </a:solidFill>
                          <a:latin typeface="+mn-lt"/>
                        </a:rPr>
                        <a:t>Prisma &amp; NG supported by Xoserve implemented a manual workaround to publish the capacity auction details and process the associated bids until Prisma deployed the code fix.</a:t>
                      </a:r>
                      <a:endParaRPr lang="en-US" sz="700" b="0" i="0" u="none" strike="noStrike" dirty="0">
                        <a:solidFill>
                          <a:srgbClr val="000000"/>
                        </a:solidFill>
                        <a:latin typeface="Arial"/>
                      </a:endParaRPr>
                    </a:p>
                  </a:txBody>
                  <a:tcPr marL="9525" marR="9525" marT="9525" anchor="ctr"/>
                </a:tc>
                <a:tc>
                  <a:txBody>
                    <a:bodyPr/>
                    <a:lstStyle/>
                    <a:p>
                      <a:pPr algn="l" rtl="0" fontAlgn="ctr"/>
                      <a:r>
                        <a:rPr lang="en-US" sz="700" b="0" i="0" u="none" strike="noStrike" dirty="0">
                          <a:solidFill>
                            <a:srgbClr val="000000"/>
                          </a:solidFill>
                          <a:latin typeface="Arial"/>
                        </a:rPr>
                        <a:t>22-Feb-21</a:t>
                      </a:r>
                    </a:p>
                    <a:p>
                      <a:pPr algn="l" rtl="0" fontAlgn="ctr"/>
                      <a:r>
                        <a:rPr lang="en-US" sz="700" b="0" i="0" u="none" strike="noStrike" dirty="0">
                          <a:solidFill>
                            <a:srgbClr val="000000"/>
                          </a:solidFill>
                          <a:latin typeface="Arial"/>
                        </a:rPr>
                        <a:t>18:15</a:t>
                      </a:r>
                    </a:p>
                  </a:txBody>
                  <a:tcPr marL="9525" marR="9525" marT="9525" anchor="ctr"/>
                </a:tc>
                <a:tc>
                  <a:txBody>
                    <a:bodyPr/>
                    <a:lstStyle/>
                    <a:p>
                      <a:pPr algn="l" rtl="0" fontAlgn="ctr"/>
                      <a:r>
                        <a:rPr lang="en-US" sz="700" b="0" i="0" u="none" strike="noStrike" dirty="0">
                          <a:solidFill>
                            <a:srgbClr val="000000"/>
                          </a:solidFill>
                          <a:latin typeface="Arial"/>
                        </a:rPr>
                        <a:t>23/02/2021</a:t>
                      </a:r>
                    </a:p>
                    <a:p>
                      <a:pPr algn="l" rtl="0" fontAlgn="ctr"/>
                      <a:r>
                        <a:rPr lang="en-US" sz="700" b="0" i="0" u="none" strike="noStrike" dirty="0">
                          <a:solidFill>
                            <a:srgbClr val="000000"/>
                          </a:solidFill>
                          <a:latin typeface="Arial"/>
                        </a:rPr>
                        <a:t>18:45</a:t>
                      </a:r>
                    </a:p>
                  </a:txBody>
                  <a:tcPr marL="9525" marR="9525" marT="9525"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87003" y="2477672"/>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colleagues or an incident on core services that has had no customer impact</a:t>
            </a:r>
          </a:p>
        </p:txBody>
      </p:sp>
      <p:graphicFrame>
        <p:nvGraphicFramePr>
          <p:cNvPr id="9" name="Chart 8">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nvGraphicFramePr>
        <p:xfrm>
          <a:off x="230710" y="657743"/>
          <a:ext cx="8662309" cy="41898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25</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8</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17</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4</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February 2021</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http://purl.org/dc/elements/1.1/"/>
    <ds:schemaRef ds:uri="http://schemas.microsoft.com/office/infopath/2007/PartnerControls"/>
    <ds:schemaRef ds:uri="3092569d-7549-4f1f-b838-122d264c6bd8"/>
    <ds:schemaRef ds:uri="http://schemas.openxmlformats.org/package/2006/metadata/core-properties"/>
    <ds:schemaRef ds:uri="01f7a547-d57a-44ce-a211-81869c79743b"/>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357C17F-0D8F-4AD3-9553-D5B690581E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10469</TotalTime>
  <Words>484</Words>
  <Application>Microsoft Office PowerPoint</Application>
  <PresentationFormat>On-screen Show (16:9)</PresentationFormat>
  <Paragraphs>74</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Segoe UI</vt:lpstr>
      <vt:lpstr>Office Theme</vt:lpstr>
      <vt:lpstr>Xoserve Incident Summary: February 2021</vt:lpstr>
      <vt:lpstr>What is this presentation covering?</vt:lpstr>
      <vt:lpstr>High-level summary of P1/2 incidents: February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Angela Clarke</cp:lastModifiedBy>
  <cp:revision>111</cp:revision>
  <cp:lastPrinted>2020-02-07T08:17:24Z</cp:lastPrinted>
  <dcterms:created xsi:type="dcterms:W3CDTF">2018-09-02T17:12:15Z</dcterms:created>
  <dcterms:modified xsi:type="dcterms:W3CDTF">2021-03-08T16:45:05Z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