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18"/>
  </p:notesMasterIdLst>
  <p:handoutMasterIdLst>
    <p:handoutMasterId r:id="rId19"/>
  </p:handoutMasterIdLst>
  <p:sldIdLst>
    <p:sldId id="352" r:id="rId8"/>
    <p:sldId id="829" r:id="rId9"/>
    <p:sldId id="787" r:id="rId10"/>
    <p:sldId id="826" r:id="rId11"/>
    <p:sldId id="794" r:id="rId12"/>
    <p:sldId id="775" r:id="rId13"/>
    <p:sldId id="1990" r:id="rId14"/>
    <p:sldId id="831" r:id="rId15"/>
    <p:sldId id="830" r:id="rId16"/>
    <p:sldId id="1991" r:id="rId17"/>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E30AB-37B9-441B-BB79-F1FB6533733F}" v="306" dt="2021-03-08T15:25:53.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90" d="100"/>
          <a:sy n="90" d="100"/>
        </p:scale>
        <p:origin x="456"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xml" Id="rId8" /><Relationship Type="http://schemas.openxmlformats.org/officeDocument/2006/relationships/slide" Target="slides/slide6.xml" Id="rId13" /><Relationship Type="http://schemas.openxmlformats.org/officeDocument/2006/relationships/notesMaster" Target="notesMasters/notesMaster1.xml" Id="rId18" /><Relationship Type="http://schemas.microsoft.com/office/2015/10/relationships/revisionInfo" Target="revisionInfo.xml" Id="rId26" /><Relationship Type="http://schemas.openxmlformats.org/officeDocument/2006/relationships/customXml" Target="../customXml/item3.xml" Id="rId3" /><Relationship Type="http://schemas.openxmlformats.org/officeDocument/2006/relationships/presProps" Target="presProps.xml" Id="rId21" /><Relationship Type="http://schemas.openxmlformats.org/officeDocument/2006/relationships/slideMaster" Target="slideMasters/slideMaster4.xml" Id="rId7"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commentAuthors" Target="commentAuthors.xml" Id="rId20"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4.xml" Id="rId11" /><Relationship Type="http://schemas.openxmlformats.org/officeDocument/2006/relationships/tableStyles" Target="tableStyles.xml" Id="rId24" /><Relationship Type="http://schemas.openxmlformats.org/officeDocument/2006/relationships/slideMaster" Target="slideMasters/slideMaster2.xml" Id="rId5" /><Relationship Type="http://schemas.openxmlformats.org/officeDocument/2006/relationships/slide" Target="slides/slide8.xml" Id="rId15" /><Relationship Type="http://schemas.openxmlformats.org/officeDocument/2006/relationships/theme" Target="theme/theme1.xml" Id="rId23" /><Relationship Type="http://schemas.openxmlformats.org/officeDocument/2006/relationships/slide" Target="slides/slide3.xml" Id="rId10" /><Relationship Type="http://schemas.openxmlformats.org/officeDocument/2006/relationships/handoutMaster" Target="handoutMasters/handoutMaster1.xml" Id="rId19" /><Relationship Type="http://schemas.openxmlformats.org/officeDocument/2006/relationships/slideMaster" Target="slideMasters/slideMaster1.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viewProps" Target="viewProps.xml" Id="rId22"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08/03/2021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08/03/2021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20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a:latin typeface="Arial"/>
                <a:cs typeface="Arial"/>
              </a:rPr>
              <a:t>March </a:t>
            </a:r>
            <a:r>
              <a:rPr lang="en-GB" dirty="0">
                <a:latin typeface="Arial"/>
                <a:cs typeface="Arial"/>
              </a:rPr>
              <a:t>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43DCF-3839-4F0A-BB1A-42B31F1B7613}"/>
              </a:ext>
            </a:extLst>
          </p:cNvPr>
          <p:cNvSpPr>
            <a:spLocks noGrp="1"/>
          </p:cNvSpPr>
          <p:nvPr>
            <p:ph type="body" sz="quarter" idx="17"/>
          </p:nvPr>
        </p:nvSpPr>
        <p:spPr>
          <a:xfrm>
            <a:off x="2398220" y="260494"/>
            <a:ext cx="4685279" cy="491836"/>
          </a:xfrm>
        </p:spPr>
        <p:txBody>
          <a:bodyPr/>
          <a:lstStyle/>
          <a:p>
            <a:r>
              <a:rPr lang="en-GB" dirty="0"/>
              <a:t>Finance Update</a:t>
            </a:r>
          </a:p>
        </p:txBody>
      </p:sp>
      <p:pic>
        <p:nvPicPr>
          <p:cNvPr id="4" name="Picture 3">
            <a:extLst>
              <a:ext uri="{FF2B5EF4-FFF2-40B4-BE49-F238E27FC236}">
                <a16:creationId xmlns:a16="http://schemas.microsoft.com/office/drawing/2014/main" id="{6902038E-76DD-4AF2-9C60-4029F6FF5865}"/>
              </a:ext>
            </a:extLst>
          </p:cNvPr>
          <p:cNvPicPr>
            <a:picLocks noChangeAspect="1"/>
          </p:cNvPicPr>
          <p:nvPr/>
        </p:nvPicPr>
        <p:blipFill>
          <a:blip r:embed="rId2"/>
          <a:stretch>
            <a:fillRect/>
          </a:stretch>
        </p:blipFill>
        <p:spPr>
          <a:xfrm>
            <a:off x="5638" y="950409"/>
            <a:ext cx="9132725" cy="3669051"/>
          </a:xfrm>
          <a:prstGeom prst="rect">
            <a:avLst/>
          </a:prstGeom>
        </p:spPr>
      </p:pic>
    </p:spTree>
    <p:extLst>
      <p:ext uri="{BB962C8B-B14F-4D97-AF65-F5344CB8AC3E}">
        <p14:creationId xmlns:p14="http://schemas.microsoft.com/office/powerpoint/2010/main" val="230311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0099134"/>
              </p:ext>
            </p:extLst>
          </p:nvPr>
        </p:nvGraphicFramePr>
        <p:xfrm>
          <a:off x="108000" y="410091"/>
          <a:ext cx="9036000" cy="415024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SIT Functional testing has completed with milestone approval being requested at this month’s Delivery Group. There are very few defects remaining but all within the allowable tolerance to exit this phase.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All other test phases continue to track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Switching Programme has introduced a Change Freeze which commenced on 19</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February. Only Go-live critical changes will be considered for implementation from this point onwards.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External activities have progressed with the Transition Test Plan v0.1 and Transition Plan/Runbook iteration 3 and Live Rehearsal Scenarios and Data requirements are all out for industry review. Internal planning activities continue alongside engagement with the SI. Extraordinary DSG sessions have introduced Transition as a dedicated topic and will remain of the key focus areas in the months to come.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An Ofgem policy decision has been made to implement their favoured </a:t>
                      </a:r>
                      <a:r>
                        <a:rPr lang="en-GB" sz="900" b="0" kern="1200" dirty="0" err="1">
                          <a:solidFill>
                            <a:schemeClr val="tx1"/>
                          </a:solidFill>
                          <a:effectLst/>
                          <a:latin typeface="+mn-lt"/>
                          <a:ea typeface="+mn-ea"/>
                          <a:cs typeface="+mn-cs"/>
                        </a:rPr>
                        <a:t>SoLR</a:t>
                      </a:r>
                      <a:r>
                        <a:rPr lang="en-GB" sz="900" b="0" kern="1200" dirty="0">
                          <a:solidFill>
                            <a:schemeClr val="tx1"/>
                          </a:solidFill>
                          <a:effectLst/>
                          <a:latin typeface="+mn-lt"/>
                          <a:ea typeface="+mn-ea"/>
                          <a:cs typeface="+mn-cs"/>
                        </a:rPr>
                        <a:t> solution. This solution will see supplier short codes transferring to the recipients portfolios in the event of a supplier of last resort process instigation. Change Packs are currently out for industry representation. This process did not form part of the Switching Programme requirements, however Ofgem did include as part of the DB4 consultation.</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UAT Assurance is currently tracking to plan. SIT integration continues for Programme CR deliveries. Defect rate continues to be low.</a:t>
                      </a:r>
                      <a:endParaRPr lang="en-GB" sz="900" b="1" kern="1200" baseline="0" dirty="0">
                        <a:solidFill>
                          <a:schemeClr val="tx1"/>
                        </a:solidFill>
                        <a:latin typeface="+mn-lt"/>
                        <a:ea typeface="+mn-ea"/>
                        <a:cs typeface="Arial"/>
                      </a:endParaRPr>
                    </a:p>
                    <a:p>
                      <a:pPr marL="171450" lvl="0" indent="-171450">
                        <a:buFont typeface="Arial" panose="020B0604020202020204" pitchFamily="34" charset="0"/>
                        <a:buChar char="•"/>
                      </a:pPr>
                      <a:r>
                        <a:rPr lang="en-GB" sz="900" b="1" dirty="0"/>
                        <a:t>Data Migration: </a:t>
                      </a:r>
                      <a:r>
                        <a:rPr lang="en-GB" sz="900" dirty="0"/>
                        <a:t>DM NF Cycle 2 commenced on time, however defects have been encountered for this phase and the SI are monitoring closely to ensure that milestone completion date is met. </a:t>
                      </a:r>
                    </a:p>
                    <a:p>
                      <a:pPr marL="171450" lvl="0" indent="-171450">
                        <a:buFont typeface="Arial" panose="020B0604020202020204" pitchFamily="34" charset="0"/>
                        <a:buChar char="•"/>
                      </a:pPr>
                      <a:r>
                        <a:rPr lang="en-GB" sz="900" b="1" dirty="0"/>
                        <a:t>Market Trials: </a:t>
                      </a:r>
                      <a:r>
                        <a:rPr lang="en-GB" sz="900" b="0" dirty="0"/>
                        <a:t>Xoserve CR to remove Market Trials from the Switching Programme MAD Log is currently out for industry impact analysis. This is expected to be tabled the Ofgem Change Advisory Group within the next week or so. </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err="1">
                          <a:solidFill>
                            <a:schemeClr val="tx1"/>
                          </a:solidFill>
                          <a:effectLst/>
                          <a:latin typeface="+mn-lt"/>
                          <a:ea typeface="+mn-ea"/>
                          <a:cs typeface="+mn-cs"/>
                        </a:rPr>
                        <a:t>SoLR</a:t>
                      </a:r>
                      <a:r>
                        <a:rPr lang="en-GB" sz="1000" b="1" kern="1200" baseline="0" dirty="0">
                          <a:solidFill>
                            <a:schemeClr val="tx1"/>
                          </a:solidFill>
                          <a:effectLst/>
                          <a:latin typeface="+mn-lt"/>
                          <a:ea typeface="+mn-ea"/>
                          <a:cs typeface="+mn-cs"/>
                        </a:rPr>
                        <a:t>: </a:t>
                      </a:r>
                      <a:r>
                        <a:rPr lang="en-GB" sz="1000" b="0" kern="1200" baseline="0" dirty="0">
                          <a:solidFill>
                            <a:schemeClr val="tx1"/>
                          </a:solidFill>
                          <a:effectLst/>
                          <a:latin typeface="+mn-lt"/>
                          <a:ea typeface="+mn-ea"/>
                          <a:cs typeface="+mn-cs"/>
                        </a:rPr>
                        <a:t>Detailed Design to commence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MAP C: </a:t>
                      </a:r>
                      <a:r>
                        <a:rPr lang="en-GB" sz="1000" b="0" kern="1200" baseline="0" dirty="0">
                          <a:solidFill>
                            <a:schemeClr val="tx1"/>
                          </a:solidFill>
                          <a:effectLst/>
                          <a:latin typeface="+mn-lt"/>
                          <a:ea typeface="+mn-ea"/>
                          <a:cs typeface="+mn-cs"/>
                        </a:rPr>
                        <a:t>Detailed Design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Market Trials:</a:t>
                      </a:r>
                      <a:r>
                        <a:rPr lang="en-GB" sz="1000" b="0" kern="1200" baseline="0" dirty="0">
                          <a:solidFill>
                            <a:schemeClr val="tx1"/>
                          </a:solidFill>
                          <a:effectLst/>
                          <a:latin typeface="+mn-lt"/>
                          <a:ea typeface="+mn-ea"/>
                          <a:cs typeface="+mn-cs"/>
                        </a:rPr>
                        <a:t> Closure following Switching Programme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REC: </a:t>
                      </a:r>
                      <a:r>
                        <a:rPr lang="en-GB" sz="1000" b="0" kern="1200" baseline="0" dirty="0">
                          <a:solidFill>
                            <a:schemeClr val="tx1"/>
                          </a:solidFill>
                          <a:effectLst/>
                          <a:latin typeface="+mn-lt"/>
                          <a:ea typeface="+mn-ea"/>
                          <a:cs typeface="+mn-cs"/>
                        </a:rPr>
                        <a:t>Continue REC schedule review as per Ofgem timelines</a:t>
                      </a:r>
                      <a:r>
                        <a:rPr lang="en-GB" sz="1000" b="1" kern="1200" baseline="0" dirty="0">
                          <a:solidFill>
                            <a:schemeClr val="tx1"/>
                          </a:solidFill>
                          <a:effectLst/>
                          <a:latin typeface="+mn-lt"/>
                          <a:ea typeface="+mn-ea"/>
                          <a:cs typeface="+mn-cs"/>
                        </a:rPr>
                        <a:t>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032038660"/>
              </p:ext>
            </p:extLst>
          </p:nvPr>
        </p:nvGraphicFramePr>
        <p:xfrm>
          <a:off x="0" y="446380"/>
          <a:ext cx="9125999" cy="446323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C000"/>
                        </a:gs>
                        <a:gs pos="36000">
                          <a:srgbClr val="26A412"/>
                        </a:gs>
                        <a:gs pos="62000">
                          <a:srgbClr val="00B050"/>
                        </a:gs>
                        <a:gs pos="100000">
                          <a:srgbClr val="00B050"/>
                        </a:gs>
                      </a:gsLst>
                      <a:lin ang="0" scaled="1"/>
                    </a:gra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We have seen resource constraints which has now been resolved. Internal &amp; External SIT support in progress. On track to delivery to internal testing ahead of external programme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Internal testing is tracking to plan</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Xoserve have submitted our requirements traceability matrix ahead of the Service Design assurance activity undertaken by the SI. </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is anticipated to be raised to align Switching </a:t>
                      </a:r>
                      <a:r>
                        <a:rPr lang="en-GB" sz="1000" kern="1200" baseline="0" dirty="0" err="1">
                          <a:solidFill>
                            <a:schemeClr val="tx1"/>
                          </a:solidFill>
                          <a:latin typeface="+mn-lt"/>
                          <a:ea typeface="+mn-ea"/>
                          <a:cs typeface="Arial" panose="020B0604020202020204" pitchFamily="34" charset="0"/>
                        </a:rPr>
                        <a:t>Programm</a:t>
                      </a:r>
                      <a:r>
                        <a:rPr lang="en-GB" sz="1000" kern="1200" baseline="0" dirty="0">
                          <a:solidFill>
                            <a:schemeClr val="tx1"/>
                          </a:solidFill>
                          <a:latin typeface="+mn-lt"/>
                          <a:ea typeface="+mn-ea"/>
                          <a:cs typeface="Arial" panose="020B0604020202020204" pitchFamily="34" charset="0"/>
                        </a:rPr>
                        <a:t> SLAs to match Xoserve’s existing response times. Our existing resolution times are more stringent than the Programme’s hence needs no change.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042333176"/>
              </p:ext>
            </p:extLst>
          </p:nvPr>
        </p:nvGraphicFramePr>
        <p:xfrm>
          <a:off x="0" y="744083"/>
          <a:ext cx="9125999" cy="416078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dirty="0"/>
                        <a:t>DM NF Cycle 2 commenced on time, however defects have been encountered for this phase and the SI are monitoring closely to ensure that milestone completion date is met.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has been raised and is currently undergoing industry-wide impact assessments. Amber in the </a:t>
                      </a:r>
                      <a:r>
                        <a:rPr lang="en-GB" sz="1050" b="0" i="0" u="none" strike="noStrike" kern="1200" baseline="0" dirty="0" err="1">
                          <a:solidFill>
                            <a:schemeClr val="tx1"/>
                          </a:solidFill>
                          <a:latin typeface="+mn-lt"/>
                          <a:ea typeface="+mn-ea"/>
                          <a:cs typeface="+mn-cs"/>
                        </a:rPr>
                        <a:t>PoaP</a:t>
                      </a:r>
                      <a:r>
                        <a:rPr lang="en-GB" sz="1050" b="0" i="0" u="none" strike="noStrike" kern="1200" baseline="0" dirty="0">
                          <a:solidFill>
                            <a:schemeClr val="tx1"/>
                          </a:solidFill>
                          <a:latin typeface="+mn-lt"/>
                          <a:ea typeface="+mn-ea"/>
                          <a:cs typeface="+mn-cs"/>
                        </a:rPr>
                        <a:t> reflects the fact that Market Trials is imminently being  de-scoped</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Detailed Design has commenced and is progressing to plan.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This workstream will commence this month.  Pending Ofgem decision and this is to be discussed at the Ofgem Design </a:t>
                      </a:r>
                      <a:r>
                        <a:rPr lang="en-US" sz="1050" b="0" i="0" u="none" strike="noStrike" kern="1200">
                          <a:solidFill>
                            <a:schemeClr val="tx1"/>
                          </a:solidFill>
                          <a:effectLst/>
                          <a:latin typeface="Arial" panose="020B0604020202020204" pitchFamily="34" charset="0"/>
                          <a:ea typeface="+mn-ea"/>
                          <a:cs typeface="Arial" panose="020B0604020202020204" pitchFamily="34" charset="0"/>
                        </a:rPr>
                        <a:t>Authority Workgroup</a:t>
                      </a:r>
                      <a:endParaRPr lang="en-US" sz="105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nvPr>
        </p:nvGraphicFramePr>
        <p:xfrm>
          <a:off x="85652" y="483884"/>
          <a:ext cx="8972695" cy="457884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388757">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64569</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environment for DM live rehearsal will not be ready in time  because of late running DM NF, and insufficient time allowed on the CSSIP for a full refresh to a new data copy (4 weeks) leading to late start to smoke test and test prep (TE700)</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Clarity required from SI on what is or isn't needed for the various sub phases of live rehearsal</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DM NF due to complete 02/04. CSSIP shows environment to be made available for smoke testing 1/4, with smoke testing for </a:t>
                      </a:r>
                      <a:r>
                        <a:rPr lang="en-US" sz="800" b="0" i="0" u="none" strike="noStrike" dirty="0" err="1">
                          <a:solidFill>
                            <a:schemeClr val="tx1"/>
                          </a:solidFill>
                          <a:effectLst/>
                          <a:latin typeface="+mn-lt"/>
                        </a:rPr>
                        <a:t>Xoserve</a:t>
                      </a:r>
                      <a:r>
                        <a:rPr lang="en-US" sz="800" b="0" i="0" u="none" strike="noStrike" dirty="0">
                          <a:solidFill>
                            <a:schemeClr val="tx1"/>
                          </a:solidFill>
                          <a:effectLst/>
                          <a:latin typeface="+mn-lt"/>
                        </a:rPr>
                        <a:t> starting on 12/04. The </a:t>
                      </a:r>
                      <a:r>
                        <a:rPr lang="en-US" sz="800" b="0" i="0" u="none" strike="noStrike" dirty="0" err="1">
                          <a:solidFill>
                            <a:schemeClr val="tx1"/>
                          </a:solidFill>
                          <a:effectLst/>
                          <a:latin typeface="+mn-lt"/>
                        </a:rPr>
                        <a:t>Xoserve</a:t>
                      </a:r>
                      <a:r>
                        <a:rPr lang="en-US" sz="800" b="0" i="0" u="none" strike="noStrike" dirty="0">
                          <a:solidFill>
                            <a:schemeClr val="tx1"/>
                          </a:solidFill>
                          <a:effectLst/>
                          <a:latin typeface="+mn-lt"/>
                        </a:rPr>
                        <a:t> UK Link environment will not be available until 3/5 at the earliest. Confirmation required form SI that early smoke tests are for the API layer only, and no further smoke tests will be schedule before May</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02/04/21</a:t>
                      </a:r>
                    </a:p>
                  </a:txBody>
                  <a:tcPr marL="0" marR="0" marT="0" marB="0" anchor="ctr">
                    <a:solidFill>
                      <a:srgbClr val="CED1E2"/>
                    </a:solidFill>
                  </a:tcPr>
                </a:tc>
                <a:extLst>
                  <a:ext uri="{0D108BD9-81ED-4DB2-BD59-A6C34878D82A}">
                    <a16:rowId xmlns:a16="http://schemas.microsoft.com/office/drawing/2014/main" val="1215021621"/>
                  </a:ext>
                </a:extLst>
              </a:tr>
              <a:tr h="958544">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Continues to be monitored until Tranche 1 of E2E is complete</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861901174"/>
                  </a:ext>
                </a:extLst>
              </a:tr>
              <a:tr h="718908">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CR has now been issued and is undergoing PIA</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r>
                        <a:rPr lang="en-US" sz="800" dirty="0">
                          <a:solidFill>
                            <a:schemeClr val="tx1"/>
                          </a:solidFill>
                          <a:latin typeface="+mn-lt"/>
                        </a:rPr>
                        <a:t>Current understanding is that </a:t>
                      </a:r>
                      <a:r>
                        <a:rPr lang="en-US" sz="800" dirty="0" err="1">
                          <a:solidFill>
                            <a:schemeClr val="tx1"/>
                          </a:solidFill>
                          <a:latin typeface="+mn-lt"/>
                        </a:rPr>
                        <a:t>SoLR</a:t>
                      </a:r>
                      <a:r>
                        <a:rPr lang="en-US" sz="800" dirty="0">
                          <a:solidFill>
                            <a:schemeClr val="tx1"/>
                          </a:solidFill>
                          <a:latin typeface="+mn-lt"/>
                        </a:rPr>
                        <a:t> events are unlikely to occur during the Go-live range. This is on the Ofgem risk register as well. Will be monitored and await formal confirmation of whether or not this is an accepted risk</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5" name="Table 4"/>
          <p:cNvGraphicFramePr>
            <a:graphicFrameLocks noGrp="1"/>
          </p:cNvGraphicFramePr>
          <p:nvPr>
            <p:extLst/>
          </p:nvPr>
        </p:nvGraphicFramePr>
        <p:xfrm>
          <a:off x="85651" y="503604"/>
          <a:ext cx="8972695" cy="4528548"/>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576646">
                <a:tc>
                  <a:txBody>
                    <a:bodyPr/>
                    <a:lstStyle/>
                    <a:p>
                      <a:pPr algn="ctr" fontAlgn="ctr"/>
                      <a:r>
                        <a:rPr lang="en-GB" sz="790" b="0" i="0" u="none" strike="noStrike" dirty="0">
                          <a:solidFill>
                            <a:schemeClr val="tx1"/>
                          </a:solidFill>
                          <a:effectLst/>
                          <a:latin typeface="Arial" panose="020B0604020202020204" pitchFamily="34" charset="0"/>
                        </a:rPr>
                        <a:t>64695</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Live rehearsal and transition test artefacts may not be reviewed in the detail required because of late delivery by the SI leading to review of live rehearsal artefacts crashing into transition artefact reviews, and rushed review missing important issues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Check and review with the teams, report any issues</a:t>
                      </a:r>
                    </a:p>
                  </a:txBody>
                  <a:tcPr marL="0" marR="0" marT="0" marB="0" anchor="ctr">
                    <a:solidFill>
                      <a:srgbClr val="CED1E2"/>
                    </a:solidFill>
                  </a:tcPr>
                </a:tc>
                <a:tc>
                  <a:txBody>
                    <a:bodyPr/>
                    <a:lstStyle/>
                    <a:p>
                      <a:r>
                        <a:rPr lang="en-US" sz="790" dirty="0">
                          <a:solidFill>
                            <a:schemeClr val="tx1"/>
                          </a:solidFill>
                          <a:latin typeface="+mn-lt"/>
                        </a:rPr>
                        <a:t>We currently have 5 test artefacts for review this week for live rehearsal and transition - this is too many to guarantee a thorough review.</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4277783477"/>
                  </a:ext>
                </a:extLst>
              </a:tr>
              <a:tr h="721062">
                <a:tc>
                  <a:txBody>
                    <a:bodyPr/>
                    <a:lstStyle/>
                    <a:p>
                      <a:pPr algn="ctr" fontAlgn="ctr"/>
                      <a:r>
                        <a:rPr lang="en-GB" sz="790" b="0" i="0" u="none" strike="noStrike" dirty="0">
                          <a:solidFill>
                            <a:schemeClr val="tx1"/>
                          </a:solidFill>
                          <a:effectLst/>
                          <a:latin typeface="Arial" panose="020B0604020202020204" pitchFamily="34" charset="0"/>
                        </a:rPr>
                        <a:t>64642</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implementation plan does not capture all Service Management activities because of DCC and SI requesting information or completion of documents at the last minute or not currently within scope, </a:t>
                      </a:r>
                      <a:r>
                        <a:rPr lang="en-US" sz="790" b="0" i="0" u="none" strike="noStrike" dirty="0" err="1">
                          <a:solidFill>
                            <a:schemeClr val="tx1"/>
                          </a:solidFill>
                          <a:effectLst/>
                          <a:latin typeface="Arial" panose="020B0604020202020204" pitchFamily="34" charset="0"/>
                        </a:rPr>
                        <a:t>I.e</a:t>
                      </a:r>
                      <a:r>
                        <a:rPr lang="en-US" sz="790" b="0" i="0" u="none" strike="noStrike" dirty="0">
                          <a:solidFill>
                            <a:schemeClr val="tx1"/>
                          </a:solidFill>
                          <a:effectLst/>
                          <a:latin typeface="Arial" panose="020B0604020202020204" pitchFamily="34" charset="0"/>
                        </a:rPr>
                        <a:t> recent Service Design Assurance exercise leading to additional time, and therefore impact and cost on CSS staff, and potentially also changing of scope and requirements.</a:t>
                      </a:r>
                    </a:p>
                  </a:txBody>
                  <a:tcPr marL="0" marR="0" marT="0" marB="0" anchor="ctr">
                    <a:solidFill>
                      <a:srgbClr val="CED1E2"/>
                    </a:solidFill>
                  </a:tcPr>
                </a:tc>
                <a:tc>
                  <a:txBody>
                    <a:bodyPr/>
                    <a:lstStyle/>
                    <a:p>
                      <a:pPr algn="l" fontAlgn="ctr"/>
                      <a:r>
                        <a:rPr lang="en-US" sz="790" dirty="0">
                          <a:solidFill>
                            <a:schemeClr val="tx1"/>
                          </a:solidFill>
                          <a:latin typeface="+mn-lt"/>
                        </a:rPr>
                        <a:t>Any concerns to be raised with SI and DCC and CSSC Management team</a:t>
                      </a:r>
                      <a:endParaRPr lang="en-US" sz="790" b="0" i="0" u="none" strike="noStrike" dirty="0">
                        <a:solidFill>
                          <a:schemeClr val="tx1"/>
                        </a:solidFill>
                        <a:effectLst/>
                        <a:latin typeface="+mn-lt"/>
                      </a:endParaRPr>
                    </a:p>
                  </a:txBody>
                  <a:tcPr marL="0" marR="0" marT="0" marB="0" anchor="ctr">
                    <a:solidFill>
                      <a:srgbClr val="CED1E2"/>
                    </a:solidFill>
                  </a:tcPr>
                </a:tc>
                <a:tc>
                  <a:txBody>
                    <a:bodyPr/>
                    <a:lstStyle/>
                    <a:p>
                      <a:r>
                        <a:rPr lang="en-US" sz="790" dirty="0">
                          <a:solidFill>
                            <a:schemeClr val="tx1"/>
                          </a:solidFill>
                          <a:latin typeface="+mn-lt"/>
                        </a:rPr>
                        <a:t>New Risk - Any concerns to be raised with SI and DCC and CSSC Management team</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31/12/21</a:t>
                      </a:r>
                    </a:p>
                  </a:txBody>
                  <a:tcPr marL="0" marR="0" marT="0" marB="0" anchor="ctr">
                    <a:solidFill>
                      <a:srgbClr val="CED1E2"/>
                    </a:solidFill>
                  </a:tcPr>
                </a:tc>
                <a:extLst>
                  <a:ext uri="{0D108BD9-81ED-4DB2-BD59-A6C34878D82A}">
                    <a16:rowId xmlns:a16="http://schemas.microsoft.com/office/drawing/2014/main" val="2240870502"/>
                  </a:ext>
                </a:extLst>
              </a:tr>
              <a:tr h="618053">
                <a:tc>
                  <a:txBody>
                    <a:bodyPr/>
                    <a:lstStyle/>
                    <a:p>
                      <a:pPr algn="ctr" fontAlgn="ctr"/>
                      <a:r>
                        <a:rPr lang="en-GB" sz="790" b="0" i="0" u="none" strike="noStrike" kern="1200" dirty="0">
                          <a:solidFill>
                            <a:schemeClr val="tx1"/>
                          </a:solidFill>
                          <a:effectLst/>
                          <a:latin typeface="Arial" panose="020B0604020202020204" pitchFamily="34" charset="0"/>
                          <a:ea typeface="+mn-ea"/>
                          <a:cs typeface="+mn-cs"/>
                        </a:rPr>
                        <a:t>64572</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Arial" panose="020B0604020202020204" pitchFamily="34" charset="0"/>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Arial" panose="020B0604020202020204" pitchFamily="34" charset="0"/>
                          <a:ea typeface="+mn-ea"/>
                          <a:cs typeface="+mn-cs"/>
                        </a:rPr>
                        <a:t>Data</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790" b="0" i="0" u="none" strike="noStrike" dirty="0">
                          <a:solidFill>
                            <a:schemeClr val="tx1"/>
                          </a:solidFill>
                          <a:effectLst/>
                          <a:latin typeface="Arial" panose="020B0604020202020204" pitchFamily="34" charset="0"/>
                        </a:rPr>
                        <a:t>There is a risk that </a:t>
                      </a:r>
                      <a:r>
                        <a:rPr lang="en-US" sz="790" b="0" i="0" u="none" strike="noStrike" dirty="0" err="1">
                          <a:solidFill>
                            <a:schemeClr val="tx1"/>
                          </a:solidFill>
                          <a:effectLst/>
                          <a:latin typeface="Arial" panose="020B0604020202020204" pitchFamily="34" charset="0"/>
                        </a:rPr>
                        <a:t>Xoserve</a:t>
                      </a:r>
                      <a:r>
                        <a:rPr lang="en-US" sz="790" b="0" i="0" u="none" strike="noStrike" dirty="0">
                          <a:solidFill>
                            <a:schemeClr val="tx1"/>
                          </a:solidFill>
                          <a:effectLst/>
                          <a:latin typeface="Arial" panose="020B0604020202020204" pitchFamily="34" charset="0"/>
                        </a:rPr>
                        <a:t> will be expected to complete Live rehearsal preparation in a very reduced timeframe  because of delays in completion / approval of the LR Test Plan document, with knock on impacts to scenarios, data and scripting leading to poor quality / incomplete preparation, or delays to start of live rehearsal testing</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790" b="0" i="0" u="none" strike="noStrike" dirty="0">
                          <a:solidFill>
                            <a:schemeClr val="tx1"/>
                          </a:solidFill>
                          <a:effectLst/>
                          <a:latin typeface="+mn-lt"/>
                        </a:rPr>
                        <a:t>Check  and review with the teams, report any issues</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r>
                        <a:rPr lang="en-US" sz="790" dirty="0">
                          <a:solidFill>
                            <a:schemeClr val="tx1"/>
                          </a:solidFill>
                          <a:latin typeface="+mn-lt"/>
                        </a:rPr>
                        <a:t>LR Test plan was due for approval 01/12/20 and has not yet been completed.</a:t>
                      </a:r>
                      <a:endParaRPr lang="en-GB" sz="79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790" b="0" i="0" u="none" strike="noStrike" dirty="0">
                          <a:solidFill>
                            <a:schemeClr val="tx1"/>
                          </a:solidFill>
                          <a:effectLst/>
                          <a:latin typeface="+mn-lt"/>
                        </a:rPr>
                        <a:t>26/03/21</a:t>
                      </a:r>
                    </a:p>
                  </a:txBody>
                  <a:tcPr marL="0" marR="0" marT="0" marB="0" anchor="ctr">
                    <a:solidFill>
                      <a:srgbClr val="CED1E2"/>
                    </a:solidFill>
                  </a:tcPr>
                </a:tc>
                <a:extLst>
                  <a:ext uri="{0D108BD9-81ED-4DB2-BD59-A6C34878D82A}">
                    <a16:rowId xmlns:a16="http://schemas.microsoft.com/office/drawing/2014/main" val="2114814120"/>
                  </a:ext>
                </a:extLst>
              </a:tr>
              <a:tr h="824071">
                <a:tc>
                  <a:txBody>
                    <a:bodyPr/>
                    <a:lstStyle/>
                    <a:p>
                      <a:pPr algn="ctr" fontAlgn="ctr"/>
                      <a:r>
                        <a:rPr lang="en-GB" sz="79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in the </a:t>
                      </a:r>
                      <a:r>
                        <a:rPr lang="en-US" sz="790" b="0" i="0" u="none" strike="noStrike" dirty="0" err="1">
                          <a:solidFill>
                            <a:schemeClr val="tx1"/>
                          </a:solidFill>
                          <a:effectLst/>
                          <a:latin typeface="Arial" panose="020B0604020202020204" pitchFamily="34" charset="0"/>
                        </a:rPr>
                        <a:t>Programme</a:t>
                      </a:r>
                      <a:r>
                        <a:rPr lang="en-US" sz="79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790" b="0" i="0" u="none" strike="noStrike" kern="1200" dirty="0">
                          <a:solidFill>
                            <a:schemeClr val="tx1"/>
                          </a:solidFill>
                          <a:effectLst/>
                          <a:latin typeface="+mn-lt"/>
                          <a:ea typeface="+mn-ea"/>
                          <a:cs typeface="+mn-cs"/>
                        </a:rPr>
                        <a:t>Continues to be monitored until Tranche 1 of E2E is complete</a:t>
                      </a:r>
                      <a:endParaRPr lang="en-GB" sz="79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79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790" b="0" i="0" u="none" strike="noStrike" dirty="0">
                        <a:solidFill>
                          <a:schemeClr val="tx1"/>
                        </a:solidFill>
                        <a:effectLst/>
                        <a:latin typeface="Arial" panose="020B0604020202020204" pitchFamily="34" charset="0"/>
                      </a:endParaRPr>
                    </a:p>
                    <a:p>
                      <a:pPr algn="l" fontAlgn="ctr"/>
                      <a:endParaRPr lang="en-US" sz="790" b="0" i="0" u="none" strike="noStrike" dirty="0">
                        <a:solidFill>
                          <a:schemeClr val="tx1"/>
                        </a:solidFill>
                        <a:effectLst/>
                        <a:latin typeface="Arial" panose="020B0604020202020204" pitchFamily="34" charset="0"/>
                      </a:endParaRPr>
                    </a:p>
                    <a:p>
                      <a:pPr algn="l" fontAlgn="ctr"/>
                      <a:r>
                        <a:rPr lang="en-US" sz="79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790" dirty="0"/>
                        <a:t>This was tabled at the Design Forum on 25/01 and discussed. </a:t>
                      </a:r>
                      <a:r>
                        <a:rPr lang="en-US" sz="790" dirty="0" err="1"/>
                        <a:t>Xoserve</a:t>
                      </a:r>
                      <a:r>
                        <a:rPr lang="en-US" sz="790" dirty="0"/>
                        <a:t> will be sending through our feedback (previously shared with DCC) to Ofgem.</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26/02/21</a:t>
                      </a:r>
                    </a:p>
                  </a:txBody>
                  <a:tcPr marL="0" marR="0" marT="0" marB="0" anchor="ctr">
                    <a:solidFill>
                      <a:srgbClr val="CED1E2"/>
                    </a:solidFill>
                  </a:tcPr>
                </a:tc>
                <a:extLst>
                  <a:ext uri="{0D108BD9-81ED-4DB2-BD59-A6C34878D82A}">
                    <a16:rowId xmlns:a16="http://schemas.microsoft.com/office/drawing/2014/main" val="237711674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3" name="Picture 2">
            <a:extLst>
              <a:ext uri="{FF2B5EF4-FFF2-40B4-BE49-F238E27FC236}">
                <a16:creationId xmlns:a16="http://schemas.microsoft.com/office/drawing/2014/main" id="{6A76A174-F3AF-4456-BBAA-3878C760D93E}"/>
              </a:ext>
            </a:extLst>
          </p:cNvPr>
          <p:cNvPicPr>
            <a:picLocks noChangeAspect="1"/>
          </p:cNvPicPr>
          <p:nvPr/>
        </p:nvPicPr>
        <p:blipFill>
          <a:blip r:embed="rId3"/>
          <a:stretch>
            <a:fillRect/>
          </a:stretch>
        </p:blipFill>
        <p:spPr>
          <a:xfrm>
            <a:off x="747704" y="400050"/>
            <a:ext cx="7496183" cy="4650122"/>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4134948784"/>
              </p:ext>
            </p:extLst>
          </p:nvPr>
        </p:nvGraphicFramePr>
        <p:xfrm>
          <a:off x="362115" y="479512"/>
          <a:ext cx="8533603" cy="4350366"/>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47757">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7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7285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Programme Plan Re-Baseline</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CR-D002</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07/11/2019</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751528655"/>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Updates to the CSS Physical Interface Design (PhID).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£17,250.00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22/01/2020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92668744"/>
                  </a:ext>
                </a:extLst>
              </a:tr>
              <a:tr h="17285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CSS_Exception_Handling_Strategy_v0.2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97033543"/>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Provide_CSS_RegistrationID_to_PUI_and_LPs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£12,643.00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2077588"/>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Licence Exempt Network Customer Identifier – ABACUS Data Model update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CR-E51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29/10/2019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3853703546"/>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Amendments to the DMS artefact suite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£6,500.00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595974469"/>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Migration of Terminated Gas RMPS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653742555"/>
                  </a:ext>
                </a:extLst>
              </a:tr>
              <a:tr h="203350">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Amendments to the NC-0079 for REL (Retail Energy Location) Data Migration and Reconciliation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73898194"/>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DMS - PHID Alignment Parties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811377997"/>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or Upgraded DMT Environment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£256,009.00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982708138"/>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Enable TLS connection pooling for all directly connected parties to CSS]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119725783"/>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Message Header Format for PKI Certificate Identification]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3325048"/>
                  </a:ext>
                </a:extLst>
              </a:tr>
              <a:tr h="1693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SIT Functional Test Re Plan  Enabling Parallel Testing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£56,000.00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00169379"/>
                  </a:ext>
                </a:extLst>
              </a:tr>
              <a:tr h="172852">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DM_Validation Catalogue_Shipper_Effective_Date_Change_</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03/08/2020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029581709"/>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Compression During Data Migration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226307551"/>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CSS Interface Specifications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£70,000.00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07/10/2020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74782153"/>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Business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150541801"/>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Programme Plan Re-Baseline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£14,913,000.00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28/09/2020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371576077"/>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MAD Log Changes for UIT Environment Verification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239267783"/>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Discontinuance of Xoserve Consequential Change Market Trials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149916139"/>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Support Energy Company Data</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SI Response</a:t>
                      </a:r>
                    </a:p>
                  </a:txBody>
                  <a:tcPr marL="0" marR="0" marT="0" marB="0" anchor="b"/>
                </a:tc>
                <a:extLst>
                  <a:ext uri="{0D108BD9-81ED-4DB2-BD59-A6C34878D82A}">
                    <a16:rowId xmlns:a16="http://schemas.microsoft.com/office/drawing/2014/main" val="683635751"/>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Operational Choreography Detection 0.5</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CR-D060</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£538,625.00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1515270279"/>
                  </a:ext>
                </a:extLst>
              </a:tr>
              <a:tr h="172852">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Operational Choreography Rectification 0.3</a:t>
                      </a:r>
                    </a:p>
                  </a:txBody>
                  <a:tcPr marL="0" marR="0" marT="0" marB="0" anchor="b"/>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CR-D061</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02097"/>
          <a:ext cx="8412492" cy="4734723"/>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6329">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ctr" rtl="0" fontAlgn="ctr"/>
                      <a:r>
                        <a:rPr lang="en-US" sz="7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00912">
                <a:tc>
                  <a:txBody>
                    <a:bodyPr/>
                    <a:lstStyle/>
                    <a:p>
                      <a:pPr algn="l" fontAlgn="t"/>
                      <a:r>
                        <a:rPr lang="it-IT" sz="700" b="0" i="0" u="none" strike="noStrike" dirty="0">
                          <a:solidFill>
                            <a:srgbClr val="000000"/>
                          </a:solidFill>
                          <a:effectLst/>
                          <a:latin typeface="Arial" panose="020B0604020202020204" pitchFamily="34" charset="0"/>
                          <a:cs typeface="Arial" panose="020B0604020202020204" pitchFamily="34" charset="0"/>
                        </a:rPr>
                        <a:t>Non_Mandatory_MPAS_Metered_Indicator_v0.4</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CR-D001</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27/01/2020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1711819855"/>
                  </a:ext>
                </a:extLst>
              </a:tr>
              <a:tr h="10091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REC Manager Procurement Timelines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02/12/2019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95327869"/>
                  </a:ext>
                </a:extLst>
              </a:tr>
              <a:tr h="10091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MPAS Related MPAN Disconnection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3863763996"/>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Introduction of Validation Message to Logical Mode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£61,000.00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25/11/2019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948544491"/>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Modification of Related MPAN Cleanse Checkpoint Milestones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27/11/2019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121433931"/>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ABACUS Corrections and Re-alignments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04/12/2019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60142257"/>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ECOES REL API Webmethod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935566418"/>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CSSIA Uplift to Implement IG Recommendations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502798800"/>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 3 E2Es to align to CSSIA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342269300"/>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CSS_Physical_Interface_Design_Updates_mpxn_v0.2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30/01/2020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397724958"/>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Messaging_Requirements_Revisions_REC_Code_Manager_and_CSS_v0.1 Clean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28/01/2020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981331093"/>
                  </a:ext>
                </a:extLst>
              </a:tr>
              <a:tr h="100912">
                <a:tc>
                  <a:txBody>
                    <a:bodyPr/>
                    <a:lstStyle/>
                    <a:p>
                      <a:pPr algn="l" fontAlgn="t"/>
                      <a:r>
                        <a:rPr lang="en-US" sz="700" b="0" i="0" u="none" strike="noStrike" dirty="0">
                          <a:solidFill>
                            <a:srgbClr val="000000"/>
                          </a:solidFill>
                          <a:effectLst/>
                          <a:latin typeface="Arial" panose="020B0604020202020204" pitchFamily="34" charset="0"/>
                          <a:cs typeface="Arial" panose="020B0604020202020204" pitchFamily="34" charset="0"/>
                        </a:rPr>
                        <a:t>Amendment_of_Xoserve_Consequential_Change_Milestone_Delivery_Dates_v0.2[DRAFT]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929275229"/>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CSS_Handling_of_MPAS_Business_Dates_v0.2[DRAFT]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£3,500.00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011124910"/>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Confirmation_Responses_to_Outbound_Synchronisations_v0.2[DRAFT]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02/03/2020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249112874"/>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Regulatory Workstream – Programme Milestones Refresh </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78907313"/>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Remove MPAS Interface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29/04/2020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00048739"/>
                  </a:ext>
                </a:extLst>
              </a:tr>
              <a:tr h="100912">
                <a:tc>
                  <a:txBody>
                    <a:bodyPr/>
                    <a:lstStyle/>
                    <a:p>
                      <a:pPr algn="l" fontAlgn="t"/>
                      <a:r>
                        <a:rPr lang="en-US" sz="700" b="0" i="0" u="none" strike="noStrike" dirty="0" err="1">
                          <a:solidFill>
                            <a:srgbClr val="000000"/>
                          </a:solidFill>
                          <a:effectLst/>
                          <a:latin typeface="Arial" panose="020B0604020202020204" pitchFamily="34" charset="0"/>
                          <a:cs typeface="Arial" panose="020B0604020202020204" pitchFamily="34" charset="0"/>
                        </a:rPr>
                        <a:t>DSP_Specific</a:t>
                      </a:r>
                      <a:r>
                        <a:rPr lang="en-US" sz="700" b="0" i="0" u="none" strike="noStrike" dirty="0">
                          <a:solidFill>
                            <a:srgbClr val="000000"/>
                          </a:solidFill>
                          <a:effectLst/>
                          <a:latin typeface="Arial" panose="020B0604020202020204" pitchFamily="34" charset="0"/>
                          <a:cs typeface="Arial" panose="020B0604020202020204" pitchFamily="34" charset="0"/>
                        </a:rPr>
                        <a:t>_ SIT_ </a:t>
                      </a:r>
                      <a:r>
                        <a:rPr lang="en-US" sz="700" b="0" i="0" u="none" strike="noStrike" dirty="0" err="1">
                          <a:solidFill>
                            <a:srgbClr val="000000"/>
                          </a:solidFill>
                          <a:effectLst/>
                          <a:latin typeface="Arial" panose="020B0604020202020204" pitchFamily="34" charset="0"/>
                          <a:cs typeface="Arial" panose="020B0604020202020204" pitchFamily="34" charset="0"/>
                        </a:rPr>
                        <a:t>Functional_Exit_Criteria</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29/05/2020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712610449"/>
                  </a:ext>
                </a:extLst>
              </a:tr>
              <a:tr h="100912">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Changes to support enhanced Solar arrangements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endParaRPr lang="en-GB" sz="7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222084677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Role-based access control (RBAC)</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£48,530.00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24/07/2020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108681045"/>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 Quality Analysis Activity of the Data being used for the DMT Non-Functional Test Phase​​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11925192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Change from UTC to Local Time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22/09/2020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579055430"/>
                  </a:ext>
                </a:extLst>
              </a:tr>
              <a:tr h="114947">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Xoserve CR for DES AI Removal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24/09/2020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965349378"/>
                  </a:ext>
                </a:extLst>
              </a:tr>
              <a:tr h="100912">
                <a:tc>
                  <a:txBody>
                    <a:bodyPr/>
                    <a:lstStyle/>
                    <a:p>
                      <a:pPr algn="l" fontAlgn="b"/>
                      <a:r>
                        <a:rPr lang="en-US" sz="700" b="0" i="0" u="none" strike="noStrike" dirty="0" err="1">
                          <a:solidFill>
                            <a:srgbClr val="000000"/>
                          </a:solidFill>
                          <a:effectLst/>
                          <a:latin typeface="Arial" panose="020B0604020202020204" pitchFamily="34" charset="0"/>
                          <a:cs typeface="Arial" panose="020B0604020202020204" pitchFamily="34" charset="0"/>
                        </a:rPr>
                        <a:t>Provide_CSS_RegistrationID_to_LPs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06/10/2020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4019188766"/>
                  </a:ext>
                </a:extLst>
              </a:tr>
              <a:tr h="10091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UEPT Tranche Regulatory Change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N/A</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95453753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NCT-0073 Functional Script Master Changes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861247"/>
                  </a:ext>
                </a:extLst>
              </a:tr>
              <a:tr h="10179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Update to the End to End Testing Plan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05/10/2020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717103"/>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DMT Environment for DMT Live Rehearsal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23/10/2020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584130255"/>
                  </a:ext>
                </a:extLst>
              </a:tr>
              <a:tr h="114919">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NC-0079 Adding Post Load Integrity Check Document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508219123"/>
                  </a:ext>
                </a:extLst>
              </a:tr>
              <a:tr h="110021">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CR-0046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49593762"/>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Correctional Changes to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71576077"/>
                  </a:ext>
                </a:extLst>
              </a:tr>
              <a:tr h="106214">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Milestones in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865577480"/>
                  </a:ext>
                </a:extLst>
              </a:tr>
              <a:tr h="101130">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Consequential Changes to Testing Milestones in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944098535"/>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Environments for Faster Switching Enduring Service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75197569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30/11/2020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70120443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Additional and Further Correctional Changes to MAD Log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05/12/2020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17240232"/>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Additional Onward Dependencies for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53192191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Changing from GetOrganised to Landmark SFTP for SI receiving files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2107080113"/>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Amendments to the Data Cleansing Catalogue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44569037"/>
                  </a:ext>
                </a:extLst>
              </a:tr>
              <a:tr h="100912">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 Removal of Transition Stage 1 Delta files from the Data Migration Solution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£108,990.00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27/01/2021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On Hold</a:t>
                      </a:r>
                    </a:p>
                  </a:txBody>
                  <a:tcPr marL="0" marR="0" marT="0" marB="0" anchor="b"/>
                </a:tc>
                <a:extLst>
                  <a:ext uri="{0D108BD9-81ED-4DB2-BD59-A6C34878D82A}">
                    <a16:rowId xmlns:a16="http://schemas.microsoft.com/office/drawing/2014/main" val="2809587971"/>
                  </a:ext>
                </a:extLst>
              </a:tr>
              <a:tr h="10091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Uplift to SMS CoCo</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766585764"/>
                  </a:ext>
                </a:extLst>
              </a:tr>
              <a:tr h="122873">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SIT Functional Test Scenarios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330913272"/>
                  </a:ext>
                </a:extLst>
              </a:tr>
              <a:tr h="100912">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6" ma:contentTypeDescription="Create a new document." ma:contentTypeScope="" ma:versionID="3ec5a87947171acfd9804d4f30ba0a3d">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1f903d043c5dee0e65d32569fd8cb14b"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EC899-9413-47D6-9E63-6672259B9920}"/>
</file>

<file path=customXml/itemProps2.xml><?xml version="1.0" encoding="utf-8"?>
<ds:datastoreItem xmlns:ds="http://schemas.openxmlformats.org/officeDocument/2006/customXml" ds:itemID="{F8545E1A-EA83-463B-B744-ADE3D05E8049}">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afe9fadc-cf94-4dd1-a692-a3c9fbf85351"/>
    <ds:schemaRef ds:uri="http://schemas.microsoft.com/office/2006/metadata/properties"/>
    <ds:schemaRef ds:uri="http://schemas.microsoft.com/office/infopath/2007/PartnerControls"/>
    <ds:schemaRef ds:uri="b5d8c402-b464-4f85-b954-cddb3da0df20"/>
    <ds:schemaRef ds:uri="http://www.w3.org/XML/1998/namespace"/>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1872</TotalTime>
  <Words>2887</Words>
  <Application>Microsoft Office PowerPoint</Application>
  <PresentationFormat>On-screen Show (16:9)</PresentationFormat>
  <Paragraphs>513</Paragraphs>
  <Slides>10</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MS PGothic</vt:lpstr>
      <vt:lpstr>Arial</vt:lpstr>
      <vt:lpstr>Calibri</vt:lpstr>
      <vt:lpstr>Poppins-Light</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PowerPoint Presentation</vt:lpstr>
      <vt:lpstr>Switching Programme CR Position – CRs impacting Xoserve</vt:lpstr>
      <vt:lpstr>Switching Programme CR Position – CRs not impacting Xoserve </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23</cp:revision>
  <cp:lastPrinted>2019-12-17T14:02:10Z</cp:lastPrinted>
  <dcterms:created xsi:type="dcterms:W3CDTF">2011-09-20T14:58:41Z</dcterms:created>
  <dcterms:modified xsi:type="dcterms:W3CDTF">2021-03-08T15:25:58Z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